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359" r:id="rId3"/>
    <p:sldId id="331" r:id="rId4"/>
    <p:sldId id="360" r:id="rId5"/>
    <p:sldId id="257" r:id="rId6"/>
    <p:sldId id="332" r:id="rId7"/>
    <p:sldId id="351" r:id="rId8"/>
    <p:sldId id="364" r:id="rId9"/>
    <p:sldId id="357" r:id="rId10"/>
    <p:sldId id="333" r:id="rId11"/>
    <p:sldId id="361" r:id="rId12"/>
    <p:sldId id="358" r:id="rId13"/>
    <p:sldId id="363" r:id="rId14"/>
    <p:sldId id="362" r:id="rId15"/>
    <p:sldId id="365" r:id="rId16"/>
    <p:sldId id="366" r:id="rId17"/>
    <p:sldId id="367" r:id="rId18"/>
    <p:sldId id="368" r:id="rId19"/>
    <p:sldId id="369" r:id="rId20"/>
    <p:sldId id="3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048" autoAdjust="0"/>
  </p:normalViewPr>
  <p:slideViewPr>
    <p:cSldViewPr snapToGrid="0" snapToObjects="1">
      <p:cViewPr varScale="1">
        <p:scale>
          <a:sx n="83" d="100"/>
          <a:sy n="83" d="100"/>
        </p:scale>
        <p:origin x="-16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F3B91-F85D-B248-9AF5-1909BBFA2DC5}" type="datetimeFigureOut">
              <a:rPr lang="en-US" smtClean="0"/>
              <a:pPr/>
              <a:t>2017-11-09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4EF4E-CA93-ED4F-BF08-65F125D955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6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1E128-8506-7C43-ABAC-0B919FE47743}" type="datetimeFigureOut">
              <a:rPr lang="en-US" smtClean="0"/>
              <a:pPr/>
              <a:t>2017-11-09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0D86-F039-EC42-8630-CEEC8B777A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8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you use “insert slide number” under “Footer”, that text box only displays the slide number, not the total number of slides. So I use a new textbox for the slide number in </a:t>
            </a:r>
            <a:r>
              <a:rPr lang="en-US" baseline="0" smtClean="0"/>
              <a:t>the master.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least k points</a:t>
            </a:r>
            <a:r>
              <a:rPr lang="en-US" baseline="0" dirty="0" smtClean="0"/>
              <a:t> in sphere.</a:t>
            </a:r>
          </a:p>
          <a:p>
            <a:r>
              <a:rPr lang="en-US" baseline="0" dirty="0" smtClean="0"/>
              <a:t>Legend:</a:t>
            </a:r>
          </a:p>
          <a:p>
            <a:r>
              <a:rPr lang="en-US" baseline="0" dirty="0" smtClean="0"/>
              <a:t>Green circle = test case.</a:t>
            </a:r>
          </a:p>
          <a:p>
            <a:r>
              <a:rPr lang="en-US" baseline="0" dirty="0" smtClean="0"/>
              <a:t>Solid circle: k = 3</a:t>
            </a:r>
          </a:p>
          <a:p>
            <a:r>
              <a:rPr lang="en-US" baseline="0" dirty="0" smtClean="0"/>
              <a:t>Dashed circle: k = 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84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overfitting</a:t>
            </a:r>
            <a:r>
              <a:rPr lang="en-US" dirty="0" smtClean="0"/>
              <a:t> and </a:t>
            </a:r>
            <a:r>
              <a:rPr lang="en-US" dirty="0" err="1" smtClean="0"/>
              <a:t>underfitting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Overfitting</a:t>
            </a:r>
            <a:r>
              <a:rPr lang="en-US" dirty="0" smtClean="0"/>
              <a:t>: k too small, fits neighborhood too much.</a:t>
            </a:r>
          </a:p>
          <a:p>
            <a:r>
              <a:rPr lang="en-US" dirty="0" err="1" smtClean="0"/>
              <a:t>Underfitting</a:t>
            </a:r>
            <a:r>
              <a:rPr lang="en-US" dirty="0" smtClean="0"/>
              <a:t>:</a:t>
            </a:r>
            <a:r>
              <a:rPr lang="en-US" baseline="0" dirty="0" smtClean="0"/>
              <a:t> k too large, doesn’t generalize enough. In extreme case, k = N -&gt; prior class label.</a:t>
            </a:r>
          </a:p>
          <a:p>
            <a:r>
              <a:rPr lang="en-US" baseline="0" dirty="0" smtClean="0"/>
              <a:t>black region: classified as nuclear explosion by nearest neighbor method.</a:t>
            </a:r>
          </a:p>
          <a:p>
            <a:r>
              <a:rPr lang="en-US" baseline="0" dirty="0" err="1" smtClean="0"/>
              <a:t>Overfits</a:t>
            </a:r>
            <a:r>
              <a:rPr lang="en-US" baseline="0" dirty="0" smtClean="0"/>
              <a:t> outlier at x2 = 6.</a:t>
            </a:r>
          </a:p>
          <a:p>
            <a:r>
              <a:rPr lang="en-US" dirty="0" smtClean="0"/>
              <a:t>Events</a:t>
            </a:r>
            <a:r>
              <a:rPr lang="en-US" baseline="0" dirty="0" smtClean="0"/>
              <a:t> in Asia and Middle East between 1982 and 1990.</a:t>
            </a:r>
          </a:p>
          <a:p>
            <a:r>
              <a:rPr lang="en-US" baseline="0" dirty="0" smtClean="0"/>
              <a:t>white = earthquake, black = nuclear explosion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703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meaning of oil data set? </a:t>
            </a:r>
            <a:r>
              <a:rPr lang="en-US" smtClean="0"/>
              <a:t>look this up.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03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k-d trees: generalized</a:t>
            </a:r>
            <a:r>
              <a:rPr lang="en-US" baseline="0" dirty="0" smtClean="0"/>
              <a:t> binary trees.</a:t>
            </a:r>
          </a:p>
          <a:p>
            <a:r>
              <a:rPr lang="en-US" baseline="0" dirty="0" smtClean="0"/>
              <a:t>Locality-sensitive hashing: like hashing, but similar points have similar hash values.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72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Mahalanobis</a:t>
            </a:r>
            <a:r>
              <a:rPr lang="en-US" dirty="0" smtClean="0"/>
              <a:t> distance looks at covariance between dimensions.</a:t>
            </a:r>
          </a:p>
          <a:p>
            <a:r>
              <a:rPr lang="en-US" dirty="0" smtClean="0"/>
              <a:t>Basically, it’s the term in the</a:t>
            </a:r>
            <a:r>
              <a:rPr lang="en-US" baseline="0" dirty="0" smtClean="0"/>
              <a:t> exponent of the Gaussian distribution (</a:t>
            </a:r>
            <a:r>
              <a:rPr lang="en-US" baseline="0" smtClean="0"/>
              <a:t>see Bishop).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7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number of grid</a:t>
            </a:r>
            <a:r>
              <a:rPr lang="en-US" baseline="0" dirty="0" smtClean="0"/>
              <a:t> cells of fixed side lengths  grows exponentially with dimension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*but it’s odd that more features should hurt</a:t>
            </a:r>
          </a:p>
          <a:p>
            <a:r>
              <a:rPr lang="en-US" baseline="0" dirty="0" smtClean="0"/>
              <a:t>* other parts of machine learning: </a:t>
            </a:r>
            <a:r>
              <a:rPr lang="en-US" baseline="0" dirty="0" err="1" smtClean="0"/>
              <a:t>datapoints</a:t>
            </a:r>
            <a:r>
              <a:rPr lang="en-US" baseline="0" dirty="0" smtClean="0"/>
              <a:t> become sparse, hard to </a:t>
            </a:r>
            <a:r>
              <a:rPr lang="en-US" baseline="0" smtClean="0"/>
              <a:t>assess correlations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803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map </a:t>
            </a:r>
            <a:r>
              <a:rPr lang="en-US" dirty="0" err="1" smtClean="0"/>
              <a:t>neighbourhood</a:t>
            </a:r>
            <a:r>
              <a:rPr lang="en-US" dirty="0" smtClean="0"/>
              <a:t> to constant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9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6DB8-04AA-4240-996E-59DA1A5AF79F}" type="datetime1">
              <a:rPr lang="en-US" smtClean="0"/>
              <a:pPr/>
              <a:t>2017-11-09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C09E-C479-9F4D-8826-A7B34FBC6437}" type="datetime1">
              <a:rPr lang="en-US" smtClean="0"/>
              <a:pPr/>
              <a:t>2017-11-09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7797-894D-094B-8DA4-1DCA1D6ECA39}" type="datetime1">
              <a:rPr lang="en-US" smtClean="0"/>
              <a:pPr/>
              <a:t>2017-11-09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9A6C-B01C-DB46-89D4-B2BA0B2D4344}" type="datetime1">
              <a:rPr lang="en-US" smtClean="0"/>
              <a:pPr/>
              <a:t>2017-11-09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D9F8-E4D8-114B-8F07-3AA0008FFB3C}" type="datetime1">
              <a:rPr lang="en-US" smtClean="0"/>
              <a:pPr/>
              <a:t>2017-11-09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CA618-E21F-2947-925A-22F69CABA2D9}" type="datetime1">
              <a:rPr lang="en-US" smtClean="0"/>
              <a:pPr/>
              <a:t>2017-11-09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3CC9-3584-6F42-B762-30707575C1AE}" type="datetime1">
              <a:rPr lang="en-US" smtClean="0"/>
              <a:pPr/>
              <a:t>2017-11-09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0374-57D1-5049-ACC8-9BF0B3E4B53B}" type="datetime1">
              <a:rPr lang="en-US" smtClean="0"/>
              <a:pPr/>
              <a:t>2017-11-09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312D-7C96-C94B-9103-63CB9A70E392}" type="datetime1">
              <a:rPr lang="en-US" smtClean="0"/>
              <a:pPr/>
              <a:t>2017-11-09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4B11-FFCA-554F-9931-34760E6081B2}" type="datetime1">
              <a:rPr lang="en-US" smtClean="0"/>
              <a:pPr/>
              <a:t>2017-11-09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F87E-4874-DA4B-8746-F0F35855B10D}" type="datetime1">
              <a:rPr lang="en-US" smtClean="0"/>
              <a:pPr/>
              <a:t>2017-11-09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CA" dirty="0" smtClean="0"/>
              <a:t>Click to edit Master text styles</a:t>
            </a:r>
          </a:p>
          <a:p>
            <a:pPr lvl="1" eaLnBrk="1" latinLnBrk="0" hangingPunct="1"/>
            <a:r>
              <a:rPr kumimoji="0" lang="en-CA" dirty="0" smtClean="0"/>
              <a:t>Second level</a:t>
            </a:r>
          </a:p>
          <a:p>
            <a:pPr lvl="2" eaLnBrk="1" latinLnBrk="0" hangingPunct="1"/>
            <a:r>
              <a:rPr kumimoji="0" lang="en-CA" dirty="0" smtClean="0"/>
              <a:t>Third level</a:t>
            </a:r>
          </a:p>
          <a:p>
            <a:pPr lvl="3" eaLnBrk="1" latinLnBrk="0" hangingPunct="1"/>
            <a:r>
              <a:rPr kumimoji="0" lang="en-CA" dirty="0" smtClean="0"/>
              <a:t>Fourth level</a:t>
            </a:r>
          </a:p>
          <a:p>
            <a:pPr lvl="4" eaLnBrk="1" latinLnBrk="0" hangingPunct="1"/>
            <a:r>
              <a:rPr kumimoji="0" lang="en-CA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242" y="61531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695AFE-B155-E942-BA5B-147280665042}" type="datetime1">
              <a:rPr lang="en-US" smtClean="0"/>
              <a:pPr/>
              <a:t>2017-11-09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769191" y="6210300"/>
            <a:ext cx="917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84214CE-A4BC-EA43-95DF-54C52CE624FD}" type="slidenum">
              <a:rPr lang="en-US" sz="1400" smtClean="0"/>
              <a:pPr/>
              <a:t>‹#›</a:t>
            </a:fld>
            <a:r>
              <a:rPr lang="en-US" sz="1400" dirty="0" smtClean="0"/>
              <a:t>/57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9.emf"/><Relationship Id="rId5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Relationship Id="rId3" Type="http://schemas.openxmlformats.org/officeDocument/2006/relationships/image" Target="../media/image1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5" Type="http://schemas.openxmlformats.org/officeDocument/2006/relationships/image" Target="../media/image7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Oliver Schulte</a:t>
            </a:r>
          </a:p>
          <a:p>
            <a:r>
              <a:rPr lang="en-US" dirty="0" smtClean="0"/>
              <a:t>CMPT 726 </a:t>
            </a:r>
            <a:r>
              <a:rPr lang="en-US" smtClean="0"/>
              <a:t>Machine Learning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Nonparametric Methods: Nearest Neighbors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Metric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Key for making the generalization work.</a:t>
            </a:r>
          </a:p>
          <a:p>
            <a:r>
              <a:rPr lang="en-US" dirty="0" smtClean="0"/>
              <a:t>Needs to be supplied by user.</a:t>
            </a:r>
          </a:p>
          <a:p>
            <a:r>
              <a:rPr lang="en-US" dirty="0" smtClean="0"/>
              <a:t>With Boolean attributes: </a:t>
            </a:r>
            <a:r>
              <a:rPr lang="en-US" b="1" dirty="0" smtClean="0"/>
              <a:t>Hamming distance </a:t>
            </a:r>
            <a:r>
              <a:rPr lang="en-US" dirty="0" smtClean="0"/>
              <a:t>= number of different bits.</a:t>
            </a:r>
          </a:p>
          <a:p>
            <a:r>
              <a:rPr lang="en-US" dirty="0" smtClean="0"/>
              <a:t>With continuous attributes: Use L2 norm, L1 norm, or </a:t>
            </a:r>
            <a:r>
              <a:rPr lang="en-US" b="1" dirty="0" err="1" smtClean="0"/>
              <a:t>Mahalanobis</a:t>
            </a:r>
            <a:r>
              <a:rPr lang="en-US" b="1" dirty="0" smtClean="0"/>
              <a:t> distance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Also: kernels, see later.</a:t>
            </a:r>
          </a:p>
          <a:p>
            <a:r>
              <a:rPr lang="en-US" dirty="0" smtClean="0"/>
              <a:t>For less sensitivity to choice of units, usually a good idea to normalize to mean 0, standard deviation 1. </a:t>
            </a:r>
          </a:p>
        </p:txBody>
      </p:sp>
    </p:spTree>
    <p:extLst>
      <p:ext uri="{BB962C8B-B14F-4D97-AF65-F5344CB8AC3E}">
        <p14:creationId xmlns:p14="http://schemas.microsoft.com/office/powerpoint/2010/main" val="2730515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Curse of Dimensionality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Figure Bishop 1.21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459892"/>
          </a:xfrm>
        </p:spPr>
        <p:txBody>
          <a:bodyPr/>
          <a:lstStyle/>
          <a:p>
            <a:r>
              <a:rPr lang="en-US" dirty="0" smtClean="0"/>
              <a:t>Low dimension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>
                <a:sym typeface="Wingdings"/>
              </a:rPr>
              <a:t> </a:t>
            </a:r>
            <a:r>
              <a:rPr lang="en-US" dirty="0" smtClean="0"/>
              <a:t>good performance for nearest neighbor.</a:t>
            </a:r>
          </a:p>
          <a:p>
            <a:pPr lvl="1"/>
            <a:r>
              <a:rPr lang="en-US" dirty="0" smtClean="0"/>
              <a:t>As dataset grows, the nearest neighbors are near and carry similar labels.</a:t>
            </a:r>
          </a:p>
          <a:p>
            <a:r>
              <a:rPr lang="en-US" dirty="0" smtClean="0"/>
              <a:t>Curse of dimensionality: in high dimensions, almost all points are far away from each other. </a:t>
            </a:r>
            <a:endParaRPr lang="en-US" dirty="0"/>
          </a:p>
        </p:txBody>
      </p:sp>
      <p:pic>
        <p:nvPicPr>
          <p:cNvPr id="5" name="Picture 4" descr="Figure1.21a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30" y="4781704"/>
            <a:ext cx="1544249" cy="471854"/>
          </a:xfrm>
          <a:prstGeom prst="rect">
            <a:avLst/>
          </a:prstGeom>
        </p:spPr>
      </p:pic>
      <p:pic>
        <p:nvPicPr>
          <p:cNvPr id="6" name="Picture 5" descr="Figure1-21b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053" y="4076854"/>
            <a:ext cx="1777023" cy="1881554"/>
          </a:xfrm>
          <a:prstGeom prst="rect">
            <a:avLst/>
          </a:prstGeom>
        </p:spPr>
      </p:pic>
      <p:pic>
        <p:nvPicPr>
          <p:cNvPr id="7" name="Picture 6" descr="Figure1-21c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276" y="3805115"/>
            <a:ext cx="2092569" cy="242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10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Point Distribution in High Dimensions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799"/>
            <a:ext cx="3501292" cy="3573586"/>
          </a:xfrm>
        </p:spPr>
        <p:txBody>
          <a:bodyPr>
            <a:normAutofit/>
          </a:bodyPr>
          <a:lstStyle/>
          <a:p>
            <a:r>
              <a:rPr lang="en-US" dirty="0" smtClean="0"/>
              <a:t>How many points fall within the 1% outer edge of a unit hypercube?</a:t>
            </a:r>
          </a:p>
          <a:p>
            <a:r>
              <a:rPr lang="en-US" dirty="0" smtClean="0"/>
              <a:t>In one dimension, 2% (x &lt; 1%, x&gt; 99%).</a:t>
            </a:r>
          </a:p>
          <a:p>
            <a:r>
              <a:rPr lang="en-US" dirty="0" smtClean="0"/>
              <a:t>In 200 dimensions? Guess...</a:t>
            </a:r>
          </a:p>
          <a:p>
            <a:r>
              <a:rPr lang="en-US" dirty="0" smtClean="0"/>
              <a:t>Answer: 94%.</a:t>
            </a:r>
          </a:p>
        </p:txBody>
      </p:sp>
      <p:pic>
        <p:nvPicPr>
          <p:cNvPr id="5" name="Picture 4" descr="curs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8092" y="1536211"/>
            <a:ext cx="3895926" cy="27231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4692" y="5167923"/>
            <a:ext cx="47869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Similar question: to find 10 nearest neighbors, what is the length of </a:t>
            </a:r>
            <a:r>
              <a:rPr lang="en-US" sz="2800" dirty="0" smtClean="0"/>
              <a:t>the average </a:t>
            </a:r>
            <a:r>
              <a:rPr lang="en-US" sz="2800" dirty="0" err="1" smtClean="0"/>
              <a:t>neighbourhood</a:t>
            </a:r>
            <a:r>
              <a:rPr lang="en-US" sz="2800" dirty="0" smtClean="0"/>
              <a:t> </a:t>
            </a:r>
            <a:r>
              <a:rPr lang="en-US" sz="2800" dirty="0"/>
              <a:t>cube?</a:t>
            </a:r>
          </a:p>
          <a:p>
            <a:endParaRPr lang="en-US" sz="2800" dirty="0"/>
          </a:p>
        </p:txBody>
      </p:sp>
      <p:pic>
        <p:nvPicPr>
          <p:cNvPr id="7" name="Picture 6" descr="curse2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479" y="4259384"/>
            <a:ext cx="3380154" cy="236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395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Nearest </a:t>
            </a:r>
            <a:r>
              <a:rPr lang="en-US" dirty="0" err="1" smtClean="0"/>
              <a:t>Neighbour</a:t>
            </a:r>
            <a:r>
              <a:rPr lang="en-US" dirty="0" smtClean="0"/>
              <a:t> Regression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125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Nearest </a:t>
            </a:r>
            <a:r>
              <a:rPr lang="en-US" dirty="0" err="1" smtClean="0"/>
              <a:t>Neighbour</a:t>
            </a:r>
            <a:r>
              <a:rPr lang="en-US" dirty="0" smtClean="0"/>
              <a:t> Regression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Can also adapt the idea to predict a continuous label.</a:t>
            </a:r>
          </a:p>
          <a:p>
            <a:pPr lvl="1"/>
            <a:r>
              <a:rPr lang="en-US" dirty="0" smtClean="0"/>
              <a:t>take average of </a:t>
            </a:r>
            <a:r>
              <a:rPr lang="en-US" i="1" dirty="0" smtClean="0"/>
              <a:t>k</a:t>
            </a:r>
            <a:r>
              <a:rPr lang="en-US" dirty="0" smtClean="0"/>
              <a:t>-nearest </a:t>
            </a:r>
            <a:r>
              <a:rPr lang="en-US" dirty="0" err="1" smtClean="0"/>
              <a:t>neighbours</a:t>
            </a:r>
            <a:endParaRPr lang="en-US" dirty="0" smtClean="0"/>
          </a:p>
          <a:p>
            <a:pPr lvl="1"/>
            <a:r>
              <a:rPr lang="en-US" dirty="0" smtClean="0"/>
              <a:t>apply linear regression to </a:t>
            </a:r>
            <a:r>
              <a:rPr lang="en-US" i="1" dirty="0" smtClean="0"/>
              <a:t>k </a:t>
            </a:r>
            <a:r>
              <a:rPr lang="en-US" dirty="0" smtClean="0"/>
              <a:t>nearest </a:t>
            </a:r>
            <a:r>
              <a:rPr lang="en-US" dirty="0" err="1" smtClean="0"/>
              <a:t>neighbours</a:t>
            </a:r>
            <a:endParaRPr lang="en-US" dirty="0" smtClean="0"/>
          </a:p>
          <a:p>
            <a:pPr lvl="1"/>
            <a:r>
              <a:rPr lang="en-US" dirty="0" smtClean="0"/>
              <a:t>locally weighted: apply linear regression and weight </a:t>
            </a:r>
            <a:r>
              <a:rPr lang="en-US" dirty="0" err="1" smtClean="0"/>
              <a:t>neighbours</a:t>
            </a:r>
            <a:r>
              <a:rPr lang="en-US" dirty="0" smtClean="0"/>
              <a:t> according to their distance from the query 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44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 the Dots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nonpar-connect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413" r="-9413"/>
          <a:stretch>
            <a:fillRect/>
          </a:stretch>
        </p:blipFill>
        <p:spPr>
          <a:xfrm>
            <a:off x="914400" y="2496345"/>
            <a:ext cx="5981439" cy="3518494"/>
          </a:xfrm>
        </p:spPr>
      </p:pic>
      <p:sp>
        <p:nvSpPr>
          <p:cNvPr id="6" name="TextBox 5"/>
          <p:cNvSpPr txBox="1"/>
          <p:nvPr/>
        </p:nvSpPr>
        <p:spPr>
          <a:xfrm>
            <a:off x="191961" y="1594970"/>
            <a:ext cx="8357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apply regression with left and right </a:t>
            </a:r>
            <a:r>
              <a:rPr lang="en-US" sz="2400" dirty="0" err="1" smtClean="0"/>
              <a:t>neighbour</a:t>
            </a:r>
            <a:r>
              <a:rPr lang="en-US" sz="2400" dirty="0" smtClean="0"/>
              <a:t> to predict query label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2746522" y="3935735"/>
            <a:ext cx="295325" cy="221523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350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3-nearest </a:t>
            </a:r>
            <a:r>
              <a:rPr lang="en-US" dirty="0" err="1" smtClean="0"/>
              <a:t>Neighbour</a:t>
            </a:r>
            <a:r>
              <a:rPr lang="en-US" dirty="0" smtClean="0"/>
              <a:t> Average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nonpar-nnavg.pdf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73" b="27273"/>
          <a:stretch>
            <a:fillRect/>
          </a:stretch>
        </p:blipFill>
        <p:spPr/>
      </p:pic>
      <p:sp>
        <p:nvSpPr>
          <p:cNvPr id="6" name="Oval 5"/>
          <p:cNvSpPr/>
          <p:nvPr/>
        </p:nvSpPr>
        <p:spPr>
          <a:xfrm>
            <a:off x="3159976" y="3559146"/>
            <a:ext cx="295325" cy="221523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633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3-nearest </a:t>
            </a:r>
            <a:r>
              <a:rPr lang="en-US" dirty="0" err="1" smtClean="0"/>
              <a:t>neighbour</a:t>
            </a:r>
            <a:r>
              <a:rPr lang="en-US" dirty="0" smtClean="0"/>
              <a:t> linear regression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nonpar-nnreg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73" b="27273"/>
          <a:stretch>
            <a:fillRect/>
          </a:stretch>
        </p:blipFill>
        <p:spPr>
          <a:xfrm>
            <a:off x="914400" y="1447800"/>
            <a:ext cx="8031480" cy="4724400"/>
          </a:xfrm>
        </p:spPr>
      </p:pic>
      <p:sp>
        <p:nvSpPr>
          <p:cNvPr id="6" name="Oval 5"/>
          <p:cNvSpPr/>
          <p:nvPr/>
        </p:nvSpPr>
        <p:spPr>
          <a:xfrm>
            <a:off x="3366705" y="3618220"/>
            <a:ext cx="295325" cy="221523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Locally Weighted Linear Regression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nonpar-lwr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73" b="27273"/>
          <a:stretch>
            <a:fillRect/>
          </a:stretch>
        </p:blipFill>
        <p:spPr/>
      </p:pic>
      <p:sp>
        <p:nvSpPr>
          <p:cNvPr id="6" name="Oval 5"/>
          <p:cNvSpPr/>
          <p:nvPr/>
        </p:nvSpPr>
        <p:spPr>
          <a:xfrm>
            <a:off x="3366705" y="3426236"/>
            <a:ext cx="295325" cy="221523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157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(I)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Nonparametric methods grow add parameters to fit dataset</a:t>
            </a:r>
          </a:p>
          <a:p>
            <a:pPr lvl="1"/>
            <a:r>
              <a:rPr lang="en-US" dirty="0" smtClean="0"/>
              <a:t>no model</a:t>
            </a:r>
          </a:p>
          <a:p>
            <a:pPr lvl="1"/>
            <a:r>
              <a:rPr lang="en-US" dirty="0" smtClean="0"/>
              <a:t>no fixed prediction formula</a:t>
            </a:r>
          </a:p>
          <a:p>
            <a:r>
              <a:rPr lang="en-US" dirty="0" smtClean="0"/>
              <a:t>Instance-based: predict target label based on labels for similar data points.</a:t>
            </a:r>
          </a:p>
          <a:p>
            <a:r>
              <a:rPr lang="en-US" dirty="0" smtClean="0"/>
              <a:t>Nearest </a:t>
            </a:r>
            <a:r>
              <a:rPr lang="en-US" dirty="0" err="1" smtClean="0"/>
              <a:t>neighbour</a:t>
            </a:r>
            <a:r>
              <a:rPr lang="en-US" dirty="0" smtClean="0"/>
              <a:t> methods: based on closest </a:t>
            </a:r>
            <a:r>
              <a:rPr lang="en-US" i="1" dirty="0" smtClean="0"/>
              <a:t>k</a:t>
            </a:r>
            <a:r>
              <a:rPr lang="en-US" dirty="0" smtClean="0"/>
              <a:t> data points</a:t>
            </a:r>
          </a:p>
          <a:p>
            <a:pPr lvl="1"/>
            <a:r>
              <a:rPr lang="en-US" dirty="0" smtClean="0"/>
              <a:t>Classification: take majority vote in </a:t>
            </a:r>
            <a:r>
              <a:rPr lang="en-US" dirty="0" err="1" smtClean="0"/>
              <a:t>neighbourhood</a:t>
            </a:r>
            <a:endParaRPr lang="en-US" dirty="0" smtClean="0"/>
          </a:p>
          <a:p>
            <a:pPr lvl="1"/>
            <a:r>
              <a:rPr lang="en-US" dirty="0" smtClean="0"/>
              <a:t>Regression: </a:t>
            </a:r>
          </a:p>
          <a:p>
            <a:pPr lvl="2"/>
            <a:r>
              <a:rPr lang="en-US" dirty="0" smtClean="0"/>
              <a:t>map </a:t>
            </a:r>
            <a:r>
              <a:rPr lang="en-US" dirty="0" err="1" smtClean="0"/>
              <a:t>neighbourhood</a:t>
            </a:r>
            <a:r>
              <a:rPr lang="en-US" dirty="0" smtClean="0"/>
              <a:t> to representative constant, e.g. average</a:t>
            </a:r>
          </a:p>
          <a:p>
            <a:pPr lvl="2"/>
            <a:r>
              <a:rPr lang="en-US" dirty="0" smtClean="0"/>
              <a:t>fit line to </a:t>
            </a:r>
            <a:r>
              <a:rPr lang="en-US" dirty="0" err="1" smtClean="0"/>
              <a:t>neighbourhood</a:t>
            </a:r>
            <a:endParaRPr lang="en-US" dirty="0" smtClean="0"/>
          </a:p>
          <a:p>
            <a:pPr lvl="2"/>
            <a:r>
              <a:rPr lang="en-US" dirty="0" smtClean="0"/>
              <a:t>local weighting: assign higher weight to closer data 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Instance-based Methods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Model-based methods: 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800" dirty="0" smtClean="0"/>
              <a:t>estimate a fixed set of model parameters from data.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800" dirty="0" smtClean="0"/>
              <a:t>compute prediction in closed form using parameters.</a:t>
            </a:r>
          </a:p>
          <a:p>
            <a:r>
              <a:rPr lang="en-US" sz="2800" dirty="0" smtClean="0"/>
              <a:t>Instance-based methods: 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800" b="1" dirty="0" smtClean="0"/>
              <a:t>look up</a:t>
            </a:r>
            <a:r>
              <a:rPr lang="en-US" sz="2800" dirty="0" smtClean="0"/>
              <a:t> similar “nearby” instances. 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800" dirty="0" smtClean="0"/>
              <a:t>Predict that new instance will be like those seen before.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800" dirty="0" smtClean="0"/>
              <a:t>Example: will I like this movie?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9212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(II)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can approximate complicated functions (like NNs)</a:t>
            </a:r>
          </a:p>
          <a:p>
            <a:pPr lvl="1"/>
            <a:r>
              <a:rPr lang="en-US" dirty="0" smtClean="0"/>
              <a:t>no need to guess functional form</a:t>
            </a:r>
          </a:p>
          <a:p>
            <a:pPr lvl="1"/>
            <a:r>
              <a:rPr lang="en-US" dirty="0" smtClean="0"/>
              <a:t>learning is simple</a:t>
            </a:r>
          </a:p>
          <a:p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sensitive to metric for distance/similarity (kernel)</a:t>
            </a:r>
          </a:p>
          <a:p>
            <a:pPr lvl="1">
              <a:buFont typeface="Arial"/>
              <a:buChar char="•"/>
            </a:pPr>
            <a:r>
              <a:rPr lang="en-US" dirty="0"/>
              <a:t>curse of dimensionality: performance deteriorates with increasing dimensions/</a:t>
            </a:r>
            <a:r>
              <a:rPr lang="en-US" dirty="0" smtClean="0"/>
              <a:t>features</a:t>
            </a:r>
          </a:p>
          <a:p>
            <a:pPr lvl="1"/>
            <a:r>
              <a:rPr lang="en-US" dirty="0" smtClean="0"/>
              <a:t>need to find </a:t>
            </a:r>
            <a:r>
              <a:rPr lang="en-US" i="1" dirty="0" smtClean="0"/>
              <a:t>k </a:t>
            </a:r>
            <a:r>
              <a:rPr lang="en-US" dirty="0" smtClean="0"/>
              <a:t>nearest </a:t>
            </a:r>
            <a:r>
              <a:rPr lang="en-US" dirty="0" err="1" smtClean="0"/>
              <a:t>neighbours</a:t>
            </a:r>
            <a:endParaRPr lang="en-US" dirty="0" smtClean="0"/>
          </a:p>
          <a:p>
            <a:pPr lvl="1">
              <a:buFont typeface="Wingdings" charset="2"/>
              <a:buChar char="Ø"/>
            </a:pPr>
            <a:r>
              <a:rPr lang="en-US" dirty="0" smtClean="0"/>
              <a:t>can be slow at prediction time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395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Nonparametric Methods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Another name for instance-based or memory-based learning.</a:t>
            </a:r>
          </a:p>
          <a:p>
            <a:r>
              <a:rPr lang="en-US" dirty="0" smtClean="0"/>
              <a:t>Misnomer: they have parameters.</a:t>
            </a:r>
          </a:p>
          <a:p>
            <a:r>
              <a:rPr lang="en-US" dirty="0" smtClean="0"/>
              <a:t>Number of parameters is not fixed.</a:t>
            </a:r>
          </a:p>
          <a:p>
            <a:r>
              <a:rPr lang="en-US" dirty="0" smtClean="0"/>
              <a:t>Often grows with number of examples:</a:t>
            </a:r>
          </a:p>
          <a:p>
            <a:pPr lvl="1"/>
            <a:r>
              <a:rPr lang="en-US" dirty="0" smtClean="0"/>
              <a:t>More examples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 higher resolution.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0" y="2506132"/>
            <a:ext cx="6979138" cy="95197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k-nearest neighbor classification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889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k-nearest neighbor rule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1494" y="1447800"/>
            <a:ext cx="3859440" cy="3765388"/>
          </a:xfrm>
        </p:spPr>
        <p:txBody>
          <a:bodyPr>
            <a:normAutofit/>
          </a:bodyPr>
          <a:lstStyle/>
          <a:p>
            <a:r>
              <a:rPr lang="en-US" dirty="0" smtClean="0"/>
              <a:t>Choose </a:t>
            </a:r>
            <a:r>
              <a:rPr lang="en-US" i="1" dirty="0" smtClean="0"/>
              <a:t>k</a:t>
            </a:r>
            <a:r>
              <a:rPr lang="en-US" dirty="0" smtClean="0"/>
              <a:t> odd to help avoid ties (</a:t>
            </a:r>
            <a:r>
              <a:rPr lang="en-US" dirty="0" err="1" smtClean="0"/>
              <a:t>hyperparameter</a:t>
            </a:r>
            <a:r>
              <a:rPr lang="en-US" dirty="0" smtClean="0"/>
              <a:t>!).</a:t>
            </a:r>
          </a:p>
          <a:p>
            <a:r>
              <a:rPr lang="en-US" dirty="0" smtClean="0"/>
              <a:t>Given a query point </a:t>
            </a:r>
            <a:r>
              <a:rPr lang="en-US" b="1" dirty="0" err="1" smtClean="0"/>
              <a:t>x</a:t>
            </a:r>
            <a:r>
              <a:rPr lang="en-US" b="1" baseline="-25000" dirty="0" err="1" smtClean="0"/>
              <a:t>q</a:t>
            </a:r>
            <a:r>
              <a:rPr lang="en-US" dirty="0" smtClean="0"/>
              <a:t>, find the </a:t>
            </a:r>
            <a:r>
              <a:rPr lang="en-US" i="1" dirty="0" smtClean="0"/>
              <a:t>k </a:t>
            </a:r>
            <a:r>
              <a:rPr lang="en-US" dirty="0" smtClean="0"/>
              <a:t>nearest data points.</a:t>
            </a:r>
          </a:p>
          <a:p>
            <a:r>
              <a:rPr lang="en-US" dirty="0" smtClean="0"/>
              <a:t>Classify </a:t>
            </a:r>
            <a:r>
              <a:rPr lang="en-US" b="1" dirty="0" err="1" smtClean="0"/>
              <a:t>x</a:t>
            </a:r>
            <a:r>
              <a:rPr lang="en-US" b="1" baseline="-25000" dirty="0" err="1" smtClean="0"/>
              <a:t>q</a:t>
            </a:r>
            <a:r>
              <a:rPr lang="en-US" b="1" baseline="-25000" dirty="0" smtClean="0"/>
              <a:t> </a:t>
            </a:r>
            <a:r>
              <a:rPr lang="en-US" dirty="0" smtClean="0"/>
              <a:t>according to the majority of the </a:t>
            </a:r>
            <a:r>
              <a:rPr lang="en-US" i="1" dirty="0" smtClean="0"/>
              <a:t>k</a:t>
            </a:r>
            <a:r>
              <a:rPr lang="en-US" dirty="0" smtClean="0"/>
              <a:t> neighbors.</a:t>
            </a:r>
          </a:p>
          <a:p>
            <a:r>
              <a:rPr lang="en-US" dirty="0" smtClean="0"/>
              <a:t>Good theoretical guarantees for big data!</a:t>
            </a:r>
            <a:endParaRPr lang="en-US" dirty="0"/>
          </a:p>
        </p:txBody>
      </p:sp>
      <p:pic>
        <p:nvPicPr>
          <p:cNvPr id="5" name="Picture 4" descr="knn-exampl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23" y="1447800"/>
            <a:ext cx="4885267" cy="44113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33" y="274638"/>
            <a:ext cx="8212667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Events in Asia and Middle East between 1982 and </a:t>
            </a:r>
            <a:r>
              <a:rPr lang="en-US" dirty="0" smtClean="0"/>
              <a:t>1990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6409267" cy="1286934"/>
          </a:xfrm>
        </p:spPr>
        <p:txBody>
          <a:bodyPr>
            <a:normAutofit/>
          </a:bodyPr>
          <a:lstStyle/>
          <a:p>
            <a:r>
              <a:rPr lang="en-US" i="1" dirty="0" smtClean="0"/>
              <a:t>k </a:t>
            </a:r>
            <a:r>
              <a:rPr lang="en-US" dirty="0" smtClean="0"/>
              <a:t>too small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 </a:t>
            </a:r>
            <a:r>
              <a:rPr lang="en-US" dirty="0" err="1" smtClean="0"/>
              <a:t>overfitting</a:t>
            </a:r>
            <a:r>
              <a:rPr lang="en-US" dirty="0" smtClean="0"/>
              <a:t>. Why? </a:t>
            </a:r>
          </a:p>
          <a:p>
            <a:r>
              <a:rPr lang="en-US" i="1" dirty="0"/>
              <a:t>k </a:t>
            </a:r>
            <a:r>
              <a:rPr lang="en-US" dirty="0"/>
              <a:t>too </a:t>
            </a:r>
            <a:r>
              <a:rPr lang="en-US" dirty="0" smtClean="0"/>
              <a:t>large 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 </a:t>
            </a:r>
            <a:r>
              <a:rPr lang="en-US" dirty="0" err="1" smtClean="0"/>
              <a:t>underfitting</a:t>
            </a:r>
            <a:r>
              <a:rPr lang="en-US" dirty="0"/>
              <a:t>. Why? </a:t>
            </a:r>
          </a:p>
        </p:txBody>
      </p:sp>
      <p:pic>
        <p:nvPicPr>
          <p:cNvPr id="9" name="Picture 8" descr="earthquake-nn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33" y="3441541"/>
            <a:ext cx="3943945" cy="2868323"/>
          </a:xfrm>
          <a:prstGeom prst="rect">
            <a:avLst/>
          </a:prstGeom>
        </p:spPr>
      </p:pic>
      <p:pic>
        <p:nvPicPr>
          <p:cNvPr id="10" name="Picture 9" descr="earthquake-nn5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416" y="3454242"/>
            <a:ext cx="3957398" cy="285562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92867" y="6309864"/>
            <a:ext cx="111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 =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06067" y="6381070"/>
            <a:ext cx="111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 = 5</a:t>
            </a:r>
            <a:endParaRPr lang="en-US" dirty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5401158" y="2512106"/>
            <a:ext cx="2419105" cy="92151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sz="1800" dirty="0" smtClean="0"/>
              <a:t>white = earthquake</a:t>
            </a:r>
          </a:p>
          <a:p>
            <a:pPr>
              <a:buFont typeface="Wingdings 2"/>
              <a:buNone/>
            </a:pPr>
            <a:r>
              <a:rPr lang="en-US" sz="1800" dirty="0" smtClean="0"/>
              <a:t>black = nuclear explosion</a:t>
            </a:r>
            <a:endParaRPr lang="en-US" sz="1800" dirty="0"/>
          </a:p>
        </p:txBody>
      </p:sp>
      <p:sp>
        <p:nvSpPr>
          <p:cNvPr id="24" name="TextBox 23"/>
          <p:cNvSpPr txBox="1"/>
          <p:nvPr/>
        </p:nvSpPr>
        <p:spPr>
          <a:xfrm>
            <a:off x="1811866" y="2471847"/>
            <a:ext cx="1498601" cy="10387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x1 = surface wave magnitude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3603552" y="2471847"/>
            <a:ext cx="1498601" cy="10387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x2 = body wave magnitude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77770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Oil Data Set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Figure Bishop 2.28</a:t>
            </a:r>
            <a:endParaRPr lang="en-US" dirty="0"/>
          </a:p>
        </p:txBody>
      </p:sp>
      <p:pic>
        <p:nvPicPr>
          <p:cNvPr id="11" name="Picture 10" descr="Figure2.28a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91" y="1528885"/>
            <a:ext cx="2651369" cy="3174174"/>
          </a:xfrm>
          <a:prstGeom prst="rect">
            <a:avLst/>
          </a:prstGeom>
        </p:spPr>
      </p:pic>
      <p:pic>
        <p:nvPicPr>
          <p:cNvPr id="13" name="Picture 12" descr="Figure2.28b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623" y="1493730"/>
            <a:ext cx="2680733" cy="3209329"/>
          </a:xfrm>
          <a:prstGeom prst="rect">
            <a:avLst/>
          </a:prstGeom>
        </p:spPr>
      </p:pic>
      <p:pic>
        <p:nvPicPr>
          <p:cNvPr id="15" name="Picture 14" descr="Figure2.28c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891" y="1582615"/>
            <a:ext cx="2591777" cy="310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85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Nearest </a:t>
            </a:r>
            <a:r>
              <a:rPr lang="en-US" dirty="0" err="1" smtClean="0"/>
              <a:t>Neighbour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Implementation, Curse of Dimensionality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359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Issues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Learning very cheap compared to model estimation.</a:t>
            </a:r>
          </a:p>
          <a:p>
            <a:r>
              <a:rPr lang="en-US" dirty="0" smtClean="0"/>
              <a:t>But </a:t>
            </a:r>
            <a:r>
              <a:rPr lang="en-US" i="1" dirty="0" smtClean="0"/>
              <a:t>prediction expensive</a:t>
            </a:r>
            <a:r>
              <a:rPr lang="en-US" dirty="0" smtClean="0"/>
              <a:t>: need to retrieve </a:t>
            </a:r>
            <a:r>
              <a:rPr lang="en-US" i="1" dirty="0" smtClean="0"/>
              <a:t>k</a:t>
            </a:r>
            <a:r>
              <a:rPr lang="en-US" dirty="0" smtClean="0"/>
              <a:t> nearest neighbors from large set of </a:t>
            </a:r>
            <a:r>
              <a:rPr lang="en-US" i="1" dirty="0" smtClean="0"/>
              <a:t>N </a:t>
            </a:r>
            <a:r>
              <a:rPr lang="en-US" dirty="0" smtClean="0"/>
              <a:t>points, for every prediction.</a:t>
            </a:r>
          </a:p>
          <a:p>
            <a:r>
              <a:rPr lang="en-US" dirty="0" smtClean="0"/>
              <a:t>Nice data structure work: k-d trees, locality-sensitive hashing. See text.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377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51</TotalTime>
  <Words>936</Words>
  <Application>Microsoft Macintosh PowerPoint</Application>
  <PresentationFormat>On-screen Show (4:3)</PresentationFormat>
  <Paragraphs>121</Paragraphs>
  <Slides>20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Equity</vt:lpstr>
      <vt:lpstr>Nonparametric Methods: Nearest Neighbors</vt:lpstr>
      <vt:lpstr>Instance-based Methods</vt:lpstr>
      <vt:lpstr>Nonparametric Methods</vt:lpstr>
      <vt:lpstr>k-nearest neighbor classification</vt:lpstr>
      <vt:lpstr>k-nearest neighbor rule</vt:lpstr>
      <vt:lpstr>Events in Asia and Middle East between 1982 and 1990</vt:lpstr>
      <vt:lpstr>Example: Oil Data Set</vt:lpstr>
      <vt:lpstr>Issues with Nearest Neighbour</vt:lpstr>
      <vt:lpstr>Implementation Issues</vt:lpstr>
      <vt:lpstr>Distance Metric</vt:lpstr>
      <vt:lpstr>Curse of Dimensionality</vt:lpstr>
      <vt:lpstr>Point Distribution in High Dimensions</vt:lpstr>
      <vt:lpstr>Nearest Neighbour Regression</vt:lpstr>
      <vt:lpstr>Nearest Neighbour Regression</vt:lpstr>
      <vt:lpstr>Connect the Dots</vt:lpstr>
      <vt:lpstr>3-nearest Neighbour Average</vt:lpstr>
      <vt:lpstr>3-nearest neighbour linear regression</vt:lpstr>
      <vt:lpstr>Locally Weighted Linear Regression</vt:lpstr>
      <vt:lpstr>Conclusion (I)</vt:lpstr>
      <vt:lpstr>Conclusion (II)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140</cp:revision>
  <dcterms:created xsi:type="dcterms:W3CDTF">2012-10-19T03:36:27Z</dcterms:created>
  <dcterms:modified xsi:type="dcterms:W3CDTF">2017-11-09T17:42:04Z</dcterms:modified>
</cp:coreProperties>
</file>