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34" r:id="rId3"/>
    <p:sldId id="335" r:id="rId4"/>
    <p:sldId id="337" r:id="rId5"/>
    <p:sldId id="369" r:id="rId6"/>
    <p:sldId id="355" r:id="rId7"/>
    <p:sldId id="370" r:id="rId8"/>
    <p:sldId id="37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2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2017-09-26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2017-09-26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 way solves the combining</a:t>
            </a:r>
            <a:r>
              <a:rPr lang="en-US" baseline="0" dirty="0" smtClean="0"/>
              <a:t> problem.</a:t>
            </a:r>
          </a:p>
          <a:p>
            <a:r>
              <a:rPr lang="en-US" dirty="0" smtClean="0"/>
              <a:t>Follow demo from http://www2.tech.purdue.edu/</a:t>
            </a:r>
            <a:r>
              <a:rPr lang="en-US" dirty="0" err="1" smtClean="0"/>
              <a:t>cpt</a:t>
            </a:r>
            <a:r>
              <a:rPr lang="en-US" dirty="0" smtClean="0"/>
              <a:t>/courses/CIT499d/Weka_lab_2.htm</a:t>
            </a:r>
          </a:p>
          <a:p>
            <a:r>
              <a:rPr lang="en-US" dirty="0" err="1" smtClean="0"/>
              <a:t>Weka</a:t>
            </a:r>
            <a:r>
              <a:rPr lang="en-US" dirty="0" smtClean="0"/>
              <a:t> file is </a:t>
            </a:r>
            <a:r>
              <a:rPr lang="en-US" dirty="0" err="1" smtClean="0"/>
              <a:t>nominal.weather.arff</a:t>
            </a:r>
            <a:r>
              <a:rPr lang="en-US" dirty="0" smtClean="0"/>
              <a:t>.</a:t>
            </a:r>
            <a:r>
              <a:rPr lang="en-US" baseline="0" dirty="0" smtClean="0"/>
              <a:t> I made </a:t>
            </a:r>
            <a:r>
              <a:rPr lang="en-US" baseline="0" dirty="0" err="1" smtClean="0"/>
              <a:t>playtennis.arff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Use </a:t>
            </a:r>
            <a:r>
              <a:rPr lang="en-US" baseline="0" dirty="0" err="1" smtClean="0"/>
              <a:t>NaiveBayesSimple</a:t>
            </a:r>
            <a:r>
              <a:rPr lang="en-US" baseline="0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88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calligraphic font D in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74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Normalization is not necessary for classification!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22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 smtClean="0"/>
              <a:t>Show Naive </a:t>
            </a:r>
            <a:r>
              <a:rPr lang="en-US" dirty="0" err="1" smtClean="0"/>
              <a:t>BayesSimple</a:t>
            </a:r>
            <a:r>
              <a:rPr lang="en-US" dirty="0" smtClean="0"/>
              <a:t> in </a:t>
            </a:r>
            <a:r>
              <a:rPr lang="en-US" dirty="0" err="1" smtClean="0"/>
              <a:t>Weka</a:t>
            </a:r>
            <a:r>
              <a:rPr lang="en-US" dirty="0" smtClean="0"/>
              <a:t>.</a:t>
            </a:r>
          </a:p>
          <a:p>
            <a:pPr marL="228600" indent="-228600">
              <a:buAutoNum type="arabicPeriod"/>
            </a:pPr>
            <a:r>
              <a:rPr lang="en-US" dirty="0" smtClean="0"/>
              <a:t>Show Bayes</a:t>
            </a:r>
            <a:r>
              <a:rPr lang="en-US" baseline="0" dirty="0" smtClean="0"/>
              <a:t> net classifier. Show probability estimates in CP tables. Why does it not produce a richer structure? Answer: </a:t>
            </a:r>
            <a:r>
              <a:rPr lang="en-US" baseline="0" dirty="0" err="1" smtClean="0"/>
              <a:t>Weka</a:t>
            </a:r>
            <a:r>
              <a:rPr lang="en-US" baseline="0" dirty="0" smtClean="0"/>
              <a:t> initializes BN search with naive Bayes.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15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Avoids small numbers close to 0.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2017-09-26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2017-09-26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examples.xls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examples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Machine Learning 726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Naïve Bayes Model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Naive Bayes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057650"/>
          </a:xfrm>
        </p:spPr>
        <p:txBody>
          <a:bodyPr>
            <a:noAutofit/>
          </a:bodyPr>
          <a:lstStyle/>
          <a:p>
            <a:r>
              <a:rPr lang="en-US" sz="3200" dirty="0" smtClean="0"/>
              <a:t>A </a:t>
            </a:r>
            <a:r>
              <a:rPr lang="en-US" sz="3200" dirty="0" err="1" smtClean="0"/>
              <a:t>Bayes</a:t>
            </a:r>
            <a:r>
              <a:rPr lang="en-US" sz="3200" dirty="0" smtClean="0"/>
              <a:t> net is a very general probability model.</a:t>
            </a:r>
          </a:p>
          <a:p>
            <a:r>
              <a:rPr lang="en-US" sz="3200" dirty="0" smtClean="0"/>
              <a:t>Sometimes want to use more specific models.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More intelligible for some users.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3200" dirty="0" smtClean="0"/>
              <a:t>Models make assumptions : if correct </a:t>
            </a:r>
            <a:r>
              <a:rPr lang="en-US" sz="3200" dirty="0" smtClean="0">
                <a:latin typeface="Franklin Gothic Book"/>
              </a:rPr>
              <a:t>→</a:t>
            </a:r>
            <a:r>
              <a:rPr lang="en-US" sz="3200" dirty="0" smtClean="0"/>
              <a:t> better learning.</a:t>
            </a:r>
            <a:endParaRPr lang="en-US" sz="3200" dirty="0"/>
          </a:p>
          <a:p>
            <a:pPr marL="502920" indent="-457200"/>
            <a:r>
              <a:rPr lang="en-US" sz="3200" dirty="0" smtClean="0"/>
              <a:t>Widely used </a:t>
            </a:r>
            <a:r>
              <a:rPr lang="en-US" sz="3200" dirty="0" err="1" smtClean="0"/>
              <a:t>Bayes</a:t>
            </a:r>
            <a:r>
              <a:rPr lang="en-US" sz="3200" dirty="0" smtClean="0"/>
              <a:t> net-type classifier: </a:t>
            </a:r>
            <a:r>
              <a:rPr lang="en-US" sz="3200" b="1" dirty="0" smtClean="0"/>
              <a:t>Naïve </a:t>
            </a:r>
            <a:r>
              <a:rPr lang="en-US" sz="3200" b="1" dirty="0" err="1" smtClean="0"/>
              <a:t>Bayes</a:t>
            </a:r>
            <a:r>
              <a:rPr lang="en-US" sz="32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845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Naïve </a:t>
            </a:r>
            <a:r>
              <a:rPr lang="en-US" dirty="0" err="1" smtClean="0"/>
              <a:t>Bayes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127095"/>
          </a:xfrm>
        </p:spPr>
        <p:txBody>
          <a:bodyPr>
            <a:normAutofit lnSpcReduction="10000"/>
          </a:bodyPr>
          <a:lstStyle/>
          <a:p>
            <a:r>
              <a:rPr lang="en-CA" b="1" dirty="0" smtClean="0"/>
              <a:t>Key Assumption</a:t>
            </a:r>
            <a:r>
              <a:rPr lang="en-CA" dirty="0" smtClean="0"/>
              <a:t>: Given </a:t>
            </a:r>
            <a:r>
              <a:rPr lang="en-CA" dirty="0" smtClean="0"/>
              <a:t>class label, features are independent.</a:t>
            </a:r>
          </a:p>
          <a:p>
            <a:r>
              <a:rPr lang="en-CA" dirty="0" smtClean="0"/>
              <a:t>Intuition: The only way in which features interact is through the class label.</a:t>
            </a:r>
          </a:p>
          <a:p>
            <a:r>
              <a:rPr lang="en-CA" dirty="0" smtClean="0"/>
              <a:t>Also: We don’t care about correlations among features.</a:t>
            </a:r>
          </a:p>
          <a:p>
            <a:endParaRPr lang="en-CA" dirty="0"/>
          </a:p>
        </p:txBody>
      </p:sp>
      <p:grpSp>
        <p:nvGrpSpPr>
          <p:cNvPr id="24" name="Group 23"/>
          <p:cNvGrpSpPr/>
          <p:nvPr/>
        </p:nvGrpSpPr>
        <p:grpSpPr>
          <a:xfrm>
            <a:off x="1267909" y="3994817"/>
            <a:ext cx="6873142" cy="2177383"/>
            <a:chOff x="225502" y="3999585"/>
            <a:chExt cx="6873142" cy="2177383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689411" y="5494343"/>
              <a:ext cx="1755775" cy="682625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rmAutofit fontScale="85000" lnSpcReduction="10000"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dirty="0" err="1" smtClean="0"/>
                <a:t>PlayTennis</a:t>
              </a:r>
              <a:endParaRPr lang="en-US" dirty="0"/>
            </a:p>
          </p:txBody>
        </p:sp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225502" y="4014291"/>
              <a:ext cx="1658874" cy="59790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Humidity</a:t>
              </a:r>
              <a:endParaRPr lang="en-US" sz="1800" dirty="0"/>
            </a:p>
          </p:txBody>
        </p:sp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2008343" y="4027492"/>
              <a:ext cx="1475186" cy="5715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Outlook</a:t>
              </a:r>
              <a:endParaRPr lang="en-US" sz="1800" dirty="0"/>
            </a:p>
          </p:txBody>
        </p:sp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3630143" y="3999585"/>
              <a:ext cx="1784684" cy="6273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Temperature</a:t>
              </a:r>
              <a:endParaRPr lang="en-US" sz="1800" dirty="0"/>
            </a:p>
          </p:txBody>
        </p:sp>
        <p:cxnSp>
          <p:nvCxnSpPr>
            <p:cNvPr id="9" name="Straight Arrow Connector 8"/>
            <p:cNvCxnSpPr>
              <a:stCxn id="6" idx="4"/>
            </p:cNvCxnSpPr>
            <p:nvPr/>
          </p:nvCxnSpPr>
          <p:spPr>
            <a:xfrm>
              <a:off x="1054939" y="4612193"/>
              <a:ext cx="2389456" cy="88215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7" idx="4"/>
              <a:endCxn id="5" idx="0"/>
            </p:cNvCxnSpPr>
            <p:nvPr/>
          </p:nvCxnSpPr>
          <p:spPr>
            <a:xfrm>
              <a:off x="2745936" y="4598992"/>
              <a:ext cx="821363" cy="895351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8" idx="4"/>
            </p:cNvCxnSpPr>
            <p:nvPr/>
          </p:nvCxnSpPr>
          <p:spPr>
            <a:xfrm flipH="1">
              <a:off x="3567299" y="4626899"/>
              <a:ext cx="955186" cy="867444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ontent Placeholder 2"/>
            <p:cNvSpPr txBox="1">
              <a:spLocks/>
            </p:cNvSpPr>
            <p:nvPr/>
          </p:nvSpPr>
          <p:spPr>
            <a:xfrm>
              <a:off x="5647129" y="3999585"/>
              <a:ext cx="1451515" cy="62731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txBody>
            <a:bodyPr vert="horz">
              <a:noAutofit/>
            </a:bodyPr>
            <a:lstStyle>
              <a:lvl1pPr marL="274320" indent="-274320" algn="l" rtl="0" eaLnBrk="1" latinLnBrk="0" hangingPunct="1">
                <a:spcBef>
                  <a:spcPts val="580"/>
                </a:spcBef>
                <a:buClr>
                  <a:schemeClr val="accent1"/>
                </a:buClr>
                <a:buSzPct val="85000"/>
                <a:buFont typeface="Wingdings 2"/>
                <a:buChar char=""/>
                <a:defRPr kumimoji="0"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486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SzPct val="85000"/>
                <a:buFont typeface="Wingdings 2"/>
                <a:buChar char=""/>
                <a:defRPr kumimoji="0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229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SzPct val="85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9728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SzPct val="80000"/>
                <a:buFont typeface="Wingdings 2"/>
                <a:buChar char="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FontTx/>
                <a:buChar char="o"/>
                <a:defRPr kumimoji="0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45920" indent="-228600" algn="l" rtl="0" eaLnBrk="1" latinLnBrk="0" hangingPunct="1">
                <a:spcBef>
                  <a:spcPts val="370"/>
                </a:spcBef>
                <a:buClr>
                  <a:schemeClr val="accent3"/>
                </a:buClr>
                <a:buChar char="•"/>
                <a:defRPr kumimoji="0" sz="18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228600" algn="l" rtl="0" eaLnBrk="1" latinLnBrk="0" hangingPunct="1">
                <a:spcBef>
                  <a:spcPts val="370"/>
                </a:spcBef>
                <a:buClr>
                  <a:schemeClr val="accent2"/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94560" indent="-228600" algn="l" rtl="0" eaLnBrk="1" latinLnBrk="0" hangingPunct="1">
                <a:spcBef>
                  <a:spcPts val="370"/>
                </a:spcBef>
                <a:buClr>
                  <a:schemeClr val="accent1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68880" indent="-228600" algn="l" rtl="0" eaLnBrk="1" latinLnBrk="0" hangingPunct="1">
                <a:spcBef>
                  <a:spcPts val="370"/>
                </a:spcBef>
                <a:buClr>
                  <a:schemeClr val="accent2">
                    <a:tint val="60000"/>
                  </a:schemeClr>
                </a:buClr>
                <a:buChar char="•"/>
                <a:defRPr kumimoji="0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 2"/>
                <a:buNone/>
              </a:pPr>
              <a:r>
                <a:rPr lang="en-US" sz="1800" dirty="0" smtClean="0"/>
                <a:t>Wind</a:t>
              </a:r>
              <a:endParaRPr lang="en-US" sz="1800" dirty="0"/>
            </a:p>
          </p:txBody>
        </p:sp>
        <p:cxnSp>
          <p:nvCxnSpPr>
            <p:cNvPr id="16" name="Straight Arrow Connector 15"/>
            <p:cNvCxnSpPr>
              <a:stCxn id="13" idx="4"/>
            </p:cNvCxnSpPr>
            <p:nvPr/>
          </p:nvCxnSpPr>
          <p:spPr>
            <a:xfrm flipH="1">
              <a:off x="3699810" y="4626899"/>
              <a:ext cx="2673077" cy="867444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9600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Naive Bayes Classification Model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Exercise</a:t>
            </a:r>
            <a:r>
              <a:rPr lang="en-US" dirty="0" smtClean="0"/>
              <a:t>: Use the Naive Bayes Assumption to find a simple expression for </a:t>
            </a:r>
            <a:br>
              <a:rPr lang="en-US" dirty="0" smtClean="0"/>
            </a:br>
            <a:r>
              <a:rPr lang="en-US" dirty="0" smtClean="0"/>
              <a:t>P(</a:t>
            </a:r>
            <a:r>
              <a:rPr lang="en-US" dirty="0" err="1" smtClean="0"/>
              <a:t>PlayTennis</a:t>
            </a:r>
            <a:r>
              <a:rPr lang="en-US" dirty="0" smtClean="0"/>
              <a:t>=</a:t>
            </a:r>
            <a:r>
              <a:rPr lang="en-US" dirty="0" err="1" smtClean="0"/>
              <a:t>yes|o,t,w,h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Solution: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multiply the numbers in each column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dirty="0" smtClean="0"/>
              <a:t>Divide by P(</a:t>
            </a:r>
            <a:r>
              <a:rPr lang="en-US" dirty="0" err="1" smtClean="0"/>
              <a:t>o,t,w,h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37737"/>
              </p:ext>
            </p:extLst>
          </p:nvPr>
        </p:nvGraphicFramePr>
        <p:xfrm>
          <a:off x="697386" y="4548550"/>
          <a:ext cx="8170413" cy="657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361"/>
                <a:gridCol w="1692529"/>
                <a:gridCol w="1804300"/>
                <a:gridCol w="1788333"/>
                <a:gridCol w="151689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Humidity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P(PT=yes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P(</a:t>
                      </a:r>
                      <a:r>
                        <a:rPr lang="en-US" sz="1800" b="0" i="0" u="none" strike="noStrike" dirty="0" err="1">
                          <a:effectLst/>
                          <a:latin typeface="Verdana"/>
                        </a:rPr>
                        <a:t>o|PT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t|</a:t>
                      </a:r>
                      <a:r>
                        <a:rPr lang="en-US" sz="1800" b="0" i="0" u="none" strike="noStrike" dirty="0" err="1">
                          <a:effectLst/>
                          <a:latin typeface="Verdana"/>
                        </a:rPr>
                        <a:t>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w|PT</a:t>
                      </a:r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=yes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P(</a:t>
                      </a:r>
                      <a:r>
                        <a:rPr lang="en-US" sz="1800" b="0" i="0" u="none" strike="noStrike" dirty="0" err="1" smtClean="0">
                          <a:effectLst/>
                          <a:latin typeface="Verdana"/>
                        </a:rPr>
                        <a:t>h|PT</a:t>
                      </a:r>
                      <a:r>
                        <a:rPr lang="en-US" sz="1800" b="0" i="0" u="none" strike="noStrike" dirty="0" smtClean="0">
                          <a:effectLst/>
                          <a:latin typeface="Verdana"/>
                        </a:rPr>
                        <a:t>=yes)</a:t>
                      </a:r>
                      <a:endParaRPr lang="en-US" sz="1800" b="0" i="0" u="none" strike="noStrike" dirty="0">
                        <a:effectLst/>
                        <a:latin typeface="Verdana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2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1088635"/>
              </p:ext>
            </p:extLst>
          </p:nvPr>
        </p:nvGraphicFramePr>
        <p:xfrm>
          <a:off x="337680" y="1447800"/>
          <a:ext cx="8537460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910"/>
                <a:gridCol w="1422910"/>
                <a:gridCol w="1522012"/>
                <a:gridCol w="1323808"/>
                <a:gridCol w="1891504"/>
                <a:gridCol w="95431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Product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P(sunny|PT=yes)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P(cool|PT=yes)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P(strong|PT=yes)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P(high|PT=yes)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9/14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2/9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1/3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0.0053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618645"/>
              </p:ext>
            </p:extLst>
          </p:nvPr>
        </p:nvGraphicFramePr>
        <p:xfrm>
          <a:off x="415524" y="3202800"/>
          <a:ext cx="8400888" cy="13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0148"/>
                <a:gridCol w="1400148"/>
                <a:gridCol w="1511715"/>
                <a:gridCol w="1288581"/>
                <a:gridCol w="1743208"/>
                <a:gridCol w="1057088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Prior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Product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P(sunny|PT=no)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P(cool|PT=no)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P(strong|PT=no)</a:t>
                      </a:r>
                    </a:p>
                  </a:txBody>
                  <a:tcPr marL="12700" marR="12700" marT="1270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P(high|PT=no)</a:t>
                      </a:r>
                    </a:p>
                  </a:txBody>
                  <a:tcPr marL="12700" marR="12700" marT="1270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5/14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3/5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1/5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3/5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effectLst/>
                          <a:latin typeface="Verdana"/>
                        </a:rPr>
                        <a:t>  4/5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Verdana"/>
                        </a:rPr>
                        <a:t>0.0206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15524" y="5013662"/>
            <a:ext cx="8349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Normalization: P(PT=</a:t>
            </a:r>
            <a:r>
              <a:rPr lang="en-US" sz="2400" dirty="0" err="1" smtClean="0"/>
              <a:t>yes|features</a:t>
            </a:r>
            <a:r>
              <a:rPr lang="en-US" sz="2400" dirty="0" smtClean="0"/>
              <a:t>) = </a:t>
            </a:r>
            <a:br>
              <a:rPr lang="en-US" sz="2400" dirty="0" smtClean="0"/>
            </a:br>
            <a:r>
              <a:rPr lang="en-US" sz="2400" dirty="0" smtClean="0"/>
              <a:t>0.0053/(0.0053+0.0206) = 20.5%.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239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Naive Bayes Learning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422560" y="1682037"/>
            <a:ext cx="7772400" cy="3272899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Use maximum likelihood estimates, i.e. observed frequencies.</a:t>
            </a:r>
          </a:p>
          <a:p>
            <a:r>
              <a:rPr lang="en-US" sz="2400" dirty="0" smtClean="0"/>
              <a:t>Linear number of parameters!</a:t>
            </a:r>
          </a:p>
          <a:p>
            <a:r>
              <a:rPr lang="en-US" sz="2400" dirty="0" smtClean="0"/>
              <a:t>Example: see previous slide.</a:t>
            </a:r>
          </a:p>
          <a:p>
            <a:r>
              <a:rPr lang="en-US" sz="2400" dirty="0" err="1" smtClean="0"/>
              <a:t>Weka.NaiveBayesSimple</a:t>
            </a:r>
            <a:r>
              <a:rPr lang="en-US" sz="2400" dirty="0" smtClean="0"/>
              <a:t> uses Laplace estimation.</a:t>
            </a:r>
          </a:p>
          <a:p>
            <a:r>
              <a:rPr lang="en-US" sz="2400" dirty="0" smtClean="0"/>
              <a:t>For another refinement, can perform feature selection first.</a:t>
            </a:r>
          </a:p>
          <a:p>
            <a:r>
              <a:rPr lang="en-US" sz="2400" dirty="0" smtClean="0"/>
              <a:t>Can also apply boosting to Naive Bayes learning, very competitive.</a:t>
            </a:r>
            <a:endParaRPr lang="en-US" sz="2400" baseline="30000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378309" y="5946775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914400" y="4466723"/>
            <a:ext cx="1658874" cy="597902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Humidity</a:t>
            </a:r>
            <a:endParaRPr lang="en-US" sz="1800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697241" y="4479924"/>
            <a:ext cx="1475186" cy="571500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Outlook</a:t>
            </a:r>
            <a:endParaRPr lang="en-US" sz="180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19041" y="4452017"/>
            <a:ext cx="1784684" cy="627314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strike="sngStrike" dirty="0" smtClean="0"/>
              <a:t>Temperature</a:t>
            </a:r>
            <a:endParaRPr lang="en-US" sz="1800" strike="sngStrike" dirty="0"/>
          </a:p>
        </p:txBody>
      </p:sp>
      <p:cxnSp>
        <p:nvCxnSpPr>
          <p:cNvPr id="20" name="Straight Arrow Connector 19"/>
          <p:cNvCxnSpPr>
            <a:stCxn id="17" idx="4"/>
          </p:cNvCxnSpPr>
          <p:nvPr/>
        </p:nvCxnSpPr>
        <p:spPr>
          <a:xfrm>
            <a:off x="1743837" y="5064625"/>
            <a:ext cx="2389456" cy="88215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4"/>
            <a:endCxn id="15" idx="0"/>
          </p:cNvCxnSpPr>
          <p:nvPr/>
        </p:nvCxnSpPr>
        <p:spPr>
          <a:xfrm>
            <a:off x="3434834" y="5051424"/>
            <a:ext cx="821363" cy="895351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6336027" y="4452017"/>
            <a:ext cx="1451515" cy="627314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sz="1800" dirty="0" smtClean="0"/>
              <a:t>Wind</a:t>
            </a:r>
            <a:endParaRPr lang="en-US" sz="1800" dirty="0"/>
          </a:p>
        </p:txBody>
      </p:sp>
      <p:cxnSp>
        <p:nvCxnSpPr>
          <p:cNvPr id="24" name="Straight Arrow Connector 23"/>
          <p:cNvCxnSpPr>
            <a:stCxn id="23" idx="4"/>
          </p:cNvCxnSpPr>
          <p:nvPr/>
        </p:nvCxnSpPr>
        <p:spPr>
          <a:xfrm flipH="1">
            <a:off x="4388708" y="5079331"/>
            <a:ext cx="2673077" cy="867444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224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Ratio/Odds Classification Formula</a:t>
            </a:r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421965"/>
          </a:xfrm>
        </p:spPr>
        <p:txBody>
          <a:bodyPr>
            <a:normAutofit lnSpcReduction="10000"/>
          </a:bodyPr>
          <a:lstStyle/>
          <a:p>
            <a:r>
              <a:rPr lang="en-CA" sz="2400" dirty="0" smtClean="0"/>
              <a:t>If we </a:t>
            </a:r>
            <a:r>
              <a:rPr lang="en-CA" sz="2400" dirty="0" smtClean="0"/>
              <a:t>care only about </a:t>
            </a:r>
            <a:r>
              <a:rPr lang="en-CA" sz="2400" dirty="0" smtClean="0"/>
              <a:t>classification, can ignore normalization constant.</a:t>
            </a:r>
          </a:p>
          <a:p>
            <a:r>
              <a:rPr lang="en-CA" sz="2400" dirty="0" smtClean="0"/>
              <a:t>Ratios of feature </a:t>
            </a:r>
            <a:r>
              <a:rPr lang="en-CA" sz="2400" dirty="0" smtClean="0"/>
              <a:t>probabilities provide </a:t>
            </a:r>
            <a:r>
              <a:rPr lang="en-CA" sz="2400" dirty="0" smtClean="0"/>
              <a:t>more numeric stability.</a:t>
            </a:r>
          </a:p>
          <a:p>
            <a:r>
              <a:rPr lang="en-US" sz="2400" i="1" dirty="0"/>
              <a:t>Exercise</a:t>
            </a:r>
            <a:r>
              <a:rPr lang="en-US" sz="2400" dirty="0"/>
              <a:t>: Use the Naive Bayes Assumption to find a simple expression </a:t>
            </a:r>
            <a:r>
              <a:rPr lang="en-US" sz="2400" dirty="0" smtClean="0"/>
              <a:t>for the </a:t>
            </a:r>
            <a:r>
              <a:rPr lang="en-US" sz="2400" b="1" dirty="0" smtClean="0"/>
              <a:t>posterior odds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P(class=</a:t>
            </a:r>
            <a:r>
              <a:rPr lang="en-US" sz="2400" dirty="0" err="1" smtClean="0"/>
              <a:t>yes|features</a:t>
            </a:r>
            <a:r>
              <a:rPr lang="en-US" sz="2400" dirty="0" smtClean="0"/>
              <a:t>)/P(class = </a:t>
            </a:r>
            <a:r>
              <a:rPr lang="en-US" sz="2400" dirty="0" err="1" smtClean="0"/>
              <a:t>no|features</a:t>
            </a:r>
            <a:r>
              <a:rPr lang="en-US" sz="2400" dirty="0" smtClean="0"/>
              <a:t>).</a:t>
            </a:r>
            <a:endParaRPr lang="en-US" sz="2400" b="1" dirty="0"/>
          </a:p>
          <a:p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896929"/>
              </p:ext>
            </p:extLst>
          </p:nvPr>
        </p:nvGraphicFramePr>
        <p:xfrm>
          <a:off x="184146" y="4045786"/>
          <a:ext cx="8858250" cy="150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/>
                <a:gridCol w="1771650"/>
                <a:gridCol w="1828800"/>
                <a:gridCol w="1714500"/>
                <a:gridCol w="177165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latin typeface="Verdana"/>
                        </a:rPr>
                        <a:t>Prior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Outlook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err="1" smtClean="0">
                          <a:latin typeface="Verdana"/>
                        </a:rPr>
                        <a:t>Temperatur</a:t>
                      </a:r>
                      <a:endParaRPr lang="en-CA" sz="2400" b="0" i="0" u="none" strike="noStrike" dirty="0"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Wind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Humidity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P(PT=yes)/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o|yes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t|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w|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h|yes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P(PT=no)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o|no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t|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w|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h|no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1.80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0.37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1.67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0.56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latin typeface="Verdana"/>
                        </a:rPr>
                        <a:t>0.42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50" y="5542746"/>
            <a:ext cx="8401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sz="2800" dirty="0" smtClean="0"/>
              <a:t> Product = 0.26, see </a:t>
            </a:r>
            <a:r>
              <a:rPr lang="en-CA" sz="2800" dirty="0" smtClean="0">
                <a:hlinkClick r:id="rId3" action="ppaction://hlinkfile"/>
              </a:rPr>
              <a:t>examples.xlsx</a:t>
            </a:r>
            <a:endParaRPr lang="en-CA" sz="2800" dirty="0" smtClean="0"/>
          </a:p>
          <a:p>
            <a:pPr>
              <a:buFont typeface="Arial" pitchFamily="34" charset="0"/>
              <a:buChar char="•"/>
            </a:pPr>
            <a:r>
              <a:rPr lang="en-CA" sz="2800" dirty="0" smtClean="0"/>
              <a:t> Positive or negative class?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Log-Odds Formula</a:t>
            </a:r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943100"/>
          </a:xfrm>
        </p:spPr>
        <p:txBody>
          <a:bodyPr/>
          <a:lstStyle/>
          <a:p>
            <a:r>
              <a:rPr lang="en-CA" dirty="0" smtClean="0"/>
              <a:t>For even more numeric stability, use logs.</a:t>
            </a:r>
          </a:p>
          <a:p>
            <a:r>
              <a:rPr lang="en-CA" dirty="0" smtClean="0"/>
              <a:t>Intuitive interpretation: each feature “votes” for a </a:t>
            </a:r>
            <a:r>
              <a:rPr lang="en-CA" dirty="0" err="1" smtClean="0"/>
              <a:t>class,then</a:t>
            </a:r>
            <a:r>
              <a:rPr lang="en-CA" dirty="0" smtClean="0"/>
              <a:t> we add up votes.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811517"/>
              </p:ext>
            </p:extLst>
          </p:nvPr>
        </p:nvGraphicFramePr>
        <p:xfrm>
          <a:off x="285750" y="3124200"/>
          <a:ext cx="8858250" cy="150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650"/>
                <a:gridCol w="1771650"/>
                <a:gridCol w="1828800"/>
                <a:gridCol w="1714500"/>
                <a:gridCol w="177165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latin typeface="Verdana"/>
                        </a:rPr>
                        <a:t>Prior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Outlook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err="1" smtClean="0">
                          <a:latin typeface="Verdana"/>
                        </a:rPr>
                        <a:t>Temperatur</a:t>
                      </a:r>
                      <a:endParaRPr lang="en-CA" sz="2400" b="0" i="0" u="none" strike="noStrike" dirty="0">
                        <a:latin typeface="Verdan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Wind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Humidity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P(PT=yes)/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o|yes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t|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w|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h|yes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)/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>
                          <a:latin typeface="Verdana"/>
                        </a:rPr>
                        <a:t>P(PT=no)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o|no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t|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</a:t>
                      </a:r>
                      <a:r>
                        <a:rPr lang="en-CA" sz="2400" b="0" i="0" u="none" strike="noStrike" dirty="0" smtClean="0">
                          <a:latin typeface="Verdana"/>
                        </a:rPr>
                        <a:t>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w|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 smtClean="0">
                          <a:latin typeface="Verdana"/>
                        </a:rPr>
                        <a:t>P(</a:t>
                      </a:r>
                      <a:r>
                        <a:rPr lang="en-CA" sz="2400" b="0" i="0" u="none" strike="noStrike" dirty="0" err="1" smtClean="0">
                          <a:latin typeface="Verdana"/>
                        </a:rPr>
                        <a:t>h|no</a:t>
                      </a:r>
                      <a:r>
                        <a:rPr lang="en-CA" sz="2400" b="0" i="0" u="none" strike="noStrike" dirty="0">
                          <a:latin typeface="Verdana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0.59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-0.99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0.51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>
                          <a:latin typeface="Verdana"/>
                        </a:rPr>
                        <a:t>-0.59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latin typeface="Verdana"/>
                        </a:rPr>
                        <a:t>-0.88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50" y="4897960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sz="2800" dirty="0" smtClean="0"/>
              <a:t> Sum = -1.36, see </a:t>
            </a:r>
            <a:r>
              <a:rPr lang="en-CA" sz="2800" dirty="0" smtClean="0">
                <a:hlinkClick r:id="rId2" action="ppaction://hlinkfile"/>
              </a:rPr>
              <a:t>examples.xlsx</a:t>
            </a:r>
            <a:endParaRPr lang="en-CA" sz="2800" dirty="0" smtClean="0"/>
          </a:p>
          <a:p>
            <a:pPr>
              <a:buFont typeface="Arial" pitchFamily="34" charset="0"/>
              <a:buChar char="•"/>
            </a:pPr>
            <a:r>
              <a:rPr lang="en-CA" sz="2800" dirty="0" smtClean="0"/>
              <a:t> Positive or negative?</a:t>
            </a:r>
          </a:p>
          <a:p>
            <a:pPr>
              <a:buFont typeface="Arial" pitchFamily="34" charset="0"/>
              <a:buChar char="•"/>
            </a:pPr>
            <a:r>
              <a:rPr lang="en-CA" sz="2800" dirty="0" smtClean="0"/>
              <a:t> </a:t>
            </a:r>
            <a:r>
              <a:rPr lang="en-CA" sz="2800" b="1" dirty="0" smtClean="0"/>
              <a:t>Linear </a:t>
            </a:r>
            <a:r>
              <a:rPr lang="en-CA" sz="2800" b="1" dirty="0" err="1" smtClean="0"/>
              <a:t>discriminant</a:t>
            </a:r>
            <a:r>
              <a:rPr lang="en-CA" sz="2800" dirty="0" smtClean="0"/>
              <a:t>: add up feature terms, accept if &gt;0.</a:t>
            </a:r>
            <a:endParaRPr lang="en-CA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12</TotalTime>
  <Words>774</Words>
  <Application>Microsoft Macintosh PowerPoint</Application>
  <PresentationFormat>On-screen Show (4:3)</PresentationFormat>
  <Paragraphs>149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The Naïve Bayes Model</vt:lpstr>
      <vt:lpstr>The Naive Bayes Model</vt:lpstr>
      <vt:lpstr>The Naïve Bayes Model</vt:lpstr>
      <vt:lpstr>The Naive Bayes Classification Model</vt:lpstr>
      <vt:lpstr>Example</vt:lpstr>
      <vt:lpstr>Naive Bayes Learning</vt:lpstr>
      <vt:lpstr>Ratio/Odds Classification Formula</vt:lpstr>
      <vt:lpstr>Log-Odds Formula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137</cp:revision>
  <dcterms:created xsi:type="dcterms:W3CDTF">2012-09-14T13:34:55Z</dcterms:created>
  <dcterms:modified xsi:type="dcterms:W3CDTF">2017-09-26T17:45:38Z</dcterms:modified>
</cp:coreProperties>
</file>