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embeddings/Microsoft_Equation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9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1" r:id="rId3"/>
    <p:sldId id="351" r:id="rId4"/>
    <p:sldId id="360" r:id="rId5"/>
    <p:sldId id="368" r:id="rId6"/>
    <p:sldId id="367" r:id="rId7"/>
    <p:sldId id="361" r:id="rId8"/>
    <p:sldId id="369" r:id="rId9"/>
    <p:sldId id="370" r:id="rId10"/>
    <p:sldId id="371" r:id="rId11"/>
    <p:sldId id="366" r:id="rId12"/>
    <p:sldId id="372" r:id="rId13"/>
    <p:sldId id="373" r:id="rId14"/>
    <p:sldId id="363" r:id="rId15"/>
    <p:sldId id="364" r:id="rId16"/>
    <p:sldId id="374" r:id="rId17"/>
    <p:sldId id="375" r:id="rId18"/>
    <p:sldId id="387" r:id="rId19"/>
    <p:sldId id="376" r:id="rId20"/>
    <p:sldId id="384" r:id="rId21"/>
    <p:sldId id="378" r:id="rId22"/>
    <p:sldId id="379" r:id="rId23"/>
    <p:sldId id="380" r:id="rId24"/>
    <p:sldId id="381" r:id="rId25"/>
    <p:sldId id="382" r:id="rId26"/>
    <p:sldId id="386" r:id="rId27"/>
    <p:sldId id="388" r:id="rId28"/>
    <p:sldId id="389" r:id="rId29"/>
    <p:sldId id="390" r:id="rId30"/>
    <p:sldId id="391" r:id="rId31"/>
    <p:sldId id="392" r:id="rId32"/>
    <p:sldId id="385" r:id="rId33"/>
    <p:sldId id="393" r:id="rId34"/>
    <p:sldId id="394" r:id="rId35"/>
    <p:sldId id="39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2152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3B91-F85D-B248-9AF5-1909BBFA2DC5}" type="datetimeFigureOut">
              <a:rPr lang="en-US" smtClean="0"/>
              <a:pPr/>
              <a:t>17-10-19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EF4E-CA93-ED4F-BF08-65F125D95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77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1E128-8506-7C43-ABAC-0B919FE47743}" type="datetimeFigureOut">
              <a:rPr lang="en-US" smtClean="0"/>
              <a:pPr/>
              <a:t>17-10-19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0D86-F039-EC42-8630-CEEC8B77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use “insert slide number” under “Footer”, that text box only displays the slide number, not the total number of slides. So I use a new textbox for the slide number in </a:t>
            </a:r>
            <a:r>
              <a:rPr lang="en-US" baseline="0" smtClean="0"/>
              <a:t>the master.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0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make this an assignment</a:t>
            </a:r>
            <a:r>
              <a:rPr lang="en-US" baseline="0" dirty="0" smtClean="0"/>
              <a:t> exercise.</a:t>
            </a:r>
          </a:p>
          <a:p>
            <a:r>
              <a:rPr lang="en-US" baseline="0" dirty="0" smtClean="0"/>
              <a:t>R+ N: y is always the true value, </a:t>
            </a:r>
            <a:r>
              <a:rPr lang="en-US" baseline="0" dirty="0" err="1" smtClean="0"/>
              <a:t>h_x</a:t>
            </a:r>
            <a:r>
              <a:rPr lang="en-US" baseline="0" dirty="0" smtClean="0"/>
              <a:t>(x) is the predicted value</a:t>
            </a:r>
          </a:p>
          <a:p>
            <a:r>
              <a:rPr lang="en-US" baseline="0" dirty="0" smtClean="0"/>
              <a:t>Solution (see 18.8 in text)</a:t>
            </a:r>
            <a:r>
              <a:rPr lang="en-US" baseline="0" dirty="0" smtClean="0">
                <a:sym typeface="Wingdings"/>
              </a:rPr>
              <a:t> -(y-h(x)) x h(x)(1-h(x) x </a:t>
            </a:r>
            <a:r>
              <a:rPr lang="en-US" baseline="0" dirty="0" err="1" smtClean="0">
                <a:sym typeface="Wingdings"/>
              </a:rPr>
              <a:t>x_i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Real life: bad relationship, job is local maximum.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6AC779-5B23-D84D-9795-10C05CB752B5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should have been covered in Math150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http://demo.activemath.org/ActiveMath2/main/applet.cmd;jsessionid=E1EF726B21EFBCDD2D27FC9070D7D543?itemId=mbase://OptimizationMarsu/opt_22_met_nais_grad_sp_th1/opt_22_met_nais_grad_sp_elab1&amp;lang=en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Active Math Applet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http://www.onmyphd.com/?p=gradient.descent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652343-DF45-B04B-8314-006B8BAF843D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Answer: x = 4, y = 3 – 6 = -3.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99E5FC-0352-CA4A-BCF1-B65394BA729C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1 for true, 0 </a:t>
            </a:r>
            <a:r>
              <a:rPr lang="en-US" smtClean="0"/>
              <a:t>for false.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12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actual data points</a:t>
            </a:r>
            <a:r>
              <a:rPr lang="en-US" baseline="0" dirty="0" smtClean="0"/>
              <a:t> added, no longer linearly separable.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0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Legend:</a:t>
            </a:r>
          </a:p>
          <a:p>
            <a:r>
              <a:rPr lang="en-US" dirty="0" smtClean="0"/>
              <a:t>left: </a:t>
            </a:r>
            <a:r>
              <a:rPr lang="en-US" dirty="0" err="1" smtClean="0"/>
              <a:t>datapoints</a:t>
            </a:r>
            <a:r>
              <a:rPr lang="en-US" dirty="0" smtClean="0"/>
              <a:t> in 2D. Red and blue are class labels (ignore).</a:t>
            </a:r>
            <a:r>
              <a:rPr lang="en-US" baseline="0" dirty="0" smtClean="0"/>
              <a:t> – 2 Gaussian basis functions, we see the centers shown as crosses and the </a:t>
            </a:r>
            <a:r>
              <a:rPr lang="en-US" baseline="0" dirty="0" err="1" smtClean="0"/>
              <a:t>countours</a:t>
            </a:r>
            <a:r>
              <a:rPr lang="en-US" baseline="0" dirty="0" smtClean="0"/>
              <a:t> shown by green circles.</a:t>
            </a:r>
          </a:p>
          <a:p>
            <a:r>
              <a:rPr lang="en-US" baseline="0" dirty="0" smtClean="0"/>
              <a:t>Right: Each point is now mapped to another pair of numbers (roughly, distance to phi1, distance to phi2).</a:t>
            </a:r>
          </a:p>
          <a:p>
            <a:r>
              <a:rPr lang="en-US" baseline="0" dirty="0" smtClean="0"/>
              <a:t>On right, classes are linearly separable, see black line. The black line on right corresponds to the black circle on left.</a:t>
            </a:r>
          </a:p>
          <a:p>
            <a:r>
              <a:rPr lang="en-US" baseline="0" dirty="0" smtClean="0"/>
              <a:t>Intuitive example: think of Gaussian centers as indicating parts of a picture, or parts of a body.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svm</a:t>
            </a:r>
            <a:r>
              <a:rPr lang="en-US" baseline="0" dirty="0" smtClean="0"/>
              <a:t> video at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smtClean="0"/>
              <a:t>=3liCbRZPrZA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91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changing notation slightly</a:t>
            </a:r>
            <a:r>
              <a:rPr lang="en-US" baseline="0" dirty="0" smtClean="0"/>
              <a:t> from book.</a:t>
            </a:r>
          </a:p>
          <a:p>
            <a:r>
              <a:rPr lang="en-US" baseline="0" dirty="0" smtClean="0"/>
              <a:t>This turns out to be a good objective function, easy gradient.</a:t>
            </a:r>
          </a:p>
          <a:p>
            <a:r>
              <a:rPr lang="en-US" baseline="0" dirty="0" smtClean="0"/>
              <a:t>There is some freedom in choosing the objective function.</a:t>
            </a:r>
          </a:p>
          <a:p>
            <a:r>
              <a:rPr lang="en-US" baseline="0" dirty="0" smtClean="0"/>
              <a:t>Cross entropy can also be seen as doing data compression.</a:t>
            </a:r>
          </a:p>
          <a:p>
            <a:r>
              <a:rPr lang="en-US" baseline="0" dirty="0" smtClean="0"/>
              <a:t>(Classification story of spam via compression.)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13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make this an assignment</a:t>
            </a:r>
            <a:r>
              <a:rPr lang="en-US" baseline="0" dirty="0" smtClean="0"/>
              <a:t> exercise.</a:t>
            </a:r>
          </a:p>
          <a:p>
            <a:r>
              <a:rPr lang="en-US" baseline="0" dirty="0" smtClean="0"/>
              <a:t>Show example from Russell and </a:t>
            </a:r>
            <a:r>
              <a:rPr lang="en-US" baseline="0" dirty="0" err="1" smtClean="0"/>
              <a:t>Norvig</a:t>
            </a:r>
            <a:r>
              <a:rPr lang="en-US" baseline="0" dirty="0" smtClean="0"/>
              <a:t> (Figure 18).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scientific </a:t>
            </a:r>
            <a:r>
              <a:rPr lang="en-US" smtClean="0"/>
              <a:t>american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example in spreadsheet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Solution: p- = </a:t>
            </a:r>
            <a:r>
              <a:rPr lang="en-US" dirty="0" err="1" smtClean="0"/>
              <a:t>exp</a:t>
            </a:r>
            <a:r>
              <a:rPr lang="en-US" dirty="0" smtClean="0"/>
              <a:t>(-y) / 1 + </a:t>
            </a:r>
            <a:r>
              <a:rPr lang="en-US" dirty="0" err="1" smtClean="0"/>
              <a:t>exp</a:t>
            </a:r>
            <a:r>
              <a:rPr lang="en-US" dirty="0" smtClean="0"/>
              <a:t>(-y). Therefore p+/p-</a:t>
            </a:r>
            <a:r>
              <a:rPr lang="en-US" baseline="0" dirty="0" smtClean="0"/>
              <a:t> = 1/(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(-y)) = 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(y).</a:t>
            </a:r>
          </a:p>
          <a:p>
            <a:r>
              <a:rPr lang="en-US" baseline="0" dirty="0" smtClean="0"/>
              <a:t>So the </a:t>
            </a:r>
            <a:r>
              <a:rPr lang="en-US" baseline="0" dirty="0" err="1" smtClean="0"/>
              <a:t>netinput</a:t>
            </a:r>
            <a:r>
              <a:rPr lang="en-US" baseline="0" dirty="0" smtClean="0"/>
              <a:t> is the log-difference in class odds.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9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18 from Russell and </a:t>
            </a:r>
            <a:r>
              <a:rPr lang="en-US" dirty="0" err="1" smtClean="0"/>
              <a:t>Norvig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 vector points towards positive class</a:t>
            </a:r>
          </a:p>
          <a:p>
            <a:r>
              <a:rPr lang="en-US" dirty="0" smtClean="0"/>
              <a:t>show how</a:t>
            </a:r>
            <a:r>
              <a:rPr lang="en-US" baseline="0" dirty="0" smtClean="0"/>
              <a:t> it’s a line if you think of it as a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7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r>
              <a:rPr lang="en-US" baseline="0" dirty="0" smtClean="0"/>
              <a:t> in Asia and Middle East between 1982 and 1990.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72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axis = probability of </a:t>
            </a:r>
            <a:r>
              <a:rPr lang="en-US" smtClean="0"/>
              <a:t>earth quake.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5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6DB8-04AA-4240-996E-59DA1A5AF79F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09E-C479-9F4D-8826-A7B34FBC6437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7797-894D-094B-8DA4-1DCA1D6ECA39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9A6C-B01C-DB46-89D4-B2BA0B2D4344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D9F8-E4D8-114B-8F07-3AA0008FFB3C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A618-E21F-2947-925A-22F69CABA2D9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3CC9-3584-6F42-B762-30707575C1AE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0374-57D1-5049-ACC8-9BF0B3E4B53B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312D-7C96-C94B-9103-63CB9A70E392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B11-FFCA-554F-9931-34760E6081B2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F87E-4874-DA4B-8746-F0F35855B10D}" type="datetime1">
              <a:rPr lang="en-US" smtClean="0"/>
              <a:pPr/>
              <a:t>17-10-19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 dirty="0" smtClean="0"/>
              <a:t>Click to edit Master text styles</a:t>
            </a:r>
          </a:p>
          <a:p>
            <a:pPr lvl="1" eaLnBrk="1" latinLnBrk="0" hangingPunct="1"/>
            <a:r>
              <a:rPr kumimoji="0" lang="en-CA" dirty="0" smtClean="0"/>
              <a:t>Second level</a:t>
            </a:r>
          </a:p>
          <a:p>
            <a:pPr lvl="2" eaLnBrk="1" latinLnBrk="0" hangingPunct="1"/>
            <a:r>
              <a:rPr kumimoji="0" lang="en-CA" dirty="0" smtClean="0"/>
              <a:t>Third level</a:t>
            </a:r>
          </a:p>
          <a:p>
            <a:pPr lvl="3" eaLnBrk="1" latinLnBrk="0" hangingPunct="1"/>
            <a:r>
              <a:rPr kumimoji="0" lang="en-CA" dirty="0" smtClean="0"/>
              <a:t>Fourth level</a:t>
            </a:r>
          </a:p>
          <a:p>
            <a:pPr lvl="4" eaLnBrk="1" latinLnBrk="0" hangingPunct="1"/>
            <a:r>
              <a:rPr kumimoji="0" lang="en-CA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242" y="61531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695AFE-B155-E942-BA5B-147280665042}" type="datetime1">
              <a:rPr lang="en-US" smtClean="0"/>
              <a:pPr/>
              <a:t>17-10-19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69191" y="6210300"/>
            <a:ext cx="917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4214CE-A4BC-EA43-95DF-54C52CE624FD}" type="slidenum">
              <a:rPr lang="en-US" sz="1400" smtClean="0"/>
              <a:pPr/>
              <a:t>‹#›</a:t>
            </a:fld>
            <a:r>
              <a:rPr lang="en-US" sz="1400" dirty="0" smtClean="0"/>
              <a:t>/57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6" Type="http://schemas.openxmlformats.org/officeDocument/2006/relationships/image" Target="../media/image10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e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is.supstat.com/2013/03/gradient-descent-algorithm-with-r/" TargetMode="External"/><Relationship Id="rId4" Type="http://schemas.openxmlformats.org/officeDocument/2006/relationships/hyperlink" Target="http://www.onmyphd.com/?p=gradient.descent" TargetMode="External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gradient-demo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hyperlink" Target="https://www.youtube.com/watch?v=3liCbRZPrZA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image" Target="../media/image5.emf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Oliver Schulte</a:t>
            </a:r>
          </a:p>
          <a:p>
            <a:r>
              <a:rPr lang="en-US" dirty="0" smtClean="0"/>
              <a:t>Machine Learning 726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Classification: Linear Models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threshold interpretation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Russell and </a:t>
            </a:r>
            <a:r>
              <a:rPr lang="en-US" dirty="0" err="1" smtClean="0"/>
              <a:t>Norvig</a:t>
            </a:r>
            <a:r>
              <a:rPr lang="en-US" dirty="0" smtClean="0"/>
              <a:t> 18.17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28244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sz="2400" i="1" dirty="0"/>
              <a:t>z</a:t>
            </a:r>
            <a:r>
              <a:rPr lang="en-US" sz="2400" dirty="0" smtClean="0"/>
              <a:t>&gt; 0, </a:t>
            </a:r>
            <a:r>
              <a:rPr lang="en-US" sz="2400" dirty="0" err="1" smtClean="0"/>
              <a:t>σ</a:t>
            </a:r>
            <a:r>
              <a:rPr lang="en-US" sz="2400" dirty="0" smtClean="0"/>
              <a:t>(</a:t>
            </a:r>
            <a:r>
              <a:rPr lang="en-US" sz="2400" i="1" dirty="0"/>
              <a:t>z</a:t>
            </a:r>
            <a:r>
              <a:rPr lang="en-US" sz="2400" dirty="0" smtClean="0"/>
              <a:t>) </a:t>
            </a:r>
            <a:r>
              <a:rPr lang="en-US" dirty="0" smtClean="0"/>
              <a:t>goes to 1 very quickly.</a:t>
            </a:r>
          </a:p>
          <a:p>
            <a:r>
              <a:rPr lang="en-US" dirty="0"/>
              <a:t>If </a:t>
            </a:r>
            <a:r>
              <a:rPr lang="en-US" sz="2400" i="1" dirty="0"/>
              <a:t>z</a:t>
            </a:r>
            <a:r>
              <a:rPr lang="en-US" sz="2400" dirty="0" smtClean="0"/>
              <a:t>&lt;0</a:t>
            </a:r>
            <a:r>
              <a:rPr lang="en-US" sz="2400" dirty="0"/>
              <a:t>, </a:t>
            </a:r>
            <a:r>
              <a:rPr lang="en-US" sz="2400" dirty="0" err="1"/>
              <a:t>σ</a:t>
            </a:r>
            <a:r>
              <a:rPr lang="en-US" sz="2400" dirty="0" smtClean="0"/>
              <a:t>(</a:t>
            </a:r>
            <a:r>
              <a:rPr lang="en-US" sz="2400" i="1" dirty="0"/>
              <a:t>z</a:t>
            </a:r>
            <a:r>
              <a:rPr lang="en-US" sz="2400" dirty="0" smtClean="0"/>
              <a:t>) </a:t>
            </a:r>
            <a:r>
              <a:rPr lang="en-US" dirty="0"/>
              <a:t>goes to </a:t>
            </a:r>
            <a:r>
              <a:rPr lang="en-US" dirty="0" smtClean="0"/>
              <a:t>0 </a:t>
            </a:r>
            <a:r>
              <a:rPr lang="en-US" dirty="0"/>
              <a:t>very quickly</a:t>
            </a:r>
            <a:r>
              <a:rPr lang="en-US" dirty="0" smtClean="0"/>
              <a:t>.</a:t>
            </a:r>
          </a:p>
        </p:txBody>
      </p:sp>
      <p:pic>
        <p:nvPicPr>
          <p:cNvPr id="5" name="Picture 4" descr="thresho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3" y="2791239"/>
            <a:ext cx="2339972" cy="2674253"/>
          </a:xfrm>
          <a:prstGeom prst="rect">
            <a:avLst/>
          </a:prstGeom>
        </p:spPr>
      </p:pic>
      <p:pic>
        <p:nvPicPr>
          <p:cNvPr id="6" name="Picture 5" descr="logistic-threshol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99" y="2751742"/>
            <a:ext cx="2409091" cy="2753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249" y="5503597"/>
            <a:ext cx="750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In classifier terms, step function returns class with maximum probability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logistic is </a:t>
            </a:r>
            <a:r>
              <a:rPr lang="en-US" sz="2000" dirty="0" err="1" smtClean="0"/>
              <a:t>softmax</a:t>
            </a:r>
            <a:r>
              <a:rPr lang="en-US" sz="2000" dirty="0" smtClean="0"/>
              <a:t> function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179395" y="5239003"/>
            <a:ext cx="431906" cy="383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79395" y="4723040"/>
            <a:ext cx="1697405" cy="1336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71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1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Discriminants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 linear model:</a:t>
            </a:r>
          </a:p>
          <a:p>
            <a:r>
              <a:rPr lang="en-US" dirty="0" smtClean="0"/>
              <a:t>Can drop explicit w</a:t>
            </a:r>
            <a:r>
              <a:rPr lang="en-US" baseline="-25000" dirty="0" smtClean="0"/>
              <a:t>0</a:t>
            </a:r>
            <a:r>
              <a:rPr lang="en-US" dirty="0" smtClean="0"/>
              <a:t> if we assume fixed dummy bias.</a:t>
            </a:r>
          </a:p>
          <a:p>
            <a:r>
              <a:rPr lang="en-US" dirty="0" smtClean="0"/>
              <a:t>Decision surface is line, orthogonal to </a:t>
            </a:r>
            <a:r>
              <a:rPr lang="en-US" b="1" dirty="0" smtClean="0"/>
              <a:t>w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Can use basis functions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964108"/>
              </p:ext>
            </p:extLst>
          </p:nvPr>
        </p:nvGraphicFramePr>
        <p:xfrm>
          <a:off x="4678363" y="2949575"/>
          <a:ext cx="18859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Equation" r:id="rId4" imgW="850900" imgH="203200" progId="Equation.3">
                  <p:embed/>
                </p:oleObj>
              </mc:Choice>
              <mc:Fallback>
                <p:oleObj name="Equation" r:id="rId4" imgW="850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2949575"/>
                        <a:ext cx="18859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Figure4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66" y="3561300"/>
            <a:ext cx="4004733" cy="314657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20566"/>
              </p:ext>
            </p:extLst>
          </p:nvPr>
        </p:nvGraphicFramePr>
        <p:xfrm>
          <a:off x="4130675" y="1466850"/>
          <a:ext cx="23082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Equation" r:id="rId7" imgW="1041400" imgH="215900" progId="Equation.3">
                  <p:embed/>
                </p:oleObj>
              </mc:Choice>
              <mc:Fallback>
                <p:oleObj name="Equation" r:id="rId7" imgW="1041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1466850"/>
                        <a:ext cx="2308225" cy="506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48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Separation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Russell and </a:t>
            </a:r>
            <a:r>
              <a:rPr lang="en-US" dirty="0" err="1" smtClean="0"/>
              <a:t>Norvig</a:t>
            </a:r>
            <a:r>
              <a:rPr lang="en-US" dirty="0" smtClean="0"/>
              <a:t> Figure 18.15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7667" y="3469460"/>
            <a:ext cx="3092225" cy="2785900"/>
            <a:chOff x="5266267" y="3594100"/>
            <a:chExt cx="3092225" cy="27859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459626" y="5458485"/>
              <a:ext cx="2419105" cy="9215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sz="1800" dirty="0" smtClean="0"/>
                <a:t>white = earthquake</a:t>
              </a:r>
            </a:p>
            <a:p>
              <a:pPr>
                <a:buFont typeface="Wingdings 2"/>
                <a:buNone/>
              </a:pPr>
              <a:r>
                <a:rPr lang="en-US" sz="1800" dirty="0" smtClean="0"/>
                <a:t>black = nuclear explosion</a:t>
              </a:r>
              <a:endParaRPr lang="en-US" sz="1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096001" y="4663541"/>
              <a:ext cx="780530" cy="794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</p:cNvCxnSpPr>
            <p:nvPr/>
          </p:nvCxnSpPr>
          <p:spPr>
            <a:xfrm flipH="1">
              <a:off x="6876531" y="4663541"/>
              <a:ext cx="732661" cy="794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66267" y="3594100"/>
              <a:ext cx="1498601" cy="10387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x1 = surface wave magnitude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9891" y="3624840"/>
              <a:ext cx="1498601" cy="10387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x2 = body wave magnitude</a:t>
              </a:r>
              <a:endParaRPr lang="en-US" sz="1400" dirty="0"/>
            </a:p>
          </p:txBody>
        </p:sp>
      </p:grpSp>
      <p:pic>
        <p:nvPicPr>
          <p:cNvPr id="21" name="Content Placeholder 20" descr="earthquake-paper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r="-9413"/>
          <a:stretch>
            <a:fillRect/>
          </a:stretch>
        </p:blipFill>
        <p:spPr>
          <a:xfrm>
            <a:off x="2158506" y="1417638"/>
            <a:ext cx="7772400" cy="4572000"/>
          </a:xfrm>
        </p:spPr>
      </p:pic>
      <p:sp>
        <p:nvSpPr>
          <p:cNvPr id="4" name="TextBox 3"/>
          <p:cNvSpPr txBox="1"/>
          <p:nvPr/>
        </p:nvSpPr>
        <p:spPr>
          <a:xfrm>
            <a:off x="311026" y="1536708"/>
            <a:ext cx="28988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Visually appealing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Can apply linear regression ideas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109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Naive Bayes Classifier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82041" y="1447800"/>
            <a:ext cx="8104759" cy="4572000"/>
          </a:xfrm>
        </p:spPr>
        <p:txBody>
          <a:bodyPr/>
          <a:lstStyle/>
          <a:p>
            <a:r>
              <a:rPr lang="en-US" dirty="0" smtClean="0"/>
              <a:t>Recall the log-odds version of Naive Bayes</a:t>
            </a:r>
            <a:br>
              <a:rPr lang="en-US" dirty="0" smtClean="0"/>
            </a:br>
            <a:r>
              <a:rPr lang="en-US" i="1" dirty="0" err="1" smtClean="0"/>
              <a:t>ln</a:t>
            </a:r>
            <a:r>
              <a:rPr lang="en-US" i="1" dirty="0"/>
              <a:t>{P(class=1|</a:t>
            </a:r>
            <a:r>
              <a:rPr lang="en-US" b="1" i="1" dirty="0"/>
              <a:t>x</a:t>
            </a:r>
            <a:r>
              <a:rPr lang="en-US" i="1" dirty="0"/>
              <a:t>)/P(class=0|</a:t>
            </a:r>
            <a:r>
              <a:rPr lang="en-US" b="1" i="1" dirty="0"/>
              <a:t>x</a:t>
            </a:r>
            <a:r>
              <a:rPr lang="en-US" i="1" dirty="0"/>
              <a:t>)</a:t>
            </a:r>
            <a:r>
              <a:rPr lang="en-US" i="1" dirty="0" smtClean="0"/>
              <a:t>}=</a:t>
            </a:r>
            <a:br>
              <a:rPr lang="en-US" i="1" dirty="0" smtClean="0"/>
            </a:br>
            <a:r>
              <a:rPr lang="en-US" sz="2400" i="1" dirty="0" err="1" smtClean="0"/>
              <a:t>Σ</a:t>
            </a:r>
            <a:r>
              <a:rPr lang="en-US" sz="2400" i="1" baseline="-25000" dirty="0" err="1" smtClean="0"/>
              <a:t>i</a:t>
            </a:r>
            <a:r>
              <a:rPr lang="en-US" sz="2400" i="1" dirty="0" err="1"/>
              <a:t>ln</a:t>
            </a:r>
            <a:r>
              <a:rPr lang="en-US" sz="2400" i="1" dirty="0"/>
              <a:t>{P(</a:t>
            </a:r>
            <a:r>
              <a:rPr lang="en-US" sz="2400" b="1" i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b="1" i="1" dirty="0" err="1"/>
              <a:t>|</a:t>
            </a:r>
            <a:r>
              <a:rPr lang="en-US" sz="2400" i="1" dirty="0" err="1"/>
              <a:t>class</a:t>
            </a:r>
            <a:r>
              <a:rPr lang="en-US" sz="2400" i="1" dirty="0"/>
              <a:t>=1)/P(</a:t>
            </a:r>
            <a:r>
              <a:rPr lang="en-US" sz="2400" b="1" i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b="1" i="1" dirty="0" err="1"/>
              <a:t>|</a:t>
            </a:r>
            <a:r>
              <a:rPr lang="en-US" sz="2400" i="1" dirty="0" err="1"/>
              <a:t>class</a:t>
            </a:r>
            <a:r>
              <a:rPr lang="en-US" sz="2400" i="1" dirty="0"/>
              <a:t>=0)</a:t>
            </a:r>
            <a:r>
              <a:rPr lang="en-US" sz="2400" i="1" dirty="0" smtClean="0"/>
              <a:t>}+</a:t>
            </a:r>
            <a:r>
              <a:rPr lang="en-US" sz="2400" i="1" dirty="0" err="1"/>
              <a:t>ln</a:t>
            </a:r>
            <a:r>
              <a:rPr lang="en-US" sz="2400" i="1" dirty="0"/>
              <a:t>{P</a:t>
            </a:r>
            <a:r>
              <a:rPr lang="en-US" sz="2400" i="1" dirty="0" smtClean="0"/>
              <a:t>(class</a:t>
            </a:r>
            <a:r>
              <a:rPr lang="en-US" sz="2400" i="1" dirty="0"/>
              <a:t>=1)/P</a:t>
            </a:r>
            <a:r>
              <a:rPr lang="en-US" sz="2400" i="1" dirty="0" smtClean="0"/>
              <a:t>(class</a:t>
            </a:r>
            <a:r>
              <a:rPr lang="en-US" sz="2400" i="1" dirty="0"/>
              <a:t>=0)</a:t>
            </a:r>
            <a:r>
              <a:rPr lang="en-US" sz="2400" i="1" dirty="0" smtClean="0"/>
              <a:t>}</a:t>
            </a:r>
          </a:p>
          <a:p>
            <a:r>
              <a:rPr lang="en-US" sz="2400" dirty="0" smtClean="0"/>
              <a:t>Uses learned basis functions (which?) but no weights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cannot weight the influence of different features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0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LR = linear classifier for log-odds</a:t>
            </a:r>
          </a:p>
          <a:p>
            <a:r>
              <a:rPr lang="en-US" i="1" dirty="0" err="1" smtClean="0"/>
              <a:t>h</a:t>
            </a:r>
            <a:r>
              <a:rPr lang="en-US" b="1" i="1" baseline="-25000" dirty="0" err="1" smtClean="0"/>
              <a:t>w</a:t>
            </a:r>
            <a:r>
              <a:rPr lang="en-US" i="1" dirty="0" smtClean="0"/>
              <a:t>(</a:t>
            </a:r>
            <a:r>
              <a:rPr lang="en-US" b="1" i="1" dirty="0" smtClean="0"/>
              <a:t>x</a:t>
            </a:r>
            <a:r>
              <a:rPr lang="en-US" i="1" dirty="0" smtClean="0"/>
              <a:t>) = </a:t>
            </a:r>
            <a:r>
              <a:rPr lang="en-US" i="1" dirty="0" err="1" smtClean="0"/>
              <a:t>ln</a:t>
            </a:r>
            <a:r>
              <a:rPr lang="en-US" i="1" dirty="0"/>
              <a:t>{P(class=1|</a:t>
            </a:r>
            <a:r>
              <a:rPr lang="en-US" b="1" i="1" dirty="0"/>
              <a:t>x</a:t>
            </a:r>
            <a:r>
              <a:rPr lang="en-US" i="1" dirty="0"/>
              <a:t>)/P(class=0|</a:t>
            </a:r>
            <a:r>
              <a:rPr lang="en-US" b="1" i="1" dirty="0"/>
              <a:t>x</a:t>
            </a:r>
            <a:r>
              <a:rPr lang="en-US" i="1" dirty="0" smtClean="0"/>
              <a:t>)}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b="1" dirty="0" smtClean="0"/>
              <a:t>x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="1" dirty="0" smtClean="0">
                <a:sym typeface="Wingdings"/>
              </a:rPr>
              <a:t>w</a:t>
            </a:r>
            <a:r>
              <a:rPr lang="en-US" dirty="0" smtClean="0">
                <a:sym typeface="Wingdings"/>
              </a:rPr>
              <a:t>+w</a:t>
            </a:r>
            <a:r>
              <a:rPr lang="en-US" baseline="-25000" dirty="0" smtClean="0">
                <a:sym typeface="Wingdings"/>
              </a:rPr>
              <a:t>0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293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logistic regression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Russell and </a:t>
            </a:r>
            <a:r>
              <a:rPr lang="en-US" dirty="0" err="1" smtClean="0"/>
              <a:t>Norvig</a:t>
            </a:r>
            <a:r>
              <a:rPr lang="en-US" dirty="0" smtClean="0"/>
              <a:t> 18.17</a:t>
            </a:r>
            <a:endParaRPr lang="en-US" dirty="0"/>
          </a:p>
        </p:txBody>
      </p:sp>
      <p:pic>
        <p:nvPicPr>
          <p:cNvPr id="6" name="Content Placeholder 5" descr="logistic-cliff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 b="7922"/>
          <a:stretch>
            <a:fillRect/>
          </a:stretch>
        </p:blipFill>
        <p:spPr>
          <a:xfrm>
            <a:off x="2938276" y="1439838"/>
            <a:ext cx="7027188" cy="4133640"/>
          </a:xfrm>
        </p:spPr>
      </p:pic>
      <p:pic>
        <p:nvPicPr>
          <p:cNvPr id="7" name="Content Placeholder 5" descr="earthquake-nois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r="-9413"/>
          <a:stretch>
            <a:fillRect/>
          </a:stretch>
        </p:blipFill>
        <p:spPr>
          <a:xfrm>
            <a:off x="-251965" y="3588312"/>
            <a:ext cx="4187252" cy="2463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285" y="1865402"/>
            <a:ext cx="339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of earth quake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81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Multi-Class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12333"/>
          </a:xfrm>
        </p:spPr>
        <p:txBody>
          <a:bodyPr/>
          <a:lstStyle/>
          <a:p>
            <a:r>
              <a:rPr lang="en-US" dirty="0" smtClean="0"/>
              <a:t>Logistic regression can be extended to multiple classes. </a:t>
            </a:r>
          </a:p>
          <a:p>
            <a:r>
              <a:rPr lang="en-US" dirty="0" smtClean="0"/>
              <a:t>Here’s a picture of what decision boundaries can </a:t>
            </a:r>
            <a:r>
              <a:rPr lang="en-US" smtClean="0"/>
              <a:t>look like.</a:t>
            </a:r>
            <a:endParaRPr lang="en-US" dirty="0"/>
          </a:p>
        </p:txBody>
      </p:sp>
      <p:pic>
        <p:nvPicPr>
          <p:cNvPr id="5" name="Picture 4" descr="Figure4-5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3" y="2789765"/>
            <a:ext cx="3670299" cy="36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4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Optimization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95055"/>
          </a:xfrm>
        </p:spPr>
        <p:txBody>
          <a:bodyPr>
            <a:normAutofit/>
          </a:bodyPr>
          <a:lstStyle/>
          <a:p>
            <a:r>
              <a:rPr lang="en-US" dirty="0" smtClean="0"/>
              <a:t>Let </a:t>
            </a:r>
            <a:r>
              <a:rPr lang="en-US" i="1" dirty="0" smtClean="0"/>
              <a:t>g</a:t>
            </a:r>
            <a:r>
              <a:rPr lang="en-US" dirty="0" smtClean="0"/>
              <a:t> denote the logistic function and let </a:t>
            </a:r>
            <a:r>
              <a:rPr lang="en-US" i="1" dirty="0" smtClean="0"/>
              <a:t>y</a:t>
            </a:r>
            <a:r>
              <a:rPr lang="en-US" dirty="0" smtClean="0"/>
              <a:t> denote the class label. </a:t>
            </a:r>
          </a:p>
          <a:p>
            <a:r>
              <a:rPr lang="en-US" dirty="0" smtClean="0"/>
              <a:t>The L2 loss can then be defined as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52828"/>
              </p:ext>
            </p:extLst>
          </p:nvPr>
        </p:nvGraphicFramePr>
        <p:xfrm>
          <a:off x="1101725" y="2727337"/>
          <a:ext cx="49593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4" imgW="2222500" imgH="457200" progId="Equation.3">
                  <p:embed/>
                </p:oleObj>
              </mc:Choice>
              <mc:Fallback>
                <p:oleObj name="Equation" r:id="rId4" imgW="2222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2727337"/>
                        <a:ext cx="4959350" cy="1020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6921" y="3863103"/>
            <a:ext cx="5741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Exercise: find the gradient of the L2 loss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bad news: No closed form minimum </a:t>
            </a:r>
            <a:r>
              <a:rPr lang="en-US" sz="2400" dirty="0" smtClean="0"/>
              <a:t>since g is </a:t>
            </a:r>
            <a:r>
              <a:rPr lang="en-US" sz="2400" dirty="0"/>
              <a:t>non-linear function of input </a:t>
            </a:r>
            <a:r>
              <a:rPr lang="en-US" sz="2400" dirty="0" smtClean="0"/>
              <a:t>features.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good news: Computer science has many methods to optimize functions without closed-form solutions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02425" y="4105234"/>
            <a:ext cx="1984375" cy="1120816"/>
            <a:chOff x="6845324" y="2742564"/>
            <a:chExt cx="1984375" cy="1120816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346308"/>
                </p:ext>
              </p:extLst>
            </p:nvPr>
          </p:nvGraphicFramePr>
          <p:xfrm>
            <a:off x="6845324" y="3222030"/>
            <a:ext cx="1946275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Equation" r:id="rId6" imgW="1244600" imgH="406400" progId="Equation.3">
                    <p:embed/>
                  </p:oleObj>
                </mc:Choice>
                <mc:Fallback>
                  <p:oleObj name="Equation" r:id="rId6" imgW="12446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5324" y="3222030"/>
                          <a:ext cx="1946275" cy="641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6888142" y="2742564"/>
              <a:ext cx="1941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Hint</a:t>
              </a:r>
              <a:r>
                <a:rPr lang="en-US" sz="2400" dirty="0"/>
                <a:t>: recall that 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2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Parents, Discrete Child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07208"/>
              </p:ext>
            </p:extLst>
          </p:nvPr>
        </p:nvGraphicFramePr>
        <p:xfrm>
          <a:off x="914400" y="1892704"/>
          <a:ext cx="77724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743"/>
                <a:gridCol w="2186011"/>
                <a:gridCol w="37896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</a:t>
                      </a:r>
                      <a:r>
                        <a:rPr lang="en-US" baseline="0" dirty="0" smtClean="0"/>
                        <a:t> Node/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Child 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Maximum Likelihood</a:t>
                      </a:r>
                      <a:r>
                        <a:rPr lang="en-US" b="1" dirty="0" smtClean="0"/>
                        <a:t/>
                      </a:r>
                      <a:br>
                        <a:rPr lang="en-US" b="1" dirty="0" smtClean="0"/>
                      </a:br>
                      <a:r>
                        <a:rPr lang="en-US" dirty="0" smtClean="0"/>
                        <a:t>Decision Trees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logistic</a:t>
                      </a:r>
                      <a:r>
                        <a:rPr lang="en-US" b="1" baseline="0" dirty="0" smtClean="0"/>
                        <a:t> regression</a:t>
                      </a:r>
                      <a:endParaRPr lang="en-US" b="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conditional</a:t>
                      </a:r>
                      <a:r>
                        <a:rPr lang="en-US" baseline="0" dirty="0" smtClean="0"/>
                        <a:t> Gaussian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 Gaussian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(linear</a:t>
                      </a:r>
                      <a:r>
                        <a:rPr lang="en-US" baseline="0" dirty="0" smtClean="0"/>
                        <a:t> regression)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Local search method: start somewhere, keep improving, hope to hit on an optimal solution.</a:t>
            </a:r>
          </a:p>
          <a:p>
            <a:r>
              <a:rPr lang="en-US" dirty="0" smtClean="0"/>
              <a:t>Start where?</a:t>
            </a:r>
          </a:p>
          <a:p>
            <a:pPr lvl="1"/>
            <a:r>
              <a:rPr lang="en-US" dirty="0" smtClean="0"/>
              <a:t>Good question. The answer is often left up to the user.</a:t>
            </a:r>
          </a:p>
          <a:p>
            <a:pPr lvl="1"/>
            <a:r>
              <a:rPr lang="en-US" dirty="0" smtClean="0"/>
              <a:t>Can also try random starting points. (more later)</a:t>
            </a:r>
          </a:p>
          <a:p>
            <a:r>
              <a:rPr lang="en-US" dirty="0" smtClean="0"/>
              <a:t>Keep improving: how?</a:t>
            </a:r>
          </a:p>
          <a:p>
            <a:r>
              <a:rPr lang="en-US" dirty="0" smtClean="0"/>
              <a:t>Simplest answer: follow the gradient of the objective function</a:t>
            </a:r>
          </a:p>
          <a:p>
            <a:r>
              <a:rPr lang="en-US" dirty="0" smtClean="0"/>
              <a:t>Very general method, simple to compute</a:t>
            </a:r>
          </a:p>
          <a:p>
            <a:r>
              <a:rPr lang="en-US" dirty="0" smtClean="0"/>
              <a:t>But usually not the best optimization method</a:t>
            </a:r>
          </a:p>
          <a:p>
            <a:r>
              <a:rPr lang="en-US" dirty="0" smtClean="0"/>
              <a:t>Used extensively to train neural 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4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Gradient Descent: Choosing a direction.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Intuition: think about trying to find street number 1000 on a block. You stop and see that you are at number 100. Which direction should you go, left or right?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You initially check every 50 houses or so where you are. What happens when you get closer to the goal 1000?</a:t>
            </a:r>
          </a:p>
          <a:p>
            <a:pPr eaLnBrk="1" hangingPunct="1"/>
            <a:r>
              <a:rPr lang="en-US" sz="2800">
                <a:latin typeface="Georgia" charset="0"/>
                <a:ea typeface="ＭＳ Ｐゴシック" charset="0"/>
                <a:cs typeface="ＭＳ Ｐゴシック" charset="0"/>
              </a:rPr>
              <a:t>The fly and the window: the fly sees that the wall is darker, so the light gradient goes down: bad direction.</a:t>
            </a:r>
          </a:p>
        </p:txBody>
      </p:sp>
    </p:spTree>
    <p:extLst>
      <p:ext uri="{BB962C8B-B14F-4D97-AF65-F5344CB8AC3E}">
        <p14:creationId xmlns:p14="http://schemas.microsoft.com/office/powerpoint/2010/main" val="295702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Gradient Descent in One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Update Rule</a:t>
            </a:r>
            <a:b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latin typeface="Georgia" charset="0"/>
                <a:ea typeface="ＭＳ Ｐゴシック" charset="0"/>
                <a:cs typeface="ＭＳ Ｐゴシック" charset="0"/>
              </a:rPr>
              <a:t>x := x – </a:t>
            </a:r>
            <a:r>
              <a:rPr lang="en-US" sz="2400" b="1" dirty="0" smtClean="0">
                <a:latin typeface="Georgia" charset="0"/>
                <a:ea typeface="ＭＳ Ｐゴシック" charset="0"/>
                <a:cs typeface="ＭＳ Ｐゴシック" charset="0"/>
              </a:rPr>
              <a:t>α </a:t>
            </a:r>
            <a:r>
              <a:rPr lang="en-US" sz="2400" b="1" dirty="0">
                <a:latin typeface="Georgia" charset="0"/>
                <a:ea typeface="ＭＳ Ｐゴシック" charset="0"/>
                <a:cs typeface="ＭＳ Ｐゴシック" charset="0"/>
              </a:rPr>
              <a:t>f'(x)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   where </a:t>
            </a:r>
            <a:r>
              <a:rPr lang="en-US" sz="2400" b="1" dirty="0">
                <a:latin typeface="Georgia" charset="0"/>
                <a:ea typeface="ＭＳ Ｐゴシック" charset="0"/>
                <a:cs typeface="ＭＳ Ｐゴシック" charset="0"/>
              </a:rPr>
              <a:t>α</a:t>
            </a:r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is a step size</a:t>
            </a:r>
            <a:b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: 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Try to find y that minimizes f(y) = </a:t>
            </a:r>
            <a:r>
              <a:rPr lang="en-US" sz="2400" i="1" dirty="0">
                <a:latin typeface="Georgia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i="1" baseline="30000" dirty="0">
                <a:latin typeface="Georgi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baseline="30000" dirty="0">
                <a:latin typeface="Georgi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Your current location is y = -3.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What is f</a:t>
            </a:r>
            <a:r>
              <a:rPr lang="en-US" sz="2400" b="1" dirty="0">
                <a:latin typeface="Georgi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Georgia" charset="0"/>
                <a:ea typeface="ＭＳ Ｐゴシック" charset="0"/>
                <a:cs typeface="ＭＳ Ｐゴシック" charset="0"/>
              </a:rPr>
              <a:t>(y)?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Answer: the derivative function is</a:t>
            </a:r>
            <a:r>
              <a:rPr lang="en-US" sz="2400" i="1" dirty="0">
                <a:latin typeface="Georgia" charset="0"/>
                <a:ea typeface="ＭＳ Ｐゴシック" charset="0"/>
                <a:cs typeface="ＭＳ Ｐゴシック" charset="0"/>
              </a:rPr>
              <a:t> 2y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Evaluated at the location -3, the derivative is 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  <a:sym typeface="Symbol" charset="0"/>
              </a:rPr>
              <a:t>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= -6. 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To minimize, we move in the opposite direction -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  <a:sym typeface="Symbol" charset="0"/>
              </a:rPr>
              <a:t>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. </a:t>
            </a:r>
          </a:p>
          <a:p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Letting the step size α</a:t>
            </a:r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1, your new location is </a:t>
            </a:r>
            <a:b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-3 – (-6) = -3+6=3</a:t>
            </a:r>
          </a:p>
          <a:p>
            <a:endParaRPr lang="en-US" sz="2400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9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Gradient Descent In Multiple Dimensions</a:t>
            </a: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5364163" y="1905000"/>
            <a:ext cx="34559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1800">
                <a:hlinkClick r:id="rId3"/>
              </a:rPr>
              <a:t>Fairly Simple Visualization</a:t>
            </a:r>
            <a:endParaRPr lang="en-US" sz="1800"/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1800"/>
              <a:t>More complicated examples</a:t>
            </a:r>
            <a:r>
              <a:rPr lang="en-US" sz="1800">
                <a:hlinkClick r:id="rId4"/>
              </a:rPr>
              <a:t>.</a:t>
            </a:r>
            <a:endParaRPr lang="en-US" sz="1800"/>
          </a:p>
        </p:txBody>
      </p:sp>
      <p:pic>
        <p:nvPicPr>
          <p:cNvPr id="40963" name="Picture 4" descr="gradien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68413"/>
            <a:ext cx="5097463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87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Gradient Descent: Example.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Try to find </a:t>
            </a:r>
            <a:r>
              <a:rPr lang="en-US" sz="2400" dirty="0" err="1">
                <a:latin typeface="Georgia" charset="0"/>
                <a:ea typeface="ＭＳ Ｐゴシック" charset="0"/>
                <a:cs typeface="ＭＳ Ｐゴシック" charset="0"/>
              </a:rPr>
              <a:t>x,y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 that </a:t>
            </a:r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minimizes 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f(</a:t>
            </a:r>
            <a:r>
              <a:rPr lang="en-US" sz="2400" dirty="0" err="1">
                <a:latin typeface="Georgia" charset="0"/>
                <a:ea typeface="ＭＳ Ｐゴシック" charset="0"/>
                <a:cs typeface="ＭＳ Ｐゴシック" charset="0"/>
              </a:rPr>
              <a:t>x,y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) = 3x + y</a:t>
            </a:r>
            <a:r>
              <a:rPr lang="en-US" sz="2400" baseline="30000" dirty="0">
                <a:latin typeface="Georgia" charset="0"/>
                <a:ea typeface="ＭＳ Ｐゴシック" charset="0"/>
                <a:cs typeface="ＭＳ Ｐゴシック" charset="0"/>
              </a:rPr>
              <a:t>2.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Your current location is x = 10, y = -3.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What is        ?      ?</a:t>
            </a:r>
            <a:b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Answer: the gradient vector is </a:t>
            </a:r>
            <a:r>
              <a:rPr lang="en-US" sz="2400" i="1" dirty="0">
                <a:latin typeface="Georgia" charset="0"/>
                <a:ea typeface="ＭＳ Ｐゴシック" charset="0"/>
                <a:cs typeface="ＭＳ Ｐゴシック" charset="0"/>
              </a:rPr>
              <a:t>(3, 2y)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Evaluated at the location (10,-3), the gradient is 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  <a:sym typeface="Symbol" charset="0"/>
              </a:rPr>
              <a:t>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= (3, -6). 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To minimize, we move in the opposite direction -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  <a:sym typeface="Symbol" charset="0"/>
              </a:rPr>
              <a:t>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. </a:t>
            </a:r>
          </a:p>
          <a:p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Letting the step size α</a:t>
            </a:r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1, your new location is </a:t>
            </a:r>
            <a:b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(10,-3) - (3,-6) = (7, 3).</a:t>
            </a: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/>
        </p:nvGraphicFramePr>
        <p:xfrm>
          <a:off x="1828800" y="2819400"/>
          <a:ext cx="3952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Equation" r:id="rId3" imgW="203200" imgH="368300" progId="Equation.3">
                  <p:embed/>
                </p:oleObj>
              </mc:Choice>
              <mc:Fallback>
                <p:oleObj name="Equation" r:id="rId3" imgW="203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3952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3"/>
          <p:cNvGraphicFramePr>
            <a:graphicFrameLocks noChangeAspect="1"/>
          </p:cNvGraphicFramePr>
          <p:nvPr/>
        </p:nvGraphicFramePr>
        <p:xfrm>
          <a:off x="2514600" y="2819400"/>
          <a:ext cx="3952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Equation" r:id="rId5" imgW="203200" imgH="393700" progId="Equation.3">
                  <p:embed/>
                </p:oleObj>
              </mc:Choice>
              <mc:Fallback>
                <p:oleObj name="Equation" r:id="rId5" imgW="20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19400"/>
                        <a:ext cx="39528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46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Gradient Descent: Exercise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Try to find </a:t>
            </a:r>
            <a:r>
              <a:rPr lang="en-US" sz="2400" dirty="0" err="1">
                <a:latin typeface="Georgia" charset="0"/>
                <a:ea typeface="ＭＳ Ｐゴシック" charset="0"/>
                <a:cs typeface="ＭＳ Ｐゴシック" charset="0"/>
              </a:rPr>
              <a:t>x,y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 that minimize </a:t>
            </a:r>
            <a:b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f(</a:t>
            </a:r>
            <a:r>
              <a:rPr lang="en-US" sz="2400" dirty="0" err="1">
                <a:latin typeface="Georgia" charset="0"/>
                <a:ea typeface="ＭＳ Ｐゴシック" charset="0"/>
                <a:cs typeface="ＭＳ Ｐゴシック" charset="0"/>
              </a:rPr>
              <a:t>x,y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) = 3x + y</a:t>
            </a:r>
            <a:r>
              <a:rPr lang="en-US" sz="2400" baseline="30000" dirty="0">
                <a:latin typeface="Georgia" charset="0"/>
                <a:ea typeface="ＭＳ Ｐゴシック" charset="0"/>
                <a:cs typeface="ＭＳ Ｐゴシック" charset="0"/>
              </a:rPr>
              <a:t>2.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Your current location is x = 7, y = 3.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The gradient vector is </a:t>
            </a:r>
            <a:r>
              <a:rPr lang="en-US" sz="2400" i="1" dirty="0">
                <a:latin typeface="Georgia" charset="0"/>
                <a:ea typeface="ＭＳ Ｐゴシック" charset="0"/>
                <a:cs typeface="ＭＳ Ｐゴシック" charset="0"/>
              </a:rPr>
              <a:t>(3, 2y)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Letting the step size </a:t>
            </a:r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  <a:sym typeface="Symbol" charset="0"/>
              </a:rPr>
              <a:t>α</a:t>
            </a:r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>1, what is your new location</a:t>
            </a:r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?</a:t>
            </a:r>
            <a:endParaRPr lang="en-US" sz="2400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  <a:hlinkClick r:id="rId3" action="ppaction://hlinkfile"/>
              </a:rPr>
              <a:t>Excel Demo</a:t>
            </a:r>
            <a: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Georgia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1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Stochastic Gradient Descent Formula for Logistic Regression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414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Georgia" charset="0"/>
                <a:ea typeface="ＭＳ Ｐゴシック" charset="0"/>
                <a:cs typeface="ＭＳ Ｐゴシック" charset="0"/>
              </a:rPr>
              <a:t>Stochastic Gradient Descent: Update weights after each single example</a:t>
            </a:r>
          </a:p>
          <a:p>
            <a:r>
              <a:rPr lang="en-US" sz="2800" dirty="0" smtClean="0">
                <a:latin typeface="Georgia" charset="0"/>
                <a:ea typeface="ＭＳ Ｐゴシック" charset="0"/>
                <a:cs typeface="ＭＳ Ｐゴシック" charset="0"/>
              </a:rPr>
              <a:t>Consider example with features </a:t>
            </a:r>
            <a:r>
              <a:rPr lang="en-US" sz="2800" b="1" dirty="0" smtClean="0">
                <a:latin typeface="Georgia" charset="0"/>
                <a:ea typeface="ＭＳ Ｐゴシック" charset="0"/>
                <a:cs typeface="ＭＳ Ｐゴシック" charset="0"/>
              </a:rPr>
              <a:t>x </a:t>
            </a:r>
            <a:r>
              <a:rPr lang="en-US" sz="2800" dirty="0" smtClean="0">
                <a:latin typeface="Georgia" charset="0"/>
                <a:ea typeface="ＭＳ Ｐゴシック" charset="0"/>
                <a:cs typeface="ＭＳ Ｐゴシック" charset="0"/>
              </a:rPr>
              <a:t>and class label  y</a:t>
            </a:r>
          </a:p>
          <a:p>
            <a:r>
              <a:rPr lang="en-US" sz="2800" dirty="0" smtClean="0">
                <a:latin typeface="Georgia" charset="0"/>
                <a:ea typeface="ＭＳ Ｐゴシック" charset="0"/>
                <a:cs typeface="ＭＳ Ｐゴシック" charset="0"/>
              </a:rPr>
              <a:t>General Update Rule for single weight</a:t>
            </a:r>
            <a:br>
              <a:rPr lang="en-US" sz="2800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Georgia" charset="0"/>
                <a:ea typeface="ＭＳ Ｐゴシック" charset="0"/>
                <a:cs typeface="ＭＳ Ｐゴシック" charset="0"/>
              </a:rPr>
            </a:b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64344"/>
              </p:ext>
            </p:extLst>
          </p:nvPr>
        </p:nvGraphicFramePr>
        <p:xfrm>
          <a:off x="1365250" y="2809880"/>
          <a:ext cx="30940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3" imgW="1460500" imgH="444500" progId="Equation.3">
                  <p:embed/>
                </p:oleObj>
              </mc:Choice>
              <mc:Fallback>
                <p:oleObj name="Equation" r:id="rId3" imgW="146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250" y="2809880"/>
                        <a:ext cx="3094038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722867" y="3797083"/>
            <a:ext cx="7772400" cy="180246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From exercise, the partial derivative is</a:t>
            </a:r>
            <a:b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2400" i="1" dirty="0" smtClean="0">
                <a:sym typeface="Wingdings"/>
              </a:rPr>
              <a:t>x</a:t>
            </a:r>
            <a:r>
              <a:rPr lang="en-US" sz="2400" i="1" baseline="-25000" dirty="0" smtClean="0">
                <a:sym typeface="Wingdings"/>
              </a:rPr>
              <a:t>i</a:t>
            </a:r>
            <a:r>
              <a:rPr lang="en-US" sz="2400" i="1" dirty="0" smtClean="0">
                <a:sym typeface="Wingdings"/>
              </a:rPr>
              <a:t> </a:t>
            </a: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 smtClean="0">
                <a:sym typeface="Wingdings"/>
              </a:rPr>
              <a:t>y-g(</a:t>
            </a:r>
            <a:r>
              <a:rPr lang="en-US" sz="2400" b="1" i="1" dirty="0" err="1" smtClean="0">
                <a:sym typeface="Wingdings"/>
              </a:rPr>
              <a:t>x</a:t>
            </a:r>
            <a:r>
              <a:rPr lang="en-US" sz="2400" b="1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i="1" dirty="0" err="1" smtClean="0">
                <a:sym typeface="Wingdings"/>
              </a:rPr>
              <a:t>w</a:t>
            </a:r>
            <a:r>
              <a:rPr lang="en-US" sz="2400" i="1" dirty="0" smtClean="0">
                <a:sym typeface="Wingdings"/>
              </a:rPr>
              <a:t>)) </a:t>
            </a:r>
            <a:r>
              <a:rPr lang="en-US" sz="2400" i="1" dirty="0">
                <a:sym typeface="Wingdings"/>
              </a:rPr>
              <a:t>g(</a:t>
            </a:r>
            <a:r>
              <a:rPr lang="en-US" sz="2400" b="1" i="1" dirty="0" err="1">
                <a:sym typeface="Wingdings"/>
              </a:rPr>
              <a:t>x</a:t>
            </a:r>
            <a:r>
              <a:rPr lang="en-US" sz="2400" b="1" i="1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i="1" dirty="0" err="1">
                <a:sym typeface="Wingdings"/>
              </a:rPr>
              <a:t>w</a:t>
            </a:r>
            <a:r>
              <a:rPr lang="en-US" sz="2400" i="1" dirty="0">
                <a:sym typeface="Wingdings"/>
              </a:rPr>
              <a:t>) </a:t>
            </a:r>
            <a:r>
              <a:rPr lang="en-US" sz="2400" i="1" dirty="0" smtClean="0">
                <a:sym typeface="Wingdings"/>
              </a:rPr>
              <a:t>(</a:t>
            </a:r>
            <a:r>
              <a:rPr lang="en-US" sz="2400" i="1" dirty="0">
                <a:sym typeface="Wingdings"/>
              </a:rPr>
              <a:t>1</a:t>
            </a:r>
            <a:r>
              <a:rPr lang="en-US" sz="2400" i="1" dirty="0" smtClean="0">
                <a:sym typeface="Wingdings"/>
              </a:rPr>
              <a:t>-</a:t>
            </a:r>
            <a:r>
              <a:rPr lang="en-US" sz="2400" i="1" dirty="0">
                <a:sym typeface="Wingdings"/>
              </a:rPr>
              <a:t>g(</a:t>
            </a:r>
            <a:r>
              <a:rPr lang="en-US" sz="2400" b="1" i="1" dirty="0" err="1">
                <a:sym typeface="Wingdings"/>
              </a:rPr>
              <a:t>x</a:t>
            </a:r>
            <a:r>
              <a:rPr lang="en-US" sz="2400" b="1" i="1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i="1" dirty="0" err="1">
                <a:sym typeface="Wingdings"/>
              </a:rPr>
              <a:t>w</a:t>
            </a:r>
            <a:r>
              <a:rPr lang="en-US" sz="2400" i="1" dirty="0" smtClean="0">
                <a:sym typeface="Wingdings"/>
              </a:rPr>
              <a:t>))</a:t>
            </a:r>
            <a:endParaRPr lang="en-US" sz="2400" i="1" dirty="0" smtClean="0">
              <a:latin typeface="Georgi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Georgia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 err="1" smtClean="0">
                <a:latin typeface="Georgia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i="1" baseline="-25000" dirty="0" err="1" smtClean="0">
                <a:latin typeface="Georgi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i="1" baseline="-25000" dirty="0" smtClean="0"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:= </a:t>
            </a:r>
            <a:r>
              <a:rPr lang="en-US" sz="2400" i="1" dirty="0" err="1" smtClean="0">
                <a:latin typeface="Georgia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i="1" baseline="-25000" dirty="0" err="1" smtClean="0">
                <a:latin typeface="Georgi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i="1" dirty="0" smtClean="0">
                <a:latin typeface="Georgia" charset="0"/>
                <a:ea typeface="ＭＳ Ｐゴシック" charset="0"/>
                <a:cs typeface="ＭＳ Ｐゴシック" charset="0"/>
              </a:rPr>
              <a:t> + α </a:t>
            </a:r>
            <a:r>
              <a:rPr lang="en-US" sz="2400" i="1" dirty="0" smtClean="0">
                <a:sym typeface="Wingdings"/>
              </a:rPr>
              <a:t>x</a:t>
            </a:r>
            <a:r>
              <a:rPr lang="en-US" sz="2400" i="1" baseline="-25000" dirty="0" smtClean="0">
                <a:sym typeface="Wingdings"/>
              </a:rPr>
              <a:t>i</a:t>
            </a:r>
            <a:r>
              <a:rPr lang="en-US" sz="2400" i="1" dirty="0" smtClean="0">
                <a:sym typeface="Wingdings"/>
              </a:rPr>
              <a:t> </a:t>
            </a:r>
            <a:r>
              <a:rPr lang="en-US" sz="2400" i="1" dirty="0">
                <a:latin typeface="Georgi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sym typeface="Wingdings"/>
              </a:rPr>
              <a:t>y-g(</a:t>
            </a:r>
            <a:r>
              <a:rPr lang="en-US" sz="2400" b="1" i="1" dirty="0" err="1">
                <a:sym typeface="Wingdings"/>
              </a:rPr>
              <a:t>x</a:t>
            </a:r>
            <a:r>
              <a:rPr lang="en-US" sz="2400" b="1" i="1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i="1" dirty="0" err="1">
                <a:sym typeface="Wingdings"/>
              </a:rPr>
              <a:t>w</a:t>
            </a:r>
            <a:r>
              <a:rPr lang="en-US" sz="2400" i="1" dirty="0">
                <a:sym typeface="Wingdings"/>
              </a:rPr>
              <a:t>)) g(</a:t>
            </a:r>
            <a:r>
              <a:rPr lang="en-US" sz="2400" b="1" i="1" dirty="0" err="1">
                <a:sym typeface="Wingdings"/>
              </a:rPr>
              <a:t>x</a:t>
            </a:r>
            <a:r>
              <a:rPr lang="en-US" sz="2400" b="1" i="1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i="1" dirty="0" err="1">
                <a:sym typeface="Wingdings"/>
              </a:rPr>
              <a:t>w</a:t>
            </a:r>
            <a:r>
              <a:rPr lang="en-US" sz="2400" i="1" dirty="0">
                <a:sym typeface="Wingdings"/>
              </a:rPr>
              <a:t>) (1-g(</a:t>
            </a:r>
            <a:r>
              <a:rPr lang="en-US" sz="2400" b="1" i="1" dirty="0" err="1">
                <a:sym typeface="Wingdings"/>
              </a:rPr>
              <a:t>x</a:t>
            </a:r>
            <a:r>
              <a:rPr lang="en-US" sz="2400" b="1" i="1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i="1" dirty="0" err="1">
                <a:sym typeface="Wingdings"/>
              </a:rPr>
              <a:t>w</a:t>
            </a:r>
            <a:r>
              <a:rPr lang="en-US" sz="2400" i="1" dirty="0">
                <a:sym typeface="Wingdings"/>
              </a:rPr>
              <a:t>))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3647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Let’s consider the update formula without the derivative of the logistic function</a:t>
            </a:r>
            <a:br>
              <a:rPr lang="en-US" dirty="0" smtClean="0"/>
            </a:br>
            <a:r>
              <a:rPr lang="en-US" sz="2800" i="1" dirty="0" err="1" smtClean="0">
                <a:latin typeface="Georgia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800" i="1" baseline="-25000" dirty="0" err="1" smtClean="0">
                <a:latin typeface="Georgi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i="1" baseline="-25000" dirty="0" smtClean="0">
                <a:latin typeface="Georgi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latin typeface="Georgia" charset="0"/>
                <a:ea typeface="ＭＳ Ｐゴシック" charset="0"/>
                <a:cs typeface="ＭＳ Ｐゴシック" charset="0"/>
              </a:rPr>
              <a:t>:= </a:t>
            </a:r>
            <a:r>
              <a:rPr lang="en-US" sz="2800" i="1" dirty="0" err="1">
                <a:latin typeface="Georgia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800" i="1" baseline="-25000" dirty="0" err="1">
                <a:latin typeface="Georgi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i="1" dirty="0">
                <a:latin typeface="Georgia" charset="0"/>
                <a:ea typeface="ＭＳ Ｐゴシック" charset="0"/>
                <a:cs typeface="ＭＳ Ｐゴシック" charset="0"/>
              </a:rPr>
              <a:t> +</a:t>
            </a:r>
            <a:r>
              <a:rPr lang="en-US" sz="2800" i="1" dirty="0" smtClean="0">
                <a:latin typeface="Georgia" charset="0"/>
                <a:ea typeface="ＭＳ Ｐゴシック" charset="0"/>
                <a:cs typeface="ＭＳ Ｐゴシック" charset="0"/>
              </a:rPr>
              <a:t> α </a:t>
            </a:r>
            <a:r>
              <a:rPr lang="en-US" sz="2800" i="1" dirty="0" smtClean="0">
                <a:sym typeface="Wingdings"/>
              </a:rPr>
              <a:t>x</a:t>
            </a:r>
            <a:r>
              <a:rPr lang="en-US" sz="2800" i="1" baseline="-25000" dirty="0" smtClean="0">
                <a:sym typeface="Wingdings"/>
              </a:rPr>
              <a:t>i</a:t>
            </a:r>
            <a:r>
              <a:rPr lang="en-US" sz="2800" i="1" dirty="0" smtClean="0">
                <a:sym typeface="Wingdings"/>
              </a:rPr>
              <a:t> </a:t>
            </a:r>
            <a:r>
              <a:rPr lang="en-US" sz="2800" i="1" dirty="0">
                <a:latin typeface="Georgi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sym typeface="Wingdings"/>
              </a:rPr>
              <a:t>y-g(</a:t>
            </a:r>
            <a:r>
              <a:rPr lang="en-US" sz="2800" b="1" i="1" dirty="0" err="1">
                <a:sym typeface="Wingdings"/>
              </a:rPr>
              <a:t>x</a:t>
            </a:r>
            <a:r>
              <a:rPr lang="en-US" sz="2800" i="1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i="1" dirty="0" err="1">
                <a:sym typeface="Wingdings"/>
              </a:rPr>
              <a:t>w</a:t>
            </a:r>
            <a:r>
              <a:rPr lang="en-US" sz="2800" i="1" dirty="0">
                <a:sym typeface="Wingdings"/>
              </a:rPr>
              <a:t>))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63728"/>
              </p:ext>
            </p:extLst>
          </p:nvPr>
        </p:nvGraphicFramePr>
        <p:xfrm>
          <a:off x="1316182" y="310572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Label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 Feature x</a:t>
                      </a:r>
                      <a:r>
                        <a:rPr lang="en-US" baseline="-25000" dirty="0" smtClean="0"/>
                        <a:t>i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 increases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 decreases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 decreases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 increases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6545" y="5253182"/>
            <a:ext cx="73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96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34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Nonseparability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94467"/>
          </a:xfrm>
        </p:spPr>
        <p:txBody>
          <a:bodyPr/>
          <a:lstStyle/>
          <a:p>
            <a:r>
              <a:rPr lang="en-US" dirty="0" smtClean="0"/>
              <a:t>Linear discriminants can solve problems only if the classes can be separated by a line (</a:t>
            </a:r>
            <a:r>
              <a:rPr lang="en-US" dirty="0" err="1" smtClean="0"/>
              <a:t>hyperplane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Canonical example of non-separable problem is X-OR.</a:t>
            </a:r>
          </a:p>
          <a:p>
            <a:r>
              <a:rPr lang="en-US" dirty="0" smtClean="0"/>
              <a:t>Logistic regression finds an approximate solution</a:t>
            </a:r>
          </a:p>
        </p:txBody>
      </p:sp>
      <p:pic>
        <p:nvPicPr>
          <p:cNvPr id="6" name="Picture 5" descr="perceptron-line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7" y="3488274"/>
            <a:ext cx="6486905" cy="22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4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Will the person vote conservative, given age, income, previous votes?</a:t>
            </a:r>
          </a:p>
          <a:p>
            <a:r>
              <a:rPr lang="en-US" dirty="0" smtClean="0"/>
              <a:t>Is the patient at risk of diabetes given body mass, age, blood test measurements?</a:t>
            </a:r>
          </a:p>
          <a:p>
            <a:r>
              <a:rPr lang="en-US" dirty="0" smtClean="0"/>
              <a:t>Predict Earthquake vs. nuclear explosion given body wave magnitude and surface wave magnitude.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2226" y="3750734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 smtClean="0"/>
              <a:t>Age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29959" y="3750735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000" dirty="0" smtClean="0"/>
              <a:t>Income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67692" y="3750736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000" dirty="0" smtClean="0"/>
              <a:t>Votes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52614" y="4885270"/>
            <a:ext cx="2115078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000" dirty="0" err="1" smtClean="0"/>
              <a:t>Convervative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5" idx="4"/>
            <a:endCxn id="8" idx="0"/>
          </p:cNvCxnSpPr>
          <p:nvPr/>
        </p:nvCxnSpPr>
        <p:spPr>
          <a:xfrm>
            <a:off x="1852613" y="4301068"/>
            <a:ext cx="1057540" cy="584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8" idx="0"/>
          </p:cNvCxnSpPr>
          <p:nvPr/>
        </p:nvCxnSpPr>
        <p:spPr>
          <a:xfrm flipH="1">
            <a:off x="2910153" y="4301069"/>
            <a:ext cx="280193" cy="584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4"/>
            <a:endCxn id="8" idx="0"/>
          </p:cNvCxnSpPr>
          <p:nvPr/>
        </p:nvCxnSpPr>
        <p:spPr>
          <a:xfrm flipH="1">
            <a:off x="2910153" y="4301070"/>
            <a:ext cx="1617926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266267" y="3594100"/>
            <a:ext cx="3420533" cy="2662766"/>
            <a:chOff x="5266267" y="3594100"/>
            <a:chExt cx="3420533" cy="2662766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096001" y="5458485"/>
              <a:ext cx="1337733" cy="79838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sz="1800" dirty="0" smtClean="0"/>
                <a:t>disaster type</a:t>
              </a:r>
              <a:endParaRPr lang="en-US" sz="1800" dirty="0"/>
            </a:p>
          </p:txBody>
        </p:sp>
        <p:cxnSp>
          <p:nvCxnSpPr>
            <p:cNvPr id="19" name="Straight Arrow Connector 18"/>
            <p:cNvCxnSpPr>
              <a:endCxn id="17" idx="0"/>
            </p:cNvCxnSpPr>
            <p:nvPr/>
          </p:nvCxnSpPr>
          <p:spPr>
            <a:xfrm>
              <a:off x="5978261" y="4874287"/>
              <a:ext cx="786607" cy="5841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2" idx="4"/>
              <a:endCxn id="17" idx="0"/>
            </p:cNvCxnSpPr>
            <p:nvPr/>
          </p:nvCxnSpPr>
          <p:spPr>
            <a:xfrm flipH="1">
              <a:off x="6764868" y="4502964"/>
              <a:ext cx="1172632" cy="9555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266267" y="3594100"/>
              <a:ext cx="1498601" cy="12983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surface wave magnitude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88199" y="3594100"/>
              <a:ext cx="1498601" cy="9088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body wave magnitude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738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Nonseparability</a:t>
            </a:r>
            <a:r>
              <a:rPr lang="en-US" dirty="0" smtClean="0"/>
              <a:t>: real world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Russell and </a:t>
            </a:r>
            <a:r>
              <a:rPr lang="en-US" dirty="0" err="1" smtClean="0"/>
              <a:t>Norvig</a:t>
            </a:r>
            <a:r>
              <a:rPr lang="en-US" dirty="0" smtClean="0"/>
              <a:t> 18.15 b</a:t>
            </a:r>
            <a:endParaRPr lang="en-US" dirty="0"/>
          </a:p>
        </p:txBody>
      </p:sp>
      <p:pic>
        <p:nvPicPr>
          <p:cNvPr id="6" name="Content Placeholder 5" descr="earthquake-noisy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r="-9413"/>
          <a:stretch>
            <a:fillRect/>
          </a:stretch>
        </p:blipFill>
        <p:spPr>
          <a:xfrm>
            <a:off x="2590494" y="1409676"/>
            <a:ext cx="7115317" cy="4185480"/>
          </a:xfrm>
        </p:spPr>
      </p:pic>
      <p:grpSp>
        <p:nvGrpSpPr>
          <p:cNvPr id="7" name="Group 6"/>
          <p:cNvGrpSpPr/>
          <p:nvPr/>
        </p:nvGrpSpPr>
        <p:grpSpPr>
          <a:xfrm>
            <a:off x="117667" y="3469460"/>
            <a:ext cx="3092225" cy="2785900"/>
            <a:chOff x="5266267" y="3594100"/>
            <a:chExt cx="3092225" cy="278590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459626" y="5458485"/>
              <a:ext cx="2419105" cy="9215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sz="1800" dirty="0" smtClean="0"/>
                <a:t>white = earthquake</a:t>
              </a:r>
            </a:p>
            <a:p>
              <a:pPr>
                <a:buFont typeface="Wingdings 2"/>
                <a:buNone/>
              </a:pPr>
              <a:r>
                <a:rPr lang="en-US" sz="1800" dirty="0" smtClean="0"/>
                <a:t>black = nuclear explosion</a:t>
              </a:r>
              <a:endParaRPr lang="en-US" sz="1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096001" y="4663541"/>
              <a:ext cx="780530" cy="794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2" idx="4"/>
            </p:cNvCxnSpPr>
            <p:nvPr/>
          </p:nvCxnSpPr>
          <p:spPr>
            <a:xfrm flipH="1">
              <a:off x="6876531" y="4663541"/>
              <a:ext cx="732661" cy="7949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266267" y="3594100"/>
              <a:ext cx="1498601" cy="10387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x1 = surface wave magnitude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9891" y="3624840"/>
              <a:ext cx="1498601" cy="10387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x2 = body wave magnitude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730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 With Gaussian Basis Function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Bishop 4.12</a:t>
            </a:r>
            <a:endParaRPr lang="en-US" dirty="0"/>
          </a:p>
        </p:txBody>
      </p:sp>
      <p:pic>
        <p:nvPicPr>
          <p:cNvPr id="6" name="Content Placeholder 5" descr="Figure4.12a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5" b="-10965"/>
          <a:stretch>
            <a:fillRect/>
          </a:stretch>
        </p:blipFill>
        <p:spPr>
          <a:xfrm>
            <a:off x="914400" y="1447800"/>
            <a:ext cx="3749675" cy="4572000"/>
          </a:xfrm>
        </p:spPr>
      </p:pic>
      <p:pic>
        <p:nvPicPr>
          <p:cNvPr id="7" name="Content Placeholder 6" descr="Figure4.12b.pdf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76" b="-1097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533041" y="5629087"/>
            <a:ext cx="766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3D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2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Linear Classifiers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Classifiers apply a threshold to a discriminant function to predict class labels</a:t>
            </a:r>
          </a:p>
          <a:p>
            <a:r>
              <a:rPr lang="en-US" dirty="0" smtClean="0"/>
              <a:t>Perfect classification possible only for linearly separable problems</a:t>
            </a:r>
          </a:p>
          <a:p>
            <a:r>
              <a:rPr lang="en-US" dirty="0" smtClean="0"/>
              <a:t>Non-linear basis functions can transform the data so they are linearly separable</a:t>
            </a:r>
          </a:p>
        </p:txBody>
      </p:sp>
    </p:spTree>
    <p:extLst>
      <p:ext uri="{BB962C8B-B14F-4D97-AF65-F5344CB8AC3E}">
        <p14:creationId xmlns:p14="http://schemas.microsoft.com/office/powerpoint/2010/main" val="3427711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Logistic Regression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the discriminant function value </a:t>
            </a:r>
            <a:r>
              <a:rPr lang="en-US" i="1" dirty="0"/>
              <a:t>y</a:t>
            </a:r>
            <a:r>
              <a:rPr lang="en-US" dirty="0"/>
              <a:t> represents class log-odds, the logistic function converts </a:t>
            </a:r>
            <a:r>
              <a:rPr lang="en-US" i="1" dirty="0"/>
              <a:t>y</a:t>
            </a:r>
            <a:r>
              <a:rPr lang="en-US" dirty="0"/>
              <a:t> to class probabilities</a:t>
            </a:r>
          </a:p>
          <a:p>
            <a:r>
              <a:rPr lang="en-US" dirty="0"/>
              <a:t>Logistic regression: assume that class log-odds are a linear function of input features No closed form solution for optimal weight vector.</a:t>
            </a:r>
          </a:p>
          <a:p>
            <a:r>
              <a:rPr lang="en-US" dirty="0"/>
              <a:t>Can use gradient descent with L2 loss</a:t>
            </a:r>
          </a:p>
          <a:p>
            <a:r>
              <a:rPr lang="en-US" dirty="0"/>
              <a:t>Better approaches: </a:t>
            </a:r>
          </a:p>
          <a:p>
            <a:pPr lvl="1"/>
            <a:r>
              <a:rPr lang="en-US" dirty="0"/>
              <a:t>Use likelihood instead of L2 (see assignment). </a:t>
            </a:r>
          </a:p>
          <a:p>
            <a:pPr lvl="1"/>
            <a:r>
              <a:rPr lang="en-US"/>
              <a:t>Use Iterative Reweighted Least Squares instead of gradient descent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65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Regression: Maximum Likelihood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Notation: the probability that the n-</a:t>
            </a:r>
            <a:r>
              <a:rPr lang="en-US" dirty="0" err="1" smtClean="0"/>
              <a:t>th</a:t>
            </a:r>
            <a:r>
              <a:rPr lang="en-US" dirty="0" smtClean="0"/>
              <a:t> input example is positive = 		which depends on a weight vector </a:t>
            </a:r>
            <a:r>
              <a:rPr lang="en-US" b="1" dirty="0" smtClean="0"/>
              <a:t>w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Positive example has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1</a:t>
            </a:r>
            <a:r>
              <a:rPr lang="en-US" dirty="0" smtClean="0"/>
              <a:t>, negative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= 0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the likelihood assigned to </a:t>
            </a:r>
            <a:r>
              <a:rPr lang="en-US" i="1" dirty="0" smtClean="0"/>
              <a:t>N</a:t>
            </a:r>
            <a:r>
              <a:rPr lang="en-US" dirty="0" smtClean="0"/>
              <a:t> independent training data is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 </a:t>
            </a:r>
            <a:r>
              <a:rPr lang="en-US" b="1" dirty="0" smtClean="0"/>
              <a:t>cross-entropy error</a:t>
            </a:r>
          </a:p>
          <a:p>
            <a:endParaRPr lang="en-US" b="1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55153"/>
              </p:ext>
            </p:extLst>
          </p:nvPr>
        </p:nvGraphicFramePr>
        <p:xfrm>
          <a:off x="2656416" y="1871133"/>
          <a:ext cx="425449" cy="53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4" imgW="182520" imgH="228240" progId="Equation.3">
                  <p:embed/>
                </p:oleObj>
              </mc:Choice>
              <mc:Fallback>
                <p:oleObj name="Equation" r:id="rId4" imgW="18252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416" y="1871133"/>
                        <a:ext cx="425449" cy="538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25017"/>
              </p:ext>
            </p:extLst>
          </p:nvPr>
        </p:nvGraphicFramePr>
        <p:xfrm>
          <a:off x="1306515" y="4563015"/>
          <a:ext cx="5706583" cy="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6" imgW="3218040" imgH="447840" progId="Equation.3">
                  <p:embed/>
                </p:oleObj>
              </mc:Choice>
              <mc:Fallback>
                <p:oleObj name="Equation" r:id="rId6" imgW="3218040" imgH="447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5" y="4563015"/>
                        <a:ext cx="5706583" cy="808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10124"/>
              </p:ext>
            </p:extLst>
          </p:nvPr>
        </p:nvGraphicFramePr>
        <p:xfrm>
          <a:off x="1917779" y="3114676"/>
          <a:ext cx="3620541" cy="93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8" imgW="1755360" imgH="447840" progId="Equation.3">
                  <p:embed/>
                </p:oleObj>
              </mc:Choice>
              <mc:Fallback>
                <p:oleObj name="Equation" r:id="rId8" imgW="1755360" imgH="447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79" y="3114676"/>
                        <a:ext cx="3620541" cy="93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0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Search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Exercise: Using the cross-entropy error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 that</a:t>
            </a:r>
          </a:p>
          <a:p>
            <a:r>
              <a:rPr lang="en-US" dirty="0" smtClean="0"/>
              <a:t>Hint: recall that </a:t>
            </a:r>
            <a:endParaRPr lang="en-US" dirty="0"/>
          </a:p>
          <a:p>
            <a:r>
              <a:rPr lang="en-US" dirty="0" smtClean="0"/>
              <a:t>The bad news: No closed form minimum since 	is non-linear function of input features.</a:t>
            </a:r>
          </a:p>
          <a:p>
            <a:r>
              <a:rPr lang="en-US" dirty="0" smtClean="0"/>
              <a:t>The good news: Computer science has many methods to optimize functions without closed-form solutions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240637"/>
              </p:ext>
            </p:extLst>
          </p:nvPr>
        </p:nvGraphicFramePr>
        <p:xfrm>
          <a:off x="1332971" y="1905519"/>
          <a:ext cx="46624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4" imgW="3218040" imgH="447840" progId="Equation.3">
                  <p:embed/>
                </p:oleObj>
              </mc:Choice>
              <mc:Fallback>
                <p:oleObj name="Equation" r:id="rId4" imgW="3218040" imgH="447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971" y="1905519"/>
                        <a:ext cx="4662487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79453"/>
              </p:ext>
            </p:extLst>
          </p:nvPr>
        </p:nvGraphicFramePr>
        <p:xfrm>
          <a:off x="2762671" y="2568561"/>
          <a:ext cx="2107258" cy="67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6" imgW="1407960" imgH="447840" progId="Equation.3">
                  <p:embed/>
                </p:oleObj>
              </mc:Choice>
              <mc:Fallback>
                <p:oleObj name="Equation" r:id="rId6" imgW="1407960" imgH="447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671" y="2568561"/>
                        <a:ext cx="2107258" cy="677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104050"/>
              </p:ext>
            </p:extLst>
          </p:nvPr>
        </p:nvGraphicFramePr>
        <p:xfrm>
          <a:off x="6916548" y="3676147"/>
          <a:ext cx="30079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8" imgW="182520" imgH="228240" progId="Equation.3">
                  <p:embed/>
                </p:oleObj>
              </mc:Choice>
              <mc:Fallback>
                <p:oleObj name="Equation" r:id="rId8" imgW="18252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548" y="3676147"/>
                        <a:ext cx="30079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496465"/>
              </p:ext>
            </p:extLst>
          </p:nvPr>
        </p:nvGraphicFramePr>
        <p:xfrm>
          <a:off x="3234890" y="3107266"/>
          <a:ext cx="1387910" cy="66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10" imgW="886680" imgH="420480" progId="Equation.3">
                  <p:embed/>
                </p:oleObj>
              </mc:Choice>
              <mc:Fallback>
                <p:oleObj name="Equation" r:id="rId10" imgW="88668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890" y="3107266"/>
                        <a:ext cx="1387910" cy="664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6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Discriminant Functions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to assign class to child given continuous parents </a:t>
            </a:r>
            <a:r>
              <a:rPr lang="en-US" b="1" dirty="0" smtClean="0"/>
              <a:t>X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Could use discretization/decision trees.</a:t>
            </a:r>
          </a:p>
          <a:p>
            <a:r>
              <a:rPr lang="en-US" dirty="0" smtClean="0"/>
              <a:t>Alternative threshold approach for two classes:</a:t>
            </a:r>
          </a:p>
          <a:p>
            <a:pPr lvl="1"/>
            <a:r>
              <a:rPr lang="en-US" dirty="0" smtClean="0"/>
              <a:t> Define </a:t>
            </a:r>
            <a:r>
              <a:rPr lang="en-US" b="1" dirty="0" smtClean="0"/>
              <a:t>discriminative function </a:t>
            </a:r>
            <a:r>
              <a:rPr lang="en-US" dirty="0" smtClean="0"/>
              <a:t>y=h(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h(</a:t>
            </a:r>
            <a:r>
              <a:rPr lang="en-US" b="1" dirty="0" smtClean="0"/>
              <a:t>x</a:t>
            </a:r>
            <a:r>
              <a:rPr lang="en-US" dirty="0" smtClean="0"/>
              <a:t>)&gt;0, classify as positive</a:t>
            </a:r>
          </a:p>
          <a:p>
            <a:pPr lvl="1"/>
            <a:r>
              <a:rPr lang="en-US" dirty="0" smtClean="0"/>
              <a:t>If h(</a:t>
            </a:r>
            <a:r>
              <a:rPr lang="en-US" b="1" dirty="0" smtClean="0"/>
              <a:t>x</a:t>
            </a:r>
            <a:r>
              <a:rPr lang="en-US" dirty="0" smtClean="0"/>
              <a:t>) &lt; 0, classify as negative</a:t>
            </a:r>
          </a:p>
          <a:p>
            <a:r>
              <a:rPr lang="en-US" dirty="0" smtClean="0"/>
              <a:t>h(</a:t>
            </a:r>
            <a:r>
              <a:rPr lang="en-US" b="1" dirty="0" smtClean="0"/>
              <a:t>x</a:t>
            </a:r>
            <a:r>
              <a:rPr lang="en-US" dirty="0" smtClean="0"/>
              <a:t>)=0 is the </a:t>
            </a:r>
            <a:r>
              <a:rPr lang="en-US" b="1" dirty="0" smtClean="0"/>
              <a:t>decision boundary</a:t>
            </a:r>
            <a:endParaRPr lang="en-US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80560" y="4871000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 smtClean="0"/>
              <a:t>Age</a:t>
            </a:r>
            <a:endParaRPr lang="en-US" sz="1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18293" y="4871001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000" dirty="0" smtClean="0"/>
              <a:t>Income</a:t>
            </a:r>
            <a:endParaRPr 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56026" y="4871002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000" dirty="0" smtClean="0"/>
              <a:t>Votes</a:t>
            </a:r>
            <a:endParaRPr lang="en-US" sz="2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56397" y="5793856"/>
            <a:ext cx="560387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000" dirty="0" smtClean="0"/>
              <a:t>Y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stCxn id="12" idx="4"/>
            <a:endCxn id="15" idx="0"/>
          </p:cNvCxnSpPr>
          <p:nvPr/>
        </p:nvCxnSpPr>
        <p:spPr>
          <a:xfrm>
            <a:off x="1640947" y="5421334"/>
            <a:ext cx="1295644" cy="372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4"/>
            <a:endCxn id="15" idx="0"/>
          </p:cNvCxnSpPr>
          <p:nvPr/>
        </p:nvCxnSpPr>
        <p:spPr>
          <a:xfrm flipH="1">
            <a:off x="2936591" y="5421335"/>
            <a:ext cx="42089" cy="372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4"/>
            <a:endCxn id="15" idx="0"/>
          </p:cNvCxnSpPr>
          <p:nvPr/>
        </p:nvCxnSpPr>
        <p:spPr>
          <a:xfrm flipH="1">
            <a:off x="2936591" y="5421336"/>
            <a:ext cx="1379822" cy="372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4316413" y="5692294"/>
            <a:ext cx="2115078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2000" dirty="0" err="1" smtClean="0"/>
              <a:t>Convervative</a:t>
            </a:r>
            <a:endParaRPr lang="en-US" sz="2000" dirty="0"/>
          </a:p>
        </p:txBody>
      </p:sp>
      <p:cxnSp>
        <p:nvCxnSpPr>
          <p:cNvPr id="33" name="Straight Arrow Connector 32"/>
          <p:cNvCxnSpPr>
            <a:stCxn id="15" idx="6"/>
            <a:endCxn id="31" idx="2"/>
          </p:cNvCxnSpPr>
          <p:nvPr/>
        </p:nvCxnSpPr>
        <p:spPr>
          <a:xfrm flipV="1">
            <a:off x="3216784" y="5967461"/>
            <a:ext cx="1099629" cy="10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9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use regression ideas about predicting continuous quantities</a:t>
            </a:r>
          </a:p>
          <a:p>
            <a:r>
              <a:rPr lang="en-US" dirty="0" smtClean="0"/>
              <a:t>E.g. regularization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8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Log-Odds Classifiers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Discriminant Functions for Probabilistic Classifiers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3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Log-Odds Classifier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a probabilistic classifier, a natural discriminative function are the log-odds</a:t>
            </a:r>
            <a:br>
              <a:rPr lang="en-US" dirty="0" smtClean="0"/>
            </a:br>
            <a:r>
              <a:rPr lang="en-US" dirty="0" smtClean="0"/>
              <a:t>h(</a:t>
            </a:r>
            <a:r>
              <a:rPr lang="en-US" b="1" dirty="0" smtClean="0"/>
              <a:t>x</a:t>
            </a:r>
            <a:r>
              <a:rPr lang="en-US" dirty="0" smtClean="0"/>
              <a:t>)=</a:t>
            </a:r>
            <a:r>
              <a:rPr lang="en-US" dirty="0" err="1" smtClean="0"/>
              <a:t>ln</a:t>
            </a:r>
            <a:r>
              <a:rPr lang="en-US" dirty="0"/>
              <a:t>{</a:t>
            </a:r>
            <a:r>
              <a:rPr lang="en-US" dirty="0" smtClean="0"/>
              <a:t>P(class=1|</a:t>
            </a:r>
            <a:r>
              <a:rPr lang="en-US" b="1" dirty="0" smtClean="0"/>
              <a:t>x</a:t>
            </a:r>
            <a:r>
              <a:rPr lang="en-US" dirty="0" smtClean="0"/>
              <a:t>)/P(class=0|</a:t>
            </a:r>
            <a:r>
              <a:rPr lang="en-US" b="1" dirty="0" smtClean="0"/>
              <a:t>x</a:t>
            </a:r>
            <a:r>
              <a:rPr lang="en-US" dirty="0" smtClean="0"/>
              <a:t>)}</a:t>
            </a:r>
          </a:p>
          <a:p>
            <a:r>
              <a:rPr lang="en-US" dirty="0" smtClean="0"/>
              <a:t>max probability classifier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0 log-odds threshold:</a:t>
            </a:r>
          </a:p>
          <a:p>
            <a:pPr lvl="1"/>
            <a:r>
              <a:rPr lang="en-US" dirty="0" smtClean="0"/>
              <a:t>class =1 if </a:t>
            </a:r>
            <a:r>
              <a:rPr lang="en-US" dirty="0"/>
              <a:t>P(class=1|</a:t>
            </a:r>
            <a:r>
              <a:rPr lang="en-US" b="1" dirty="0"/>
              <a:t>x</a:t>
            </a:r>
            <a:r>
              <a:rPr lang="en-US" dirty="0"/>
              <a:t>)</a:t>
            </a:r>
            <a:r>
              <a:rPr lang="en-US" dirty="0" smtClean="0"/>
              <a:t>&gt; P(class=0|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P(class=1|</a:t>
            </a:r>
            <a:r>
              <a:rPr lang="en-US" b="1" dirty="0"/>
              <a:t>x</a:t>
            </a:r>
            <a:r>
              <a:rPr lang="en-US" dirty="0" smtClean="0"/>
              <a:t>)/</a:t>
            </a:r>
            <a:r>
              <a:rPr lang="en-US" dirty="0"/>
              <a:t>P(class=0|</a:t>
            </a:r>
            <a:r>
              <a:rPr lang="en-US" b="1" dirty="0"/>
              <a:t>x</a:t>
            </a:r>
            <a:r>
              <a:rPr lang="en-US" dirty="0" smtClean="0"/>
              <a:t>)&gt;1</a:t>
            </a:r>
          </a:p>
          <a:p>
            <a:pPr lvl="1">
              <a:buFont typeface="Wingdings" charset="2"/>
              <a:buChar char="Ø"/>
            </a:pPr>
            <a:r>
              <a:rPr lang="en-US" dirty="0" err="1"/>
              <a:t>ln</a:t>
            </a:r>
            <a:r>
              <a:rPr lang="en-US" dirty="0"/>
              <a:t>{P(class=1|</a:t>
            </a:r>
            <a:r>
              <a:rPr lang="en-US" b="1" dirty="0"/>
              <a:t>x</a:t>
            </a:r>
            <a:r>
              <a:rPr lang="en-US" dirty="0"/>
              <a:t>)/P(class=0|</a:t>
            </a:r>
            <a:r>
              <a:rPr lang="en-US" b="1" dirty="0"/>
              <a:t>x</a:t>
            </a:r>
            <a:r>
              <a:rPr lang="en-US" dirty="0"/>
              <a:t>)</a:t>
            </a:r>
            <a:r>
              <a:rPr lang="en-US" dirty="0" smtClean="0"/>
              <a:t>}&gt;0</a:t>
            </a:r>
          </a:p>
          <a:p>
            <a:r>
              <a:rPr lang="en-US" dirty="0" smtClean="0"/>
              <a:t>Log-odds focus on features that discriminate the classes</a:t>
            </a:r>
          </a:p>
          <a:p>
            <a:pPr lvl="1"/>
            <a:r>
              <a:rPr lang="en-US" dirty="0" smtClean="0"/>
              <a:t>e.g. P(</a:t>
            </a:r>
            <a:r>
              <a:rPr lang="en-US" b="1" dirty="0" smtClean="0"/>
              <a:t>x</a:t>
            </a:r>
            <a:r>
              <a:rPr lang="en-US" dirty="0" smtClean="0"/>
              <a:t>) in Bayes formula cancels out</a:t>
            </a:r>
          </a:p>
          <a:p>
            <a:pPr lvl="1"/>
            <a:r>
              <a:rPr lang="en-US" dirty="0" smtClean="0"/>
              <a:t>in Naive Bayes, if </a:t>
            </a:r>
            <a:r>
              <a:rPr lang="en-US" dirty="0"/>
              <a:t>P</a:t>
            </a:r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b="1" dirty="0" err="1" smtClean="0"/>
              <a:t>|</a:t>
            </a:r>
            <a:r>
              <a:rPr lang="en-US" dirty="0" err="1" smtClean="0"/>
              <a:t>class</a:t>
            </a:r>
            <a:r>
              <a:rPr lang="en-US" dirty="0" smtClean="0"/>
              <a:t>=1)= </a:t>
            </a:r>
            <a:r>
              <a:rPr lang="en-US" dirty="0"/>
              <a:t>P</a:t>
            </a:r>
            <a:r>
              <a:rPr lang="en-US" dirty="0" smtClean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i</a:t>
            </a:r>
            <a:r>
              <a:rPr lang="en-US" b="1" dirty="0" err="1" smtClean="0"/>
              <a:t>|</a:t>
            </a:r>
            <a:r>
              <a:rPr lang="en-US" dirty="0" err="1"/>
              <a:t>class</a:t>
            </a:r>
            <a:r>
              <a:rPr lang="en-US" dirty="0" smtClean="0"/>
              <a:t>=0), then</a:t>
            </a:r>
            <a:br>
              <a:rPr lang="en-US" dirty="0" smtClean="0"/>
            </a:br>
            <a:r>
              <a:rPr lang="en-US" dirty="0" err="1" smtClean="0"/>
              <a:t>ln</a:t>
            </a:r>
            <a:r>
              <a:rPr lang="en-US" dirty="0" smtClean="0"/>
              <a:t>{</a:t>
            </a:r>
            <a:r>
              <a:rPr lang="en-US" dirty="0"/>
              <a:t>P</a:t>
            </a:r>
            <a:r>
              <a:rPr lang="en-US" dirty="0" smtClean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i</a:t>
            </a:r>
            <a:r>
              <a:rPr lang="en-US" b="1" dirty="0" err="1" smtClean="0"/>
              <a:t>|</a:t>
            </a:r>
            <a:r>
              <a:rPr lang="en-US" dirty="0" err="1"/>
              <a:t>class</a:t>
            </a:r>
            <a:r>
              <a:rPr lang="en-US" dirty="0"/>
              <a:t>=1</a:t>
            </a:r>
            <a:r>
              <a:rPr lang="en-US" dirty="0" smtClean="0"/>
              <a:t>)</a:t>
            </a:r>
            <a:r>
              <a:rPr lang="en-US" dirty="0"/>
              <a:t>/</a:t>
            </a:r>
            <a:r>
              <a:rPr lang="en-US" dirty="0" smtClean="0"/>
              <a:t>P(</a:t>
            </a:r>
            <a:r>
              <a:rPr lang="en-US" b="1" dirty="0" err="1"/>
              <a:t>x</a:t>
            </a:r>
            <a:r>
              <a:rPr lang="en-US" baseline="-25000" dirty="0" err="1"/>
              <a:t>i</a:t>
            </a:r>
            <a:r>
              <a:rPr lang="en-US" b="1" dirty="0" err="1" smtClean="0"/>
              <a:t>|</a:t>
            </a:r>
            <a:r>
              <a:rPr lang="en-US" dirty="0" err="1"/>
              <a:t>class</a:t>
            </a:r>
            <a:r>
              <a:rPr lang="en-US" dirty="0"/>
              <a:t>=0)</a:t>
            </a:r>
            <a:r>
              <a:rPr lang="en-US" dirty="0" smtClean="0"/>
              <a:t>}=0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non-discriminative features are ignored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2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Log-Odds to Probabilities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a class probability distribution, we can compute the class log-odds.</a:t>
            </a:r>
          </a:p>
          <a:p>
            <a:r>
              <a:rPr lang="en-US" dirty="0" smtClean="0"/>
              <a:t>The converse is true as well: </a:t>
            </a:r>
            <a:r>
              <a:rPr lang="en-US" dirty="0"/>
              <a:t>we can map class log-odds to class probabilities</a:t>
            </a:r>
            <a:endParaRPr lang="en-US" dirty="0" smtClean="0"/>
          </a:p>
          <a:p>
            <a:r>
              <a:rPr lang="en-US" dirty="0" smtClean="0"/>
              <a:t>Exercise: Show the following implication for the class odds:</a:t>
            </a:r>
            <a:br>
              <a:rPr lang="en-US" dirty="0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423355"/>
              </p:ext>
            </p:extLst>
          </p:nvPr>
        </p:nvGraphicFramePr>
        <p:xfrm>
          <a:off x="1395413" y="3836988"/>
          <a:ext cx="39449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4" imgW="2019300" imgH="444500" progId="Equation.3">
                  <p:embed/>
                </p:oleObj>
              </mc:Choice>
              <mc:Fallback>
                <p:oleObj name="Equation" r:id="rId4" imgW="2019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3836988"/>
                        <a:ext cx="394493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3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Logistic Sigmoid Function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r>
              <a:rPr lang="en-US" dirty="0" smtClean="0"/>
              <a:t>Squeezes the real line into [0,1].</a:t>
            </a:r>
          </a:p>
          <a:p>
            <a:r>
              <a:rPr lang="en-US" dirty="0" smtClean="0"/>
              <a:t>Differentiable: 		</a:t>
            </a:r>
            <a:r>
              <a:rPr lang="en-US" dirty="0"/>
              <a:t> </a:t>
            </a:r>
            <a:r>
              <a:rPr lang="en-US" dirty="0" smtClean="0"/>
              <a:t>	(nice exercise)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533596"/>
              </p:ext>
            </p:extLst>
          </p:nvPr>
        </p:nvGraphicFramePr>
        <p:xfrm>
          <a:off x="3081338" y="1431925"/>
          <a:ext cx="1652587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3" name="Equation" r:id="rId4" imgW="1143000" imgH="431800" progId="Equation.3">
                  <p:embed/>
                </p:oleObj>
              </mc:Choice>
              <mc:Fallback>
                <p:oleObj name="Equation" r:id="rId4" imgW="114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1431925"/>
                        <a:ext cx="1652587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Figure4-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87" y="3422650"/>
            <a:ext cx="4075579" cy="304233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5938"/>
              </p:ext>
            </p:extLst>
          </p:nvPr>
        </p:nvGraphicFramePr>
        <p:xfrm>
          <a:off x="3331726" y="2546312"/>
          <a:ext cx="19462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name="Equation" r:id="rId7" imgW="1244600" imgH="406400" progId="Equation.3">
                  <p:embed/>
                </p:oleObj>
              </mc:Choice>
              <mc:Fallback>
                <p:oleObj name="Equation" r:id="rId7" imgW="1244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726" y="2546312"/>
                        <a:ext cx="194627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8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1897</TotalTime>
  <Words>1577</Words>
  <Application>Microsoft Macintosh PowerPoint</Application>
  <PresentationFormat>On-screen Show (4:3)</PresentationFormat>
  <Paragraphs>254</Paragraphs>
  <Slides>35</Slides>
  <Notes>19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Equity</vt:lpstr>
      <vt:lpstr>Equation</vt:lpstr>
      <vt:lpstr>Microsoft Equation</vt:lpstr>
      <vt:lpstr>Classification: Linear Models</vt:lpstr>
      <vt:lpstr>Continuous Parents, Discrete Child</vt:lpstr>
      <vt:lpstr>Examples</vt:lpstr>
      <vt:lpstr>Discriminant Functions</vt:lpstr>
      <vt:lpstr>Advantages</vt:lpstr>
      <vt:lpstr>Log-Odds Classifiers</vt:lpstr>
      <vt:lpstr>Log-Odds Classifier</vt:lpstr>
      <vt:lpstr>From Log-Odds to Probabilities</vt:lpstr>
      <vt:lpstr>The Logistic Sigmoid Function</vt:lpstr>
      <vt:lpstr>Soft threshold interpretation</vt:lpstr>
      <vt:lpstr>Linear Classifiers</vt:lpstr>
      <vt:lpstr>Linear Discriminants</vt:lpstr>
      <vt:lpstr>Linear Separation</vt:lpstr>
      <vt:lpstr>Example: Naive Bayes Classifier</vt:lpstr>
      <vt:lpstr>Logistic Regression</vt:lpstr>
      <vt:lpstr>Example logistic regression model</vt:lpstr>
      <vt:lpstr>Multi-Class Example</vt:lpstr>
      <vt:lpstr>Weight Optimization</vt:lpstr>
      <vt:lpstr>Gradient Descent</vt:lpstr>
      <vt:lpstr>Local Search</vt:lpstr>
      <vt:lpstr>Gradient Descent: Choosing a direction.</vt:lpstr>
      <vt:lpstr>Gradient Descent in One Dimension</vt:lpstr>
      <vt:lpstr>Gradient Descent In Multiple Dimensions</vt:lpstr>
      <vt:lpstr>Gradient Descent: Example.</vt:lpstr>
      <vt:lpstr>Gradient Descent: Exercise</vt:lpstr>
      <vt:lpstr>Stochastic Gradient Descent Formula for Logistic Regression</vt:lpstr>
      <vt:lpstr>Intuition</vt:lpstr>
      <vt:lpstr>Linear Separability</vt:lpstr>
      <vt:lpstr>Nonseparability</vt:lpstr>
      <vt:lpstr>Nonseparability: real world example</vt:lpstr>
      <vt:lpstr>Logistic Regression With Gaussian Basis Function </vt:lpstr>
      <vt:lpstr>Conclusion: Linear Classifiers</vt:lpstr>
      <vt:lpstr>Conclusion: Logistic Regression</vt:lpstr>
      <vt:lpstr>Logistic Regression: Maximum Likelihood</vt:lpstr>
      <vt:lpstr>Gradient Search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161</cp:revision>
  <dcterms:created xsi:type="dcterms:W3CDTF">2012-10-19T03:36:27Z</dcterms:created>
  <dcterms:modified xsi:type="dcterms:W3CDTF">2017-10-20T04:38:23Z</dcterms:modified>
</cp:coreProperties>
</file>