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56" r:id="rId2"/>
    <p:sldId id="271" r:id="rId3"/>
    <p:sldId id="274" r:id="rId4"/>
    <p:sldId id="275" r:id="rId5"/>
    <p:sldId id="283" r:id="rId6"/>
    <p:sldId id="286" r:id="rId7"/>
    <p:sldId id="285" r:id="rId8"/>
    <p:sldId id="258" r:id="rId9"/>
    <p:sldId id="294" r:id="rId10"/>
    <p:sldId id="295" r:id="rId11"/>
    <p:sldId id="296" r:id="rId12"/>
    <p:sldId id="293" r:id="rId13"/>
    <p:sldId id="257" r:id="rId14"/>
    <p:sldId id="260" r:id="rId15"/>
    <p:sldId id="297" r:id="rId16"/>
    <p:sldId id="298" r:id="rId17"/>
    <p:sldId id="299" r:id="rId18"/>
    <p:sldId id="263" r:id="rId19"/>
    <p:sldId id="300" r:id="rId20"/>
    <p:sldId id="288" r:id="rId21"/>
    <p:sldId id="290" r:id="rId22"/>
    <p:sldId id="291" r:id="rId23"/>
    <p:sldId id="292" r:id="rId24"/>
    <p:sldId id="276" r:id="rId25"/>
    <p:sldId id="277" r:id="rId26"/>
    <p:sldId id="278" r:id="rId27"/>
    <p:sldId id="279" r:id="rId28"/>
    <p:sldId id="280" r:id="rId29"/>
    <p:sldId id="282" r:id="rId30"/>
    <p:sldId id="289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9893" autoAdjust="0"/>
  </p:normalViewPr>
  <p:slideViewPr>
    <p:cSldViewPr>
      <p:cViewPr>
        <p:scale>
          <a:sx n="85" d="100"/>
          <a:sy n="85" d="100"/>
        </p:scale>
        <p:origin x="-2560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3D7A44-0B36-4C9D-B895-2FDA84A670E7}" type="datetimeFigureOut">
              <a:rPr lang="en-US" smtClean="0"/>
              <a:pPr/>
              <a:t>2018-01-03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020B0-1797-46BA-BB1F-767FF290DF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61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maybe show emails from AAAI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020B0-1797-46BA-BB1F-767FF290DF4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6164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do we learn from these examples?</a:t>
            </a:r>
          </a:p>
          <a:p>
            <a:r>
              <a:rPr lang="en-US" dirty="0"/>
              <a:t>Pancake</a:t>
            </a:r>
            <a:r>
              <a:rPr lang="en-US" baseline="0" dirty="0"/>
              <a:t> flipping: teaching is easier than programming. Sensory input is key.</a:t>
            </a:r>
          </a:p>
          <a:p>
            <a:r>
              <a:rPr lang="en-US" baseline="0" dirty="0"/>
              <a:t>Watson: also uses reinforcement learning, </a:t>
            </a:r>
            <a:r>
              <a:rPr lang="en-US" baseline="0" dirty="0" err="1"/>
              <a:t>markov</a:t>
            </a:r>
            <a:r>
              <a:rPr lang="en-US" baseline="0" dirty="0"/>
              <a:t> decision processes.</a:t>
            </a:r>
          </a:p>
          <a:p>
            <a:r>
              <a:rPr lang="en-US" baseline="0" dirty="0"/>
              <a:t>Uncertainty has to do with intelligence (knowing what you don’t know). Contrast with dung beetle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When was no hands across </a:t>
            </a:r>
            <a:r>
              <a:rPr lang="en-US" baseline="0" dirty="0" err="1" smtClean="0"/>
              <a:t>america</a:t>
            </a:r>
            <a:r>
              <a:rPr lang="en-US" baseline="0" dirty="0" smtClean="0"/>
              <a:t> done?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020B0-1797-46BA-BB1F-767FF290DF4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020B0-1797-46BA-BB1F-767FF290DF4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Statistics is missing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020B0-1797-46BA-BB1F-767FF290DF46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= best</a:t>
            </a:r>
            <a:r>
              <a:rPr lang="en-US" baseline="0" dirty="0" smtClean="0"/>
              <a:t> performance </a:t>
            </a:r>
            <a:r>
              <a:rPr lang="en-US" baseline="0" smtClean="0"/>
              <a:t>= maximization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020B0-1797-46BA-BB1F-767FF290DF46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250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2018-01-03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2018-01-03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2018-01-03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2018-01-03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2018-01-03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2018-01-03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2018-01-03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2018-01-03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2018-01-03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2018-01-03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2018-01-03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2018-01-03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everbot.com/" TargetMode="External"/><Relationship Id="rId4" Type="http://schemas.openxmlformats.org/officeDocument/2006/relationships/hyperlink" Target="http://www.manifestation.com/neurotoys/eliza.php3" TargetMode="External"/><Relationship Id="rId5" Type="http://schemas.openxmlformats.org/officeDocument/2006/relationships/hyperlink" Target="http://www.loebner.net/Prizef/loebner-prize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earch.yahoo.com/yhs/search?p=the+imitation+game+trailer&amp;ei=UTF-8&amp;hspart=mozilla&amp;hsimp=yhs-001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vmINGWsyWX0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heawesomer.com/dyson-360-eye-robot-vacuum/291638/" TargetMode="External"/><Relationship Id="rId3" Type="http://schemas.openxmlformats.org/officeDocument/2006/relationships/hyperlink" Target="http://www.youtube.com/watch?v=I1RHmSm36aE&amp;feature=related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ihcW31lFQR4&amp;feature=related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3NOS63-4hTQ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r7180npAU9Y&amp;NR=1" TargetMode="External"/><Relationship Id="rId3" Type="http://schemas.openxmlformats.org/officeDocument/2006/relationships/hyperlink" Target="https://www.youtube.com/watch?v=ggF0yXsCjOU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1Fn3Mz6f5xA&amp;feature=related" TargetMode="External"/><Relationship Id="rId3" Type="http://schemas.openxmlformats.org/officeDocument/2006/relationships/hyperlink" Target="http://www.youtube.com/watch?v=Vbt-vHaIbYw&amp;feature=related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youtube.com/watch?v=bcwj4JKY5pw" TargetMode="External"/><Relationship Id="rId12" Type="http://schemas.openxmlformats.org/officeDocument/2006/relationships/hyperlink" Target="http://www.cs.cmu.edu/afs/cs/usr/tjochem/www/nhaa/nhaa_home_page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www.youtube.com/watch?v=W_gxLKSsSIE" TargetMode="External"/><Relationship Id="rId4" Type="http://schemas.openxmlformats.org/officeDocument/2006/relationships/hyperlink" Target="https://www.youtube.com/watch?v=wgLkiTLhhpo" TargetMode="External"/><Relationship Id="rId5" Type="http://schemas.openxmlformats.org/officeDocument/2006/relationships/hyperlink" Target="http://www.youtube.com/watch?v=1GhNXHCQGsM" TargetMode="External"/><Relationship Id="rId6" Type="http://schemas.openxmlformats.org/officeDocument/2006/relationships/hyperlink" Target="http://www.youtube.com/watch?v=0C7058RFKd4" TargetMode="External"/><Relationship Id="rId7" Type="http://schemas.openxmlformats.org/officeDocument/2006/relationships/hyperlink" Target="http://www.youtube.com/watch?v=RqAyIqy6UXE&amp;feature=related" TargetMode="External"/><Relationship Id="rId8" Type="http://schemas.openxmlformats.org/officeDocument/2006/relationships/hyperlink" Target="http://www.youtube.com/watch?v=WFR3lOm_xhE" TargetMode="External"/><Relationship Id="rId9" Type="http://schemas.openxmlformats.org/officeDocument/2006/relationships/hyperlink" Target="http://www.youtube.com/watch?v=Y2wQQ-xSE4s" TargetMode="External"/><Relationship Id="rId10" Type="http://schemas.openxmlformats.org/officeDocument/2006/relationships/hyperlink" Target="https://www.youtube.com/watch?v=skXYr8BzjpM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fu.ca/~anoop/" TargetMode="External"/><Relationship Id="rId4" Type="http://schemas.openxmlformats.org/officeDocument/2006/relationships/hyperlink" Target="http://www.cs.sfu.ca/~veronica/" TargetMode="External"/><Relationship Id="rId5" Type="http://schemas.openxmlformats.org/officeDocument/2006/relationships/hyperlink" Target="http://www.sfu.ca/~popowich/public/Home.html" TargetMode="External"/><Relationship Id="rId6" Type="http://schemas.openxmlformats.org/officeDocument/2006/relationships/hyperlink" Target="http://www.cs.sfu.ca/people/Faculty/Profile/jim.html" TargetMode="External"/><Relationship Id="rId7" Type="http://schemas.openxmlformats.org/officeDocument/2006/relationships/hyperlink" Target="http://www.cs.sfu.ca/~mitchell/" TargetMode="External"/><Relationship Id="rId8" Type="http://schemas.openxmlformats.org/officeDocument/2006/relationships/hyperlink" Target="http://www.cs.sfu.ca/~ter/my_web_page/Welcome.html" TargetMode="External"/><Relationship Id="rId9" Type="http://schemas.openxmlformats.org/officeDocument/2006/relationships/hyperlink" Target="http://www.cs.sfu.ca/~mori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fu.ca/~vaughan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CMPT 310</a:t>
            </a:r>
          </a:p>
          <a:p>
            <a:r>
              <a:rPr lang="en-US" dirty="0" smtClean="0"/>
              <a:t>Oliver Schulte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</a:t>
            </a:r>
            <a:br>
              <a:rPr lang="en-US" dirty="0" smtClean="0"/>
            </a:br>
            <a:r>
              <a:rPr lang="en-US" dirty="0" smtClean="0"/>
              <a:t>Artificial Intelligence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Thinking humanly: cognitive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Validate by </a:t>
            </a:r>
            <a:r>
              <a:rPr lang="en-US" smtClean="0"/>
              <a:t>comparing with thinking </a:t>
            </a:r>
            <a:r>
              <a:rPr lang="en-US" dirty="0" smtClean="0"/>
              <a:t>in humans</a:t>
            </a:r>
          </a:p>
          <a:p>
            <a:endParaRPr lang="en-US" dirty="0" smtClean="0"/>
          </a:p>
          <a:p>
            <a:r>
              <a:rPr lang="en-US" dirty="0" smtClean="0"/>
              <a:t>Cognitive science brings together </a:t>
            </a:r>
          </a:p>
          <a:p>
            <a:pPr lvl="1"/>
            <a:r>
              <a:rPr lang="en-US" dirty="0" smtClean="0"/>
              <a:t>computer models from AI</a:t>
            </a:r>
          </a:p>
          <a:p>
            <a:pPr lvl="1"/>
            <a:r>
              <a:rPr lang="en-US" dirty="0" smtClean="0"/>
              <a:t>experimental techniques from psychology 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to construct the working of the human mind.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06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Thinking rationally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Aristotle: what are correct arguments/thought processes?</a:t>
            </a:r>
          </a:p>
          <a:p>
            <a:endParaRPr lang="en-US" sz="2400" dirty="0" smtClean="0"/>
          </a:p>
          <a:p>
            <a:r>
              <a:rPr lang="en-US" sz="2400" dirty="0" smtClean="0"/>
              <a:t>Several Greek schools developed various forms of logic:</a:t>
            </a:r>
          </a:p>
          <a:p>
            <a:pPr lvl="1"/>
            <a:r>
              <a:rPr lang="en-US" sz="2400" dirty="0" smtClean="0"/>
              <a:t>notation and rules of derivation for thoughts;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Direct line through mathematics and philosophy to modern AI.</a:t>
            </a:r>
          </a:p>
        </p:txBody>
      </p:sp>
    </p:spTree>
    <p:extLst>
      <p:ext uri="{BB962C8B-B14F-4D97-AF65-F5344CB8AC3E}">
        <p14:creationId xmlns:p14="http://schemas.microsoft.com/office/powerpoint/2010/main" val="1110189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Humanly and rationally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TurinG</a:t>
            </a:r>
            <a:r>
              <a:rPr lang="en-US" dirty="0" smtClean="0"/>
              <a:t> Test</a:t>
            </a:r>
          </a:p>
          <a:p>
            <a:r>
              <a:rPr lang="en-US" dirty="0" smtClean="0"/>
              <a:t>The Chinese Room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609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Acting Humanly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83076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70000"/>
              </a:lnSpc>
            </a:pPr>
            <a:r>
              <a:rPr lang="en-US" sz="2800" dirty="0" smtClean="0"/>
              <a:t>Turing (1950) "Computing machinery and intelligence":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"Can machines think?" </a:t>
            </a:r>
            <a:r>
              <a:rPr lang="en-US" sz="2400" dirty="0" smtClean="0">
                <a:sym typeface="Wingdings" pitchFamily="2" charset="2"/>
              </a:rPr>
              <a:t></a:t>
            </a:r>
            <a:r>
              <a:rPr lang="en-US" sz="2400" dirty="0" smtClean="0"/>
              <a:t> "Can machines behave intelligently?”</a:t>
            </a:r>
          </a:p>
          <a:p>
            <a:pPr>
              <a:lnSpc>
                <a:spcPct val="80000"/>
              </a:lnSpc>
            </a:pPr>
            <a:r>
              <a:rPr lang="en-US" sz="2400" dirty="0" smtClean="0">
                <a:hlinkClick r:id="rId2"/>
              </a:rPr>
              <a:t>The Imitation Game</a:t>
            </a:r>
            <a:endParaRPr lang="en-US" sz="2400" dirty="0" smtClean="0"/>
          </a:p>
          <a:p>
            <a:pPr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Skills required:	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Natural language processing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Knowledge representation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Automated reasoning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Machine learning</a:t>
            </a:r>
          </a:p>
          <a:p>
            <a:pPr>
              <a:lnSpc>
                <a:spcPct val="110000"/>
              </a:lnSpc>
            </a:pPr>
            <a:r>
              <a:rPr lang="en-US" sz="2800" dirty="0" smtClean="0"/>
              <a:t>Predicted that by 2000, a machine might have a 30% chance of fooling a lay person for 5 minutes</a:t>
            </a:r>
          </a:p>
          <a:p>
            <a:pPr lvl="1">
              <a:lnSpc>
                <a:spcPct val="80000"/>
              </a:lnSpc>
            </a:pPr>
            <a:r>
              <a:rPr lang="en-US" sz="2300" dirty="0" smtClean="0">
                <a:hlinkClick r:id="rId3"/>
              </a:rPr>
              <a:t>Cleverbot.</a:t>
            </a:r>
          </a:p>
          <a:p>
            <a:pPr lvl="1">
              <a:lnSpc>
                <a:spcPct val="80000"/>
              </a:lnSpc>
            </a:pPr>
            <a:r>
              <a:rPr lang="en-US" sz="2100" dirty="0" smtClean="0">
                <a:hlinkClick r:id="rId4"/>
              </a:rPr>
              <a:t>Eliza</a:t>
            </a:r>
            <a:r>
              <a:rPr lang="en-US" sz="2100" dirty="0" smtClean="0"/>
              <a:t> </a:t>
            </a:r>
          </a:p>
          <a:p>
            <a:pPr lvl="1">
              <a:lnSpc>
                <a:spcPct val="80000"/>
              </a:lnSpc>
            </a:pPr>
            <a:r>
              <a:rPr lang="en-US" sz="2100" dirty="0" smtClean="0">
                <a:hlinkClick r:id="rId5"/>
              </a:rPr>
              <a:t>Loebner Prize</a:t>
            </a:r>
            <a:endParaRPr lang="en-US" sz="2100" dirty="0" smtClean="0"/>
          </a:p>
          <a:p>
            <a:pPr lvl="1">
              <a:lnSpc>
                <a:spcPct val="80000"/>
              </a:lnSpc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Captcha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Completely Automated Public Turing test to tell Computers and Humans Apart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2514600"/>
            <a:ext cx="6705600" cy="3427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Searle’s Chinese Room</a:t>
            </a:r>
            <a:endParaRPr lang="en-US" dirty="0"/>
          </a:p>
        </p:txBody>
      </p:sp>
      <p:pic>
        <p:nvPicPr>
          <p:cNvPr id="4" name="Content Placeholder 3" descr="ChineseRoom.jpg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26" b="4626"/>
          <a:stretch>
            <a:fillRect/>
          </a:stretch>
        </p:blipFill>
        <p:spPr>
          <a:xfrm>
            <a:off x="301752" y="1527048"/>
            <a:ext cx="4727448" cy="2541639"/>
          </a:xfrm>
        </p:spPr>
      </p:pic>
      <p:sp>
        <p:nvSpPr>
          <p:cNvPr id="5" name="TextBox 4"/>
          <p:cNvSpPr txBox="1"/>
          <p:nvPr/>
        </p:nvSpPr>
        <p:spPr>
          <a:xfrm>
            <a:off x="228601" y="4343400"/>
            <a:ext cx="8458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Person sits in Chinese room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The room has a book with rules for mapping Chinese input sentences to output sentences.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This allows the person in the room to carry on a conversation with a Chinese speaker.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42399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Translation Room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79657054"/>
              </p:ext>
            </p:extLst>
          </p:nvPr>
        </p:nvGraphicFramePr>
        <p:xfrm>
          <a:off x="301625" y="1527175"/>
          <a:ext cx="373697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8488"/>
                <a:gridCol w="186848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German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Spanish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Schach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ajedrez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königliche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Spiel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juego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 descr="56347437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600200"/>
            <a:ext cx="884799" cy="2018553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4419600" y="2438400"/>
            <a:ext cx="9906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04800" y="4038600"/>
            <a:ext cx="8534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Jane is given a translation table like the one shown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We ask her to translate “</a:t>
            </a:r>
            <a:r>
              <a:rPr lang="en-US" sz="2400" dirty="0" err="1" smtClean="0"/>
              <a:t>Schach</a:t>
            </a:r>
            <a:r>
              <a:rPr lang="en-US" sz="2400" dirty="0" smtClean="0"/>
              <a:t> </a:t>
            </a:r>
            <a:r>
              <a:rPr lang="en-US" sz="2400" dirty="0" err="1" smtClean="0"/>
              <a:t>ist</a:t>
            </a:r>
            <a:r>
              <a:rPr lang="en-US" sz="2400" dirty="0" smtClean="0"/>
              <a:t> das </a:t>
            </a:r>
            <a:r>
              <a:rPr lang="en-US" sz="2400" dirty="0" err="1" smtClean="0"/>
              <a:t>königliche</a:t>
            </a:r>
            <a:r>
              <a:rPr lang="en-US" sz="2400" dirty="0" smtClean="0"/>
              <a:t> Spiel” into Spanish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Her answer “</a:t>
            </a:r>
            <a:r>
              <a:rPr lang="en-US" sz="2400" dirty="0" err="1" smtClean="0"/>
              <a:t>ajedrez</a:t>
            </a:r>
            <a:r>
              <a:rPr lang="en-US" sz="2400" dirty="0" smtClean="0"/>
              <a:t> </a:t>
            </a:r>
            <a:r>
              <a:rPr lang="en-US" sz="2400" dirty="0" err="1" smtClean="0"/>
              <a:t>es</a:t>
            </a:r>
            <a:r>
              <a:rPr lang="en-US" sz="2400" dirty="0" smtClean="0"/>
              <a:t> el </a:t>
            </a:r>
            <a:r>
              <a:rPr lang="en-US" sz="2400" dirty="0" err="1" smtClean="0"/>
              <a:t>juego</a:t>
            </a:r>
            <a:r>
              <a:rPr lang="en-US" sz="2400" dirty="0" smtClean="0"/>
              <a:t> real”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Correct!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Does this mean that she speaks German and Spanish?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49111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Chinese Room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Modest conclusion: it is possible for a program to engage in speech recognition, conversation, translation without understanding language.</a:t>
            </a:r>
          </a:p>
          <a:p>
            <a:r>
              <a:rPr lang="en-US" dirty="0" smtClean="0"/>
              <a:t>Stronger conclusion (controversial): it is possible for a program to pass the Turing test without understanding language.</a:t>
            </a:r>
          </a:p>
          <a:p>
            <a:r>
              <a:rPr lang="en-US" dirty="0" smtClean="0"/>
              <a:t>Strongest conclusion (very controversial): computer programs can only apply rules, not understand the meaning of language.</a:t>
            </a:r>
          </a:p>
          <a:p>
            <a:r>
              <a:rPr lang="en-US" dirty="0" smtClean="0">
                <a:hlinkClick r:id="rId2"/>
              </a:rPr>
              <a:t>Infinite AI Loop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862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1"/>
            <a:ext cx="8229600" cy="4267200"/>
          </a:xfrm>
        </p:spPr>
        <p:txBody>
          <a:bodyPr>
            <a:normAutofit/>
          </a:bodyPr>
          <a:lstStyle/>
          <a:p>
            <a:r>
              <a:rPr lang="en-US" dirty="0" smtClean="0"/>
              <a:t>Rational behavior: doing the right thing</a:t>
            </a:r>
          </a:p>
          <a:p>
            <a:endParaRPr lang="en-US" dirty="0" smtClean="0"/>
          </a:p>
          <a:p>
            <a:r>
              <a:rPr lang="en-US" dirty="0" smtClean="0"/>
              <a:t>The right thing:  that which is </a:t>
            </a:r>
            <a:r>
              <a:rPr lang="en-US" dirty="0" smtClean="0">
                <a:solidFill>
                  <a:srgbClr val="FF0000"/>
                </a:solidFill>
              </a:rPr>
              <a:t>expected</a:t>
            </a:r>
            <a:r>
              <a:rPr lang="en-US" dirty="0" smtClean="0"/>
              <a:t> to maximize goal achievement, given the </a:t>
            </a:r>
            <a:r>
              <a:rPr lang="en-US" dirty="0" smtClean="0">
                <a:solidFill>
                  <a:srgbClr val="FF0000"/>
                </a:solidFill>
              </a:rPr>
              <a:t>available information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Acting vs.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Does </a:t>
            </a:r>
            <a:r>
              <a:rPr lang="en-US" sz="2400" dirty="0" smtClean="0"/>
              <a:t>acting </a:t>
            </a:r>
            <a:r>
              <a:rPr lang="en-US" sz="2400" dirty="0"/>
              <a:t>require thinking?</a:t>
            </a:r>
          </a:p>
          <a:p>
            <a:pPr lvl="1"/>
            <a:r>
              <a:rPr lang="en-US" sz="2400" dirty="0"/>
              <a:t>Not always.</a:t>
            </a:r>
          </a:p>
          <a:p>
            <a:pPr lvl="2"/>
            <a:r>
              <a:rPr lang="en-US" sz="2400" dirty="0" err="1"/>
              <a:t>Iroboclean</a:t>
            </a:r>
            <a:r>
              <a:rPr lang="en-US" sz="2400" dirty="0"/>
              <a:t>? </a:t>
            </a:r>
            <a:r>
              <a:rPr lang="en-US" sz="2400" dirty="0">
                <a:hlinkClick r:id="rId2"/>
              </a:rPr>
              <a:t>Dyson cleaner?</a:t>
            </a:r>
            <a:endParaRPr lang="en-US" sz="2400" dirty="0"/>
          </a:p>
          <a:p>
            <a:pPr lvl="2"/>
            <a:r>
              <a:rPr lang="en-US" sz="2400" dirty="0"/>
              <a:t>blinking reflex.</a:t>
            </a:r>
          </a:p>
          <a:p>
            <a:pPr lvl="2"/>
            <a:r>
              <a:rPr lang="en-US" sz="2400" dirty="0"/>
              <a:t>Insects.  </a:t>
            </a:r>
            <a:r>
              <a:rPr lang="en-US" sz="2400" dirty="0">
                <a:hlinkClick r:id="rId3" tooltip="go to 2 min"/>
              </a:rPr>
              <a:t>Do dung beetles think?</a:t>
            </a:r>
            <a:endParaRPr lang="en-US" sz="2400" dirty="0"/>
          </a:p>
          <a:p>
            <a:pPr lvl="2"/>
            <a:r>
              <a:rPr lang="en-US" sz="2400" dirty="0" err="1"/>
              <a:t>Siri</a:t>
            </a:r>
            <a:r>
              <a:rPr lang="en-US" sz="2400" dirty="0"/>
              <a:t>? Watson?</a:t>
            </a:r>
          </a:p>
          <a:p>
            <a:pPr lvl="1"/>
            <a:r>
              <a:rPr lang="en-US" sz="2400" dirty="0" smtClean="0"/>
              <a:t>What are the advantages of thinking? Why would a thinking animal have evolved?</a:t>
            </a:r>
          </a:p>
          <a:p>
            <a:pPr lvl="1"/>
            <a:r>
              <a:rPr lang="en-US" sz="2400" dirty="0" smtClean="0"/>
              <a:t>Thinking </a:t>
            </a:r>
            <a:r>
              <a:rPr lang="en-US" sz="2400" dirty="0"/>
              <a:t>seems to lead to </a:t>
            </a:r>
            <a:endParaRPr lang="en-US" sz="2400" dirty="0" smtClean="0"/>
          </a:p>
          <a:p>
            <a:pPr lvl="2"/>
            <a:r>
              <a:rPr lang="en-US" b="1" dirty="0" smtClean="0"/>
              <a:t>flexibility</a:t>
            </a:r>
            <a:r>
              <a:rPr lang="en-US" dirty="0" smtClean="0"/>
              <a:t> and</a:t>
            </a:r>
          </a:p>
          <a:p>
            <a:pPr lvl="2"/>
            <a:r>
              <a:rPr lang="en-US" dirty="0" smtClean="0"/>
              <a:t> </a:t>
            </a:r>
            <a:r>
              <a:rPr lang="en-US" b="1" dirty="0"/>
              <a:t>robustness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176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Intelligent Agents.</a:t>
            </a:r>
          </a:p>
          <a:p>
            <a:r>
              <a:rPr lang="en-US" dirty="0"/>
              <a:t>Multi-agent decision making, game theory.</a:t>
            </a:r>
            <a:endParaRPr lang="en-US" dirty="0" smtClean="0"/>
          </a:p>
          <a:p>
            <a:r>
              <a:rPr lang="en-US" dirty="0" smtClean="0"/>
              <a:t>Search </a:t>
            </a:r>
          </a:p>
          <a:p>
            <a:r>
              <a:rPr lang="en-US" dirty="0" smtClean="0"/>
              <a:t>Probability</a:t>
            </a:r>
            <a:br>
              <a:rPr lang="en-US" dirty="0" smtClean="0"/>
            </a:br>
            <a:r>
              <a:rPr lang="en-US" dirty="0" smtClean="0"/>
              <a:t>Reasoning under uncertainty </a:t>
            </a:r>
          </a:p>
          <a:p>
            <a:r>
              <a:rPr lang="en-US" dirty="0" smtClean="0"/>
              <a:t>Bayesian networks </a:t>
            </a:r>
          </a:p>
          <a:p>
            <a:r>
              <a:rPr lang="en-US" dirty="0" smtClean="0"/>
              <a:t>Learning </a:t>
            </a:r>
          </a:p>
          <a:p>
            <a:r>
              <a:rPr lang="en-US" dirty="0" smtClean="0"/>
              <a:t>Logic (time permitting)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and Related Fields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13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AI prehistory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71600"/>
            <a:ext cx="82296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smtClean="0"/>
              <a:t>Philosophy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Can formal rules be used to draw valid conclusions?</a:t>
            </a:r>
            <a:endParaRPr lang="en-US" sz="16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Where does knowledge come from?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 does knowledge lead </a:t>
            </a:r>
            <a:r>
              <a:rPr lang="en-US" sz="1600" dirty="0" smtClean="0">
                <a:solidFill>
                  <a:schemeClr val="tx1"/>
                </a:solidFill>
              </a:rPr>
              <a:t>to</a:t>
            </a:r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action?</a:t>
            </a:r>
          </a:p>
          <a:p>
            <a:pPr lvl="1"/>
            <a:endParaRPr lang="en-US" sz="16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000" dirty="0" smtClean="0"/>
              <a:t>Mathematics/Statistics</a:t>
            </a:r>
            <a:r>
              <a:rPr lang="en-US" sz="2000" dirty="0"/>
              <a:t>		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 are the formal rules to draw valid conclusion?</a:t>
            </a:r>
          </a:p>
          <a:p>
            <a:pPr lvl="1"/>
            <a:r>
              <a:rPr lang="en-US" sz="1600" dirty="0" smtClean="0"/>
              <a:t>How do we reason with uncertain information?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 do intelligent agents learn?</a:t>
            </a:r>
            <a:endParaRPr lang="en-US" sz="16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Economics</a:t>
            </a:r>
            <a:r>
              <a:rPr lang="en-US" sz="2000" dirty="0"/>
              <a:t>		</a:t>
            </a:r>
            <a:endParaRPr lang="en-US" sz="2000" dirty="0" smtClean="0"/>
          </a:p>
          <a:p>
            <a:pPr lvl="1">
              <a:lnSpc>
                <a:spcPct val="80000"/>
              </a:lnSpc>
            </a:pPr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 should we make decisions to maximize payoff?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How should we do this when others are making decisions too?</a:t>
            </a:r>
          </a:p>
          <a:p>
            <a:pPr lvl="1">
              <a:lnSpc>
                <a:spcPct val="80000"/>
              </a:lnSpc>
            </a:pPr>
            <a:endParaRPr lang="en-US" sz="1600" dirty="0"/>
          </a:p>
          <a:p>
            <a:pPr>
              <a:lnSpc>
                <a:spcPct val="80000"/>
              </a:lnSpc>
            </a:pPr>
            <a:r>
              <a:rPr lang="en-US" sz="2000" dirty="0" smtClean="0"/>
              <a:t>Psychology </a:t>
            </a:r>
            <a:r>
              <a:rPr lang="en-US" sz="2000" dirty="0"/>
              <a:t>		</a:t>
            </a:r>
            <a:endParaRPr lang="en-US" sz="2000" dirty="0" smtClean="0"/>
          </a:p>
          <a:p>
            <a:pPr lvl="1">
              <a:lnSpc>
                <a:spcPct val="80000"/>
              </a:lnSpc>
            </a:pPr>
            <a:r>
              <a:rPr lang="en-US" sz="1600" dirty="0" smtClean="0"/>
              <a:t>How do humans and animals think?</a:t>
            </a:r>
          </a:p>
          <a:p>
            <a:pPr lvl="1">
              <a:lnSpc>
                <a:spcPct val="80000"/>
              </a:lnSpc>
            </a:pPr>
            <a:endParaRPr lang="en-US" sz="1600" dirty="0"/>
          </a:p>
          <a:p>
            <a:pPr>
              <a:lnSpc>
                <a:spcPct val="80000"/>
              </a:lnSpc>
            </a:pPr>
            <a:r>
              <a:rPr lang="en-US" sz="2000" dirty="0" smtClean="0"/>
              <a:t>Computer </a:t>
            </a:r>
            <a:r>
              <a:rPr lang="en-US" sz="2000" dirty="0"/>
              <a:t>		</a:t>
            </a:r>
            <a:endParaRPr lang="en-US" sz="2000" dirty="0" smtClean="0"/>
          </a:p>
          <a:p>
            <a:pPr lvl="1">
              <a:lnSpc>
                <a:spcPct val="80000"/>
              </a:lnSpc>
            </a:pPr>
            <a:r>
              <a:rPr lang="en-US" sz="1600" dirty="0" smtClean="0"/>
              <a:t>How can we build efficient computers?</a:t>
            </a:r>
          </a:p>
          <a:p>
            <a:pPr lvl="1">
              <a:lnSpc>
                <a:spcPct val="80000"/>
              </a:lnSpc>
            </a:pPr>
            <a:endParaRPr lang="en-US" sz="16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Linguistics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How does language relate to thoughts?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knowledge </a:t>
            </a:r>
            <a:r>
              <a:rPr lang="en-US" sz="1600" dirty="0"/>
              <a:t>representation, grammar</a:t>
            </a:r>
          </a:p>
        </p:txBody>
      </p:sp>
    </p:spTree>
    <p:extLst>
      <p:ext uri="{BB962C8B-B14F-4D97-AF65-F5344CB8AC3E}">
        <p14:creationId xmlns:p14="http://schemas.microsoft.com/office/powerpoint/2010/main" val="463878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Abridged history of AI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en-US" sz="2000" dirty="0"/>
              <a:t>1943     	McCulloch &amp; Pitts: Boolean circuit model of brain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1950     </a:t>
            </a:r>
            <a:r>
              <a:rPr lang="en-US" sz="2000" dirty="0"/>
              <a:t>	Turing's "Computing Machinery and </a:t>
            </a:r>
            <a:r>
              <a:rPr lang="en-US" sz="2000" dirty="0" smtClean="0"/>
              <a:t>Intelligence“</a:t>
            </a: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1950s</a:t>
            </a:r>
            <a:r>
              <a:rPr lang="en-US" sz="2000" dirty="0"/>
              <a:t>	</a:t>
            </a:r>
            <a:r>
              <a:rPr lang="en-US" sz="2000" dirty="0" smtClean="0"/>
              <a:t>	Early </a:t>
            </a:r>
            <a:r>
              <a:rPr lang="en-US" sz="2000" dirty="0"/>
              <a:t>AI programs, including Samuel's checkers</a:t>
            </a:r>
            <a:br>
              <a:rPr lang="en-US" sz="2000" dirty="0"/>
            </a:b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1965		Robinson's complete algorithm for logical reasoning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120000"/>
              </a:lnSpc>
            </a:pPr>
            <a:r>
              <a:rPr lang="en-US" sz="2000" dirty="0" smtClean="0"/>
              <a:t>1966—73</a:t>
            </a:r>
            <a:r>
              <a:rPr lang="en-US" sz="2000" dirty="0"/>
              <a:t>	AI discovers computational complexity</a:t>
            </a:r>
            <a:br>
              <a:rPr lang="en-US" sz="2000" dirty="0"/>
            </a:br>
            <a:r>
              <a:rPr lang="en-US" sz="2000" dirty="0"/>
              <a:t>		Neural network research almost disappears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1969—79</a:t>
            </a:r>
            <a:r>
              <a:rPr lang="en-US" sz="2000" dirty="0"/>
              <a:t>	Early development of knowledge-based systems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1980-</a:t>
            </a:r>
            <a:r>
              <a:rPr lang="en-US" sz="2000" dirty="0"/>
              <a:t>- 	AI becomes an industry 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1986--1995 </a:t>
            </a:r>
            <a:r>
              <a:rPr lang="en-US" sz="2000" dirty="0"/>
              <a:t>	Neural networks return to </a:t>
            </a:r>
            <a:r>
              <a:rPr lang="en-US" sz="2000" dirty="0" smtClean="0"/>
              <a:t>popularity, wane again.</a:t>
            </a: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1995-</a:t>
            </a:r>
            <a:r>
              <a:rPr lang="en-US" sz="2000" dirty="0"/>
              <a:t>-	The emergence of intelligent agents 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2005—2017	Deep neural become popular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67223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State-of-the-art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Autonomous planning and scheduling</a:t>
            </a:r>
          </a:p>
          <a:p>
            <a:pPr lvl="1"/>
            <a:r>
              <a:rPr lang="en-US" dirty="0" smtClean="0">
                <a:hlinkClick r:id="rId2"/>
              </a:rPr>
              <a:t>NASA's Mars Rover </a:t>
            </a:r>
            <a:r>
              <a:rPr lang="en-US" dirty="0" smtClean="0"/>
              <a:t>on-board program controlled the operations for a spacecraft a hundred million miles from Earth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Game playing:</a:t>
            </a:r>
          </a:p>
          <a:p>
            <a:pPr lvl="1"/>
            <a:r>
              <a:rPr lang="en-US" dirty="0" smtClean="0"/>
              <a:t>Deep Blue defeated the world chess champion Garry Kasparov in 1997</a:t>
            </a:r>
          </a:p>
          <a:p>
            <a:pPr lvl="1"/>
            <a:r>
              <a:rPr lang="en-US" dirty="0" err="1" smtClean="0"/>
              <a:t>Alphago</a:t>
            </a:r>
            <a:r>
              <a:rPr lang="en-US" dirty="0" smtClean="0"/>
              <a:t> defeated top player in 2016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Autonomous control</a:t>
            </a:r>
          </a:p>
          <a:p>
            <a:pPr lvl="1"/>
            <a:r>
              <a:rPr lang="en-US" dirty="0" smtClean="0"/>
              <a:t>Tesla Autopilot</a:t>
            </a:r>
          </a:p>
          <a:p>
            <a:r>
              <a:rPr lang="en-US" dirty="0" smtClean="0"/>
              <a:t>Language understanding and problem solving</a:t>
            </a:r>
          </a:p>
          <a:p>
            <a:pPr lvl="1"/>
            <a:r>
              <a:rPr lang="en-US" dirty="0" smtClean="0"/>
              <a:t>solves crossword puzzles better than most humans</a:t>
            </a:r>
          </a:p>
          <a:p>
            <a:pPr lvl="1"/>
            <a:r>
              <a:rPr lang="en-US" dirty="0" smtClean="0"/>
              <a:t>automated speech assistant (</a:t>
            </a:r>
            <a:r>
              <a:rPr lang="en-US" dirty="0" err="1" smtClean="0"/>
              <a:t>Siri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821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Inspirations for 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Major question:</a:t>
            </a:r>
          </a:p>
          <a:p>
            <a:pPr lvl="1"/>
            <a:r>
              <a:rPr lang="en-GB" b="1" dirty="0" smtClean="0"/>
              <a:t>“How are we going to get a machine to</a:t>
            </a:r>
          </a:p>
          <a:p>
            <a:pPr lvl="1">
              <a:buFontTx/>
              <a:buNone/>
            </a:pPr>
            <a:r>
              <a:rPr lang="en-GB" b="1" dirty="0" smtClean="0"/>
              <a:t>    act intelligently to perform complex tasks?”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Inspirations </a:t>
            </a:r>
            <a:r>
              <a:rPr lang="en-GB" dirty="0"/>
              <a:t>for AI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676400"/>
            <a:ext cx="8229600" cy="4343400"/>
          </a:xfrm>
        </p:spPr>
        <p:txBody>
          <a:bodyPr>
            <a:normAutofit lnSpcReduction="10000"/>
          </a:bodyPr>
          <a:lstStyle/>
          <a:p>
            <a:pPr>
              <a:buFont typeface="Wingdings" pitchFamily="1" charset="2"/>
              <a:buNone/>
            </a:pPr>
            <a:r>
              <a:rPr lang="en-GB" dirty="0"/>
              <a:t>1. Logic</a:t>
            </a:r>
          </a:p>
          <a:p>
            <a:pPr lvl="1"/>
            <a:r>
              <a:rPr lang="en-GB" dirty="0"/>
              <a:t>Studied intensively within mathematics</a:t>
            </a:r>
          </a:p>
          <a:p>
            <a:pPr lvl="1"/>
            <a:r>
              <a:rPr lang="en-GB" dirty="0"/>
              <a:t>Gives a handle on how to reason intelligently</a:t>
            </a:r>
          </a:p>
          <a:p>
            <a:r>
              <a:rPr lang="en-GB" dirty="0"/>
              <a:t>Example: automated reasoning</a:t>
            </a:r>
          </a:p>
          <a:p>
            <a:pPr lvl="1"/>
            <a:r>
              <a:rPr lang="en-GB" dirty="0"/>
              <a:t>Proving theorems using </a:t>
            </a:r>
            <a:r>
              <a:rPr lang="en-GB" dirty="0" smtClean="0"/>
              <a:t>deduction</a:t>
            </a:r>
          </a:p>
          <a:p>
            <a:pPr lvl="1"/>
            <a:r>
              <a:rPr lang="en-US" dirty="0" smtClean="0">
                <a:hlinkClick r:id="rId2"/>
              </a:rPr>
              <a:t>http://www.youtube.com/watch?v=3NOS63-4hTQ</a:t>
            </a:r>
            <a:endParaRPr lang="en-GB" dirty="0"/>
          </a:p>
          <a:p>
            <a:r>
              <a:rPr lang="en-GB" dirty="0"/>
              <a:t>Advantage of logic:</a:t>
            </a:r>
          </a:p>
          <a:p>
            <a:pPr lvl="1"/>
            <a:r>
              <a:rPr lang="en-GB" dirty="0"/>
              <a:t>We can be very precise (formal) about our programs</a:t>
            </a:r>
          </a:p>
          <a:p>
            <a:r>
              <a:rPr lang="en-GB" dirty="0"/>
              <a:t>Disadvantage of logic:</a:t>
            </a:r>
          </a:p>
          <a:p>
            <a:pPr lvl="1"/>
            <a:r>
              <a:rPr lang="en-GB" sz="2200" dirty="0"/>
              <a:t>Not designed for uncertainty.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Inspirations </a:t>
            </a:r>
            <a:r>
              <a:rPr lang="en-GB" dirty="0"/>
              <a:t>for AI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76400"/>
            <a:ext cx="8305800" cy="4495800"/>
          </a:xfrm>
        </p:spPr>
        <p:txBody>
          <a:bodyPr>
            <a:normAutofit/>
          </a:bodyPr>
          <a:lstStyle/>
          <a:p>
            <a:pPr>
              <a:buFont typeface="Wingdings" pitchFamily="1" charset="2"/>
              <a:buNone/>
            </a:pPr>
            <a:r>
              <a:rPr lang="en-GB" dirty="0"/>
              <a:t>2. Introspection</a:t>
            </a:r>
          </a:p>
          <a:p>
            <a:pPr lvl="1"/>
            <a:r>
              <a:rPr lang="en-GB" dirty="0"/>
              <a:t>Humans are intelligent, aren’t they?</a:t>
            </a:r>
          </a:p>
          <a:p>
            <a:r>
              <a:rPr lang="en-GB" sz="2600" dirty="0" smtClean="0"/>
              <a:t>Expert </a:t>
            </a:r>
            <a:r>
              <a:rPr lang="en-GB" sz="2600" dirty="0"/>
              <a:t>systems</a:t>
            </a:r>
          </a:p>
          <a:p>
            <a:pPr lvl="1"/>
            <a:r>
              <a:rPr lang="en-GB" dirty="0"/>
              <a:t>Implement the ways (rules) of the experts</a:t>
            </a:r>
          </a:p>
          <a:p>
            <a:r>
              <a:rPr lang="en-GB" sz="2600" dirty="0"/>
              <a:t>Example: MYCIN (blood disease diagnosis)</a:t>
            </a:r>
          </a:p>
          <a:p>
            <a:pPr lvl="1"/>
            <a:r>
              <a:rPr lang="en-GB" dirty="0"/>
              <a:t>Performed better than junior doctors</a:t>
            </a:r>
          </a:p>
          <a:p>
            <a:pPr lvl="1"/>
            <a:endParaRPr lang="en-GB" sz="2200" dirty="0"/>
          </a:p>
          <a:p>
            <a:pPr lvl="1"/>
            <a:endParaRPr lang="en-GB" sz="2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Inspirations </a:t>
            </a:r>
            <a:r>
              <a:rPr lang="en-GB" dirty="0"/>
              <a:t>for AI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676400"/>
            <a:ext cx="8001000" cy="4343400"/>
          </a:xfrm>
        </p:spPr>
        <p:txBody>
          <a:bodyPr>
            <a:normAutofit/>
          </a:bodyPr>
          <a:lstStyle/>
          <a:p>
            <a:pPr>
              <a:buFont typeface="Wingdings" pitchFamily="1" charset="2"/>
              <a:buNone/>
            </a:pPr>
            <a:r>
              <a:rPr lang="en-GB" dirty="0"/>
              <a:t>3. Brains</a:t>
            </a:r>
          </a:p>
          <a:p>
            <a:pPr lvl="1"/>
            <a:r>
              <a:rPr lang="en-GB" dirty="0"/>
              <a:t>Our brains and senses are what give us intelligence</a:t>
            </a:r>
          </a:p>
          <a:p>
            <a:r>
              <a:rPr lang="en-GB" dirty="0"/>
              <a:t>Neurologist tell us about:</a:t>
            </a:r>
          </a:p>
          <a:p>
            <a:pPr lvl="1"/>
            <a:r>
              <a:rPr lang="en-GB" dirty="0"/>
              <a:t>Networks of billions of neurons</a:t>
            </a:r>
          </a:p>
          <a:p>
            <a:r>
              <a:rPr lang="en-GB" dirty="0"/>
              <a:t>Build artificial neural networks</a:t>
            </a:r>
          </a:p>
          <a:p>
            <a:pPr lvl="1"/>
            <a:r>
              <a:rPr lang="en-GB" dirty="0"/>
              <a:t>In hardware and software (mostly software now)</a:t>
            </a:r>
          </a:p>
          <a:p>
            <a:r>
              <a:rPr lang="en-GB" dirty="0"/>
              <a:t>Build neural structures</a:t>
            </a:r>
          </a:p>
          <a:p>
            <a:pPr lvl="1"/>
            <a:r>
              <a:rPr lang="en-GB" dirty="0"/>
              <a:t>Interactions of layers of neural </a:t>
            </a:r>
            <a:r>
              <a:rPr lang="en-GB" dirty="0" smtClean="0"/>
              <a:t>networks</a:t>
            </a:r>
          </a:p>
          <a:p>
            <a:pPr lvl="2"/>
            <a:r>
              <a:rPr lang="en-GB" dirty="0" smtClean="0">
                <a:hlinkClick r:id="rId2"/>
              </a:rPr>
              <a:t>http://www.youtube.com/watch?v=r7180npAU9Y&amp;NR=1</a:t>
            </a:r>
            <a:endParaRPr lang="en-GB" dirty="0" smtClean="0"/>
          </a:p>
          <a:p>
            <a:pPr lvl="2"/>
            <a:r>
              <a:rPr lang="en-GB" dirty="0">
                <a:hlinkClick r:id="rId3"/>
              </a:rPr>
              <a:t>Neurons Firing</a:t>
            </a:r>
            <a:endParaRPr lang="en-GB" dirty="0"/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Inspirations </a:t>
            </a:r>
            <a:r>
              <a:rPr lang="en-GB" dirty="0"/>
              <a:t>for AI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1" charset="2"/>
              <a:buNone/>
            </a:pPr>
            <a:r>
              <a:rPr lang="en-GB" dirty="0"/>
              <a:t>4. Evolution</a:t>
            </a:r>
          </a:p>
          <a:p>
            <a:pPr lvl="1"/>
            <a:r>
              <a:rPr lang="en-GB" dirty="0"/>
              <a:t>Our brains evolved through natural selection</a:t>
            </a:r>
          </a:p>
          <a:p>
            <a:r>
              <a:rPr lang="en-GB" dirty="0"/>
              <a:t>So, simulate the evolutionary process</a:t>
            </a:r>
          </a:p>
          <a:p>
            <a:pPr lvl="1"/>
            <a:r>
              <a:rPr lang="en-GB" dirty="0"/>
              <a:t>Simulate genes, mutation, inheritance, fitness, etc.</a:t>
            </a:r>
          </a:p>
          <a:p>
            <a:r>
              <a:rPr lang="en-GB" dirty="0"/>
              <a:t>Genetic algorithms and genetic programming</a:t>
            </a:r>
          </a:p>
          <a:p>
            <a:pPr lvl="1"/>
            <a:r>
              <a:rPr lang="en-GB" dirty="0"/>
              <a:t>Used in machine learning (induction)</a:t>
            </a:r>
          </a:p>
          <a:p>
            <a:pPr lvl="1"/>
            <a:r>
              <a:rPr lang="en-GB" dirty="0"/>
              <a:t>Used in Artificial Life simulation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1.2 Inspirations for AI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676400"/>
            <a:ext cx="8610600" cy="4267200"/>
          </a:xfrm>
        </p:spPr>
        <p:txBody>
          <a:bodyPr>
            <a:normAutofit lnSpcReduction="10000"/>
          </a:bodyPr>
          <a:lstStyle/>
          <a:p>
            <a:pPr>
              <a:buFont typeface="Wingdings" pitchFamily="1" charset="2"/>
              <a:buNone/>
            </a:pPr>
            <a:r>
              <a:rPr lang="en-GB" dirty="0" smtClean="0"/>
              <a:t>5. </a:t>
            </a:r>
            <a:r>
              <a:rPr lang="en-GB" dirty="0"/>
              <a:t>Society</a:t>
            </a:r>
          </a:p>
          <a:p>
            <a:pPr lvl="1"/>
            <a:r>
              <a:rPr lang="en-GB" dirty="0"/>
              <a:t>Humans interact to achieve tasks requiring intelligence</a:t>
            </a:r>
          </a:p>
          <a:p>
            <a:pPr lvl="1"/>
            <a:r>
              <a:rPr lang="en-GB" dirty="0"/>
              <a:t>Can draw on group/crowd psychology</a:t>
            </a:r>
          </a:p>
          <a:p>
            <a:r>
              <a:rPr lang="en-GB" dirty="0"/>
              <a:t>Software should therefore</a:t>
            </a:r>
          </a:p>
          <a:p>
            <a:pPr lvl="1"/>
            <a:r>
              <a:rPr lang="en-GB" dirty="0"/>
              <a:t>Cooperate and compete to achieve tasks</a:t>
            </a:r>
          </a:p>
          <a:p>
            <a:r>
              <a:rPr lang="en-GB" dirty="0"/>
              <a:t>Multi-agent systems</a:t>
            </a:r>
          </a:p>
          <a:p>
            <a:pPr lvl="1"/>
            <a:r>
              <a:rPr lang="en-GB" dirty="0"/>
              <a:t>Split tasks into sub-tasks</a:t>
            </a:r>
          </a:p>
          <a:p>
            <a:pPr lvl="1"/>
            <a:r>
              <a:rPr lang="en-GB" dirty="0"/>
              <a:t>Autonomous agents interact to achieve their </a:t>
            </a:r>
            <a:r>
              <a:rPr lang="en-GB" dirty="0" smtClean="0"/>
              <a:t>subtask</a:t>
            </a:r>
          </a:p>
          <a:p>
            <a:pPr lvl="2"/>
            <a:r>
              <a:rPr lang="en-US" dirty="0" smtClean="0">
                <a:hlinkClick r:id="rId2"/>
              </a:rPr>
              <a:t>http://www.youtube.com/watch?v=1Fn3Mz6f5xA&amp;feature=related</a:t>
            </a:r>
            <a:endParaRPr lang="en-US" dirty="0" smtClean="0"/>
          </a:p>
          <a:p>
            <a:pPr lvl="2"/>
            <a:r>
              <a:rPr lang="en-US" dirty="0" smtClean="0">
                <a:hlinkClick r:id="rId3"/>
              </a:rPr>
              <a:t>http://www.youtube.com/watch?v=Vbt-vHaIbYw&amp;feature=related</a:t>
            </a:r>
            <a:endParaRPr lang="en-US" dirty="0" smtClean="0"/>
          </a:p>
          <a:p>
            <a:pPr lvl="2"/>
            <a:r>
              <a:rPr lang="en-US" dirty="0" smtClean="0"/>
              <a:t>Used in movies too.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Course Aims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2000" y="1600200"/>
            <a:ext cx="8001000" cy="4343400"/>
          </a:xfrm>
        </p:spPr>
        <p:txBody>
          <a:bodyPr>
            <a:normAutofit/>
          </a:bodyPr>
          <a:lstStyle/>
          <a:p>
            <a:r>
              <a:rPr lang="en-GB" dirty="0"/>
              <a:t>Assumption:</a:t>
            </a:r>
          </a:p>
          <a:p>
            <a:pPr lvl="1"/>
            <a:r>
              <a:rPr lang="en-GB" dirty="0"/>
              <a:t>You will be going off to industry/academia</a:t>
            </a:r>
          </a:p>
          <a:p>
            <a:pPr lvl="1"/>
            <a:r>
              <a:rPr lang="en-GB" dirty="0"/>
              <a:t>Will come across computational </a:t>
            </a:r>
            <a:r>
              <a:rPr lang="en-GB" dirty="0" smtClean="0"/>
              <a:t>tasks </a:t>
            </a:r>
            <a:endParaRPr lang="en-GB" dirty="0"/>
          </a:p>
          <a:p>
            <a:pPr lvl="2"/>
            <a:r>
              <a:rPr lang="en-GB" dirty="0"/>
              <a:t>requiring intelligence (in humans and computers) to solve</a:t>
            </a:r>
          </a:p>
          <a:p>
            <a:r>
              <a:rPr lang="en-GB" dirty="0"/>
              <a:t>Two aims:</a:t>
            </a:r>
          </a:p>
          <a:p>
            <a:pPr lvl="1"/>
            <a:r>
              <a:rPr lang="en-GB" dirty="0"/>
              <a:t>Give you an understanding of what AI is</a:t>
            </a:r>
          </a:p>
          <a:p>
            <a:pPr lvl="2"/>
            <a:r>
              <a:rPr lang="en-GB" dirty="0"/>
              <a:t>Aims, abilities, methodologies, applications, …</a:t>
            </a:r>
          </a:p>
          <a:p>
            <a:pPr lvl="1"/>
            <a:r>
              <a:rPr lang="en-GB" dirty="0"/>
              <a:t>Equip you with techniques for solving problems</a:t>
            </a:r>
          </a:p>
          <a:p>
            <a:pPr lvl="2"/>
            <a:r>
              <a:rPr lang="en-GB" dirty="0"/>
              <a:t>By writing/building intelligent software/machines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</a:t>
            </a:r>
            <a:r>
              <a:rPr lang="en-US" smtClean="0"/>
              <a:t>Theory and Rational </a:t>
            </a:r>
            <a:r>
              <a:rPr lang="en-US" dirty="0" smtClean="0"/>
              <a:t>Agents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83076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sz="2800" dirty="0" smtClean="0"/>
              <a:t>For any given class of environments and task, we seek the agent (or class of agents) with the </a:t>
            </a:r>
            <a:r>
              <a:rPr lang="en-US" sz="2800" b="1" dirty="0" smtClean="0"/>
              <a:t>best performance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endParaRPr lang="en-US" sz="2800" dirty="0" smtClean="0"/>
          </a:p>
          <a:p>
            <a:pPr>
              <a:lnSpc>
                <a:spcPct val="120000"/>
              </a:lnSpc>
            </a:pPr>
            <a:r>
              <a:rPr lang="en-US" sz="2800" dirty="0" smtClean="0"/>
              <a:t>The primary goal is </a:t>
            </a:r>
            <a:r>
              <a:rPr lang="en-US" sz="2800" u="sng" dirty="0" smtClean="0"/>
              <a:t>performance</a:t>
            </a:r>
            <a:r>
              <a:rPr lang="en-US" sz="2800" dirty="0" smtClean="0"/>
              <a:t>, </a:t>
            </a:r>
            <a:r>
              <a:rPr lang="en-US" sz="2800" i="1" dirty="0" smtClean="0"/>
              <a:t>not</a:t>
            </a:r>
            <a:r>
              <a:rPr lang="en-US" sz="2800" dirty="0" smtClean="0"/>
              <a:t> </a:t>
            </a:r>
          </a:p>
          <a:p>
            <a:pPr lvl="1">
              <a:lnSpc>
                <a:spcPct val="120000"/>
              </a:lnSpc>
            </a:pPr>
            <a:r>
              <a:rPr lang="en-US" sz="2300" dirty="0" smtClean="0"/>
              <a:t>thinking</a:t>
            </a:r>
          </a:p>
          <a:p>
            <a:pPr lvl="1">
              <a:lnSpc>
                <a:spcPct val="120000"/>
              </a:lnSpc>
            </a:pPr>
            <a:r>
              <a:rPr lang="en-US" sz="2300" dirty="0" smtClean="0"/>
              <a:t>consciousness</a:t>
            </a:r>
          </a:p>
          <a:p>
            <a:pPr lvl="1">
              <a:lnSpc>
                <a:spcPct val="120000"/>
              </a:lnSpc>
            </a:pPr>
            <a:r>
              <a:rPr lang="en-US" sz="2300" dirty="0" smtClean="0"/>
              <a:t>intelligence. </a:t>
            </a:r>
          </a:p>
          <a:p>
            <a:pPr lvl="1">
              <a:lnSpc>
                <a:spcPct val="120000"/>
              </a:lnSpc>
            </a:pPr>
            <a:r>
              <a:rPr lang="en-US" sz="2300" dirty="0" smtClean="0"/>
              <a:t>autonomy</a:t>
            </a:r>
          </a:p>
          <a:p>
            <a:pPr lvl="1">
              <a:lnSpc>
                <a:spcPct val="120000"/>
              </a:lnSpc>
            </a:pPr>
            <a:r>
              <a:rPr lang="en-US" sz="2300" dirty="0" smtClean="0"/>
              <a:t>These may be means to achieve performance.</a:t>
            </a:r>
            <a:br>
              <a:rPr lang="en-US" sz="2300" dirty="0" smtClean="0"/>
            </a:br>
            <a:endParaRPr lang="en-US" sz="2300" dirty="0" smtClean="0"/>
          </a:p>
          <a:p>
            <a:pPr>
              <a:lnSpc>
                <a:spcPct val="170000"/>
              </a:lnSpc>
            </a:pPr>
            <a:r>
              <a:rPr lang="en-US" sz="2800" dirty="0" smtClean="0"/>
              <a:t>Performance measure is usually given by the user or engineer.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Economics: rationality = maximize utility (performance).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computational limitations make perfect performance unachievable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sz="2400" dirty="0" smtClean="0">
                <a:cs typeface="Arial" charset="0"/>
                <a:sym typeface="Wingdings" pitchFamily="2" charset="2"/>
              </a:rPr>
              <a:t> </a:t>
            </a:r>
            <a:r>
              <a:rPr lang="en-US" sz="2400" dirty="0" smtClean="0"/>
              <a:t>design best </a:t>
            </a:r>
            <a:r>
              <a:rPr lang="en-US" sz="2400" dirty="0" smtClean="0">
                <a:solidFill>
                  <a:srgbClr val="FF0000"/>
                </a:solidFill>
              </a:rPr>
              <a:t>program</a:t>
            </a:r>
            <a:r>
              <a:rPr lang="en-US" sz="2400" dirty="0" smtClean="0"/>
              <a:t> for given machine 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28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Computers and Intelligence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Why use computers for intelligent behaviour at all?</a:t>
            </a:r>
          </a:p>
          <a:p>
            <a:pPr lvl="1"/>
            <a:r>
              <a:rPr lang="en-GB" dirty="0" smtClean="0"/>
              <a:t>They can do some things better than us.</a:t>
            </a:r>
          </a:p>
          <a:p>
            <a:pPr lvl="2"/>
            <a:r>
              <a:rPr lang="en-GB" dirty="0" smtClean="0"/>
              <a:t>Big calculations quickly and reliably</a:t>
            </a:r>
          </a:p>
          <a:p>
            <a:pPr lvl="2"/>
            <a:r>
              <a:rPr lang="en-GB" dirty="0" smtClean="0"/>
              <a:t>Search through many options.</a:t>
            </a:r>
          </a:p>
          <a:p>
            <a:pPr lvl="2"/>
            <a:r>
              <a:rPr lang="en-GB" dirty="0" smtClean="0"/>
              <a:t>Avoid common mistakes.</a:t>
            </a:r>
          </a:p>
          <a:p>
            <a:pPr lvl="1"/>
            <a:r>
              <a:rPr lang="en-GB" dirty="0" smtClean="0"/>
              <a:t>Cognitive Science: building intelligent machines helps us understand the nature of intelligence.</a:t>
            </a:r>
          </a:p>
          <a:p>
            <a:r>
              <a:rPr lang="en-GB" dirty="0"/>
              <a:t>Informal Definition of AI: “Things that humans are good at, but computers are not (yet).”</a:t>
            </a:r>
            <a:endParaRPr lang="en-GB" dirty="0" smtClean="0"/>
          </a:p>
          <a:p>
            <a:pPr lvl="1">
              <a:buNone/>
            </a:pPr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Intelligent Behavior: Examples (?)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Siri, Google Voice Search</a:t>
            </a:r>
            <a:endParaRPr lang="en-US" dirty="0" smtClean="0">
              <a:hlinkClick r:id="rId3"/>
            </a:endParaRPr>
          </a:p>
          <a:p>
            <a:r>
              <a:rPr lang="en-US" dirty="0" smtClean="0">
                <a:hlinkClick r:id="rId4"/>
              </a:rPr>
              <a:t>Soccer </a:t>
            </a:r>
            <a:r>
              <a:rPr lang="en-US" dirty="0" smtClean="0">
                <a:hlinkClick r:id="rId4"/>
              </a:rPr>
              <a:t>Goalie Robot</a:t>
            </a:r>
            <a:endParaRPr lang="en-US" dirty="0" smtClean="0"/>
          </a:p>
          <a:p>
            <a:r>
              <a:rPr lang="en-US" dirty="0">
                <a:hlinkClick r:id="rId5"/>
              </a:rPr>
              <a:t>Object Tracking</a:t>
            </a:r>
            <a:endParaRPr lang="en-US" dirty="0"/>
          </a:p>
          <a:p>
            <a:r>
              <a:rPr lang="en-US" dirty="0">
                <a:hlinkClick r:id="rId6"/>
              </a:rPr>
              <a:t>roboclean talk</a:t>
            </a:r>
            <a:endParaRPr lang="en-US" dirty="0"/>
          </a:p>
          <a:p>
            <a:r>
              <a:rPr lang="en-US" dirty="0">
                <a:hlinkClick r:id="rId7"/>
              </a:rPr>
              <a:t>roboclean action</a:t>
            </a:r>
            <a:endParaRPr lang="en-US" dirty="0"/>
          </a:p>
          <a:p>
            <a:r>
              <a:rPr lang="en-US" dirty="0">
                <a:hlinkClick r:id="rId8"/>
              </a:rPr>
              <a:t>Watson Game Show</a:t>
            </a:r>
            <a:endParaRPr lang="en-US" dirty="0"/>
          </a:p>
          <a:p>
            <a:r>
              <a:rPr lang="en-US" dirty="0">
                <a:hlinkClick r:id="rId9"/>
              </a:rPr>
              <a:t>Watson U.S. </a:t>
            </a:r>
            <a:r>
              <a:rPr lang="en-US" dirty="0" smtClean="0">
                <a:hlinkClick r:id="rId9"/>
              </a:rPr>
              <a:t>cities</a:t>
            </a:r>
            <a:endParaRPr lang="en-US" dirty="0" smtClean="0"/>
          </a:p>
          <a:p>
            <a:r>
              <a:rPr lang="en-US" dirty="0">
                <a:hlinkClick r:id="rId3"/>
              </a:rPr>
              <a:t>Learn to flip </a:t>
            </a:r>
            <a:r>
              <a:rPr lang="en-US" dirty="0" smtClean="0">
                <a:hlinkClick r:id="rId3"/>
              </a:rPr>
              <a:t>pancakes</a:t>
            </a:r>
            <a:endParaRPr lang="en-US" dirty="0" smtClean="0"/>
          </a:p>
          <a:p>
            <a:r>
              <a:rPr lang="en-US" dirty="0" smtClean="0">
                <a:hlinkClick r:id="rId10"/>
              </a:rPr>
              <a:t>Asimo human like</a:t>
            </a:r>
            <a:endParaRPr lang="en-US" dirty="0" smtClean="0"/>
          </a:p>
          <a:p>
            <a:r>
              <a:rPr lang="en-US" dirty="0" smtClean="0">
                <a:hlinkClick r:id="rId11"/>
              </a:rPr>
              <a:t>Self-Driving Car</a:t>
            </a:r>
            <a:r>
              <a:rPr lang="en-US" dirty="0" smtClean="0"/>
              <a:t>. </a:t>
            </a:r>
            <a:r>
              <a:rPr lang="en-US" dirty="0" smtClean="0">
                <a:hlinkClick r:id="rId12"/>
              </a:rPr>
              <a:t>No Hands Across America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2743200"/>
            <a:ext cx="8534400" cy="758952"/>
          </a:xfrm>
        </p:spPr>
        <p:txBody>
          <a:bodyPr/>
          <a:lstStyle/>
          <a:p>
            <a:r>
              <a:rPr lang="en-US" dirty="0" smtClean="0"/>
              <a:t>AI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492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AI Research at SFU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Various opportunities for funding:</a:t>
            </a:r>
          </a:p>
          <a:p>
            <a:pPr lvl="1"/>
            <a:r>
              <a:rPr lang="en-US" dirty="0"/>
              <a:t>NSERC Undergraduate Research Award. Full-time research in the summer.</a:t>
            </a:r>
          </a:p>
          <a:p>
            <a:pPr lvl="1"/>
            <a:r>
              <a:rPr lang="en-US" dirty="0"/>
              <a:t>Work-study SFU.</a:t>
            </a:r>
          </a:p>
          <a:p>
            <a:pPr lvl="1"/>
            <a:r>
              <a:rPr lang="en-US" dirty="0" err="1" smtClean="0"/>
              <a:t>RAships</a:t>
            </a:r>
            <a:r>
              <a:rPr lang="en-US" dirty="0" smtClean="0"/>
              <a:t> </a:t>
            </a:r>
            <a:r>
              <a:rPr lang="en-US" dirty="0"/>
              <a:t>from professors.</a:t>
            </a:r>
          </a:p>
          <a:p>
            <a:r>
              <a:rPr lang="en-US" dirty="0"/>
              <a:t>AI researchers</a:t>
            </a:r>
          </a:p>
          <a:p>
            <a:pPr lvl="1"/>
            <a:r>
              <a:rPr lang="en-US" dirty="0">
                <a:hlinkClick r:id="rId2"/>
              </a:rPr>
              <a:t>Richard Vaughan</a:t>
            </a:r>
            <a:r>
              <a:rPr lang="en-US" dirty="0"/>
              <a:t>. Robotics.</a:t>
            </a:r>
          </a:p>
          <a:p>
            <a:pPr lvl="1"/>
            <a:r>
              <a:rPr lang="en-US" dirty="0">
                <a:hlinkClick r:id="rId3"/>
              </a:rPr>
              <a:t>Anoop Sarkar.</a:t>
            </a:r>
            <a:r>
              <a:rPr lang="en-US" dirty="0"/>
              <a:t> </a:t>
            </a:r>
            <a:r>
              <a:rPr lang="en-US" dirty="0">
                <a:hlinkClick r:id="rId4"/>
              </a:rPr>
              <a:t>Veronica Dahl.</a:t>
            </a:r>
            <a:r>
              <a:rPr lang="en-US" dirty="0"/>
              <a:t> </a:t>
            </a:r>
            <a:r>
              <a:rPr lang="en-US" dirty="0">
                <a:hlinkClick r:id="rId5"/>
              </a:rPr>
              <a:t> Fred </a:t>
            </a:r>
            <a:r>
              <a:rPr lang="en-US" dirty="0" err="1">
                <a:hlinkClick r:id="rId5"/>
              </a:rPr>
              <a:t>Popowich.</a:t>
            </a:r>
            <a:r>
              <a:rPr lang="en-US" dirty="0" err="1"/>
              <a:t>Linguistics</a:t>
            </a:r>
            <a:r>
              <a:rPr lang="en-US" dirty="0"/>
              <a:t>, Machine Translation.</a:t>
            </a:r>
          </a:p>
          <a:p>
            <a:pPr lvl="1"/>
            <a:r>
              <a:rPr lang="en-US" dirty="0">
                <a:hlinkClick r:id="rId6"/>
              </a:rPr>
              <a:t>James Delgrande</a:t>
            </a:r>
            <a:r>
              <a:rPr lang="en-US" dirty="0"/>
              <a:t>. Logic and AI.</a:t>
            </a:r>
          </a:p>
          <a:p>
            <a:pPr lvl="1"/>
            <a:r>
              <a:rPr lang="en-US" dirty="0">
                <a:hlinkClick r:id="rId7"/>
              </a:rPr>
              <a:t>David Mitchell</a:t>
            </a:r>
            <a:r>
              <a:rPr lang="en-US" dirty="0"/>
              <a:t>. </a:t>
            </a:r>
            <a:r>
              <a:rPr lang="en-US" dirty="0">
                <a:hlinkClick r:id="rId8"/>
              </a:rPr>
              <a:t>Eugenia Ternovska.</a:t>
            </a:r>
            <a:r>
              <a:rPr lang="en-US" dirty="0"/>
              <a:t> Logic, Theorem Proving, Constraint Satisfaction.</a:t>
            </a:r>
          </a:p>
          <a:p>
            <a:pPr lvl="1"/>
            <a:r>
              <a:rPr lang="en-US" dirty="0">
                <a:hlinkClick r:id="rId9"/>
              </a:rPr>
              <a:t>Greg Mori.</a:t>
            </a:r>
            <a:r>
              <a:rPr lang="en-US" dirty="0"/>
              <a:t> Vision, Tracking.</a:t>
            </a:r>
          </a:p>
          <a:p>
            <a:pPr lvl="1"/>
            <a:r>
              <a:rPr lang="en-US" dirty="0"/>
              <a:t>Oliver Schulte. Machine Learning, Network Analysis.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AI?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600201"/>
            <a:ext cx="8229600" cy="3124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Views of AI fall into four categories:
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
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" name="Group 18"/>
          <p:cNvGraphicFramePr>
            <a:graphicFrameLocks noGrp="1"/>
          </p:cNvGraphicFramePr>
          <p:nvPr/>
        </p:nvGraphicFramePr>
        <p:xfrm>
          <a:off x="685800" y="2590799"/>
          <a:ext cx="7315200" cy="1524001"/>
        </p:xfrm>
        <a:graphic>
          <a:graphicData uri="http://schemas.openxmlformats.org/drawingml/2006/table">
            <a:tbl>
              <a:tblPr/>
              <a:tblGrid>
                <a:gridCol w="3539613"/>
                <a:gridCol w="3775587"/>
              </a:tblGrid>
              <a:tr h="6558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Thinking humanly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Thinking rationally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8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Acting humanly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Acting rationally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4648200"/>
            <a:ext cx="7467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/>
              <a:t> Modern view (ie. Since 1990s): A</a:t>
            </a:r>
            <a:r>
              <a:rPr lang="en-US" sz="2400" dirty="0" smtClean="0"/>
              <a:t>cting rationally.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 In economics and statistics, since the 1920s or earlier.</a:t>
            </a:r>
            <a:endParaRPr lang="en-US" sz="24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Humanly and Rationally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421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4884</TotalTime>
  <Words>1244</Words>
  <Application>Microsoft Macintosh PowerPoint</Application>
  <PresentationFormat>On-screen Show (4:3)</PresentationFormat>
  <Paragraphs>279</Paragraphs>
  <Slides>30</Slides>
  <Notes>5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Civic</vt:lpstr>
      <vt:lpstr>Introduction to  Artificial Intelligence</vt:lpstr>
      <vt:lpstr>Topics</vt:lpstr>
      <vt:lpstr>Course Aims</vt:lpstr>
      <vt:lpstr>Computers and Intelligence</vt:lpstr>
      <vt:lpstr>Intelligent Behavior: Examples (?)</vt:lpstr>
      <vt:lpstr>AI Research</vt:lpstr>
      <vt:lpstr>AI Research at SFU</vt:lpstr>
      <vt:lpstr>What is AI?</vt:lpstr>
      <vt:lpstr>Thinking</vt:lpstr>
      <vt:lpstr>Thinking humanly: cognitive modeling</vt:lpstr>
      <vt:lpstr>Thinking rationally</vt:lpstr>
      <vt:lpstr>Acting</vt:lpstr>
      <vt:lpstr>Acting Humanly</vt:lpstr>
      <vt:lpstr>Captcha</vt:lpstr>
      <vt:lpstr>Searle’s Chinese Room</vt:lpstr>
      <vt:lpstr>The Translation Room</vt:lpstr>
      <vt:lpstr>Chinese Room Conclusion</vt:lpstr>
      <vt:lpstr>Rational Action</vt:lpstr>
      <vt:lpstr>Acting vs. Thinking</vt:lpstr>
      <vt:lpstr>History and Related Fields</vt:lpstr>
      <vt:lpstr>AI prehistory</vt:lpstr>
      <vt:lpstr>Abridged history of AI</vt:lpstr>
      <vt:lpstr>State-of-the-art</vt:lpstr>
      <vt:lpstr>Inspirations for AI</vt:lpstr>
      <vt:lpstr>Inspirations for AI</vt:lpstr>
      <vt:lpstr>Inspirations for AI</vt:lpstr>
      <vt:lpstr>Inspirations for AI</vt:lpstr>
      <vt:lpstr>Inspirations for AI</vt:lpstr>
      <vt:lpstr>1.2 Inspirations for AI</vt:lpstr>
      <vt:lpstr>Decision Theory and Rational Agents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Oliver Schulte</cp:lastModifiedBy>
  <cp:revision>231</cp:revision>
  <dcterms:created xsi:type="dcterms:W3CDTF">2014-09-27T19:19:51Z</dcterms:created>
  <dcterms:modified xsi:type="dcterms:W3CDTF">2018-01-03T18:59:06Z</dcterms:modified>
</cp:coreProperties>
</file>