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rels" ContentType="application/vnd.openxmlformats-package.relationships+xml"/>
  <Default Extension="emf" ContentType="image/x-emf"/>
  <Default Extension="vml" ContentType="application/vnd.openxmlformats-officedocument.vmlDrawing"/>
  <Default Extension="bin" ContentType="application/vnd.openxmlformats-officedocument.presentationml.printerSettings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tags/tag1.xml" ContentType="application/vnd.openxmlformats-officedocument.presentationml.tags+xml"/>
  <Override PartName="/ppt/embeddings/oleObject1.bin" ContentType="application/vnd.openxmlformats-officedocument.oleObject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embeddings/oleObject2.bin" ContentType="application/vnd.openxmlformats-officedocument.oleObject"/>
  <Override PartName="/ppt/embeddings/oleObject3.bin" ContentType="application/vnd.openxmlformats-officedocument.oleObject"/>
  <Override PartName="/ppt/embeddings/oleObject4.bin" ContentType="application/vnd.openxmlformats-officedocument.oleObject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embeddings/oleObject5.bin" ContentType="application/vnd.openxmlformats-officedocument.oleObject"/>
  <Override PartName="/ppt/embeddings/oleObject6.bin" ContentType="application/vnd.openxmlformats-officedocument.oleObject"/>
  <Override PartName="/ppt/embeddings/Microsoft_Equation1.bin" ContentType="application/vnd.openxmlformats-officedocument.oleObject"/>
  <Override PartName="/ppt/embeddings/Microsoft_Equation2.bin" ContentType="application/vnd.openxmlformats-officedocument.oleObject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60" r:id="rId1"/>
  </p:sldMasterIdLst>
  <p:notesMasterIdLst>
    <p:notesMasterId r:id="rId25"/>
  </p:notesMasterIdLst>
  <p:handoutMasterIdLst>
    <p:handoutMasterId r:id="rId26"/>
  </p:handoutMasterIdLst>
  <p:sldIdLst>
    <p:sldId id="256" r:id="rId2"/>
    <p:sldId id="354" r:id="rId3"/>
    <p:sldId id="443" r:id="rId4"/>
    <p:sldId id="444" r:id="rId5"/>
    <p:sldId id="445" r:id="rId6"/>
    <p:sldId id="446" r:id="rId7"/>
    <p:sldId id="461" r:id="rId8"/>
    <p:sldId id="460" r:id="rId9"/>
    <p:sldId id="447" r:id="rId10"/>
    <p:sldId id="448" r:id="rId11"/>
    <p:sldId id="449" r:id="rId12"/>
    <p:sldId id="450" r:id="rId13"/>
    <p:sldId id="451" r:id="rId14"/>
    <p:sldId id="452" r:id="rId15"/>
    <p:sldId id="453" r:id="rId16"/>
    <p:sldId id="454" r:id="rId17"/>
    <p:sldId id="455" r:id="rId18"/>
    <p:sldId id="457" r:id="rId19"/>
    <p:sldId id="458" r:id="rId20"/>
    <p:sldId id="459" r:id="rId21"/>
    <p:sldId id="462" r:id="rId22"/>
    <p:sldId id="463" r:id="rId23"/>
    <p:sldId id="464" r:id="rId2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notes"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>
        <p:scale>
          <a:sx n="125" d="100"/>
          <a:sy n="125" d="100"/>
        </p:scale>
        <p:origin x="-880" y="101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notesMaster" Target="notesMasters/notesMaster1.xml"/><Relationship Id="rId26" Type="http://schemas.openxmlformats.org/officeDocument/2006/relationships/handoutMaster" Target="handoutMasters/handoutMaster1.xml"/><Relationship Id="rId27" Type="http://schemas.openxmlformats.org/officeDocument/2006/relationships/printerSettings" Target="printerSettings/printerSettings1.bin"/><Relationship Id="rId28" Type="http://schemas.openxmlformats.org/officeDocument/2006/relationships/presProps" Target="presProps.xml"/><Relationship Id="rId29" Type="http://schemas.openxmlformats.org/officeDocument/2006/relationships/viewProps" Target="viewProps.xml"/><Relationship Id="rId30" Type="http://schemas.openxmlformats.org/officeDocument/2006/relationships/theme" Target="theme/theme1.xml"/><Relationship Id="rId31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emf"/><Relationship Id="rId2" Type="http://schemas.openxmlformats.org/officeDocument/2006/relationships/image" Target="../media/image15.emf"/><Relationship Id="rId3" Type="http://schemas.openxmlformats.org/officeDocument/2006/relationships/image" Target="../media/image16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20.emf"/><Relationship Id="rId2" Type="http://schemas.openxmlformats.org/officeDocument/2006/relationships/image" Target="../media/image21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22.emf"/><Relationship Id="rId2" Type="http://schemas.openxmlformats.org/officeDocument/2006/relationships/image" Target="../media/image23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F6F3B91-F85D-B248-9AF5-1909BBFA2DC5}" type="datetimeFigureOut">
              <a:rPr lang="en-US" smtClean="0"/>
              <a:pPr/>
              <a:t>17-10-06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6F4EF4E-CA93-ED4F-BF08-65F125D955F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057764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411E128-8506-7C43-ABAC-0B919FE47743}" type="datetimeFigureOut">
              <a:rPr lang="en-US" smtClean="0"/>
              <a:pPr/>
              <a:t>17-10-06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C700D86-F039-EC42-8630-CEEC8B777A4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529893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If</a:t>
            </a:r>
            <a:r>
              <a:rPr lang="en-US" baseline="0" dirty="0" smtClean="0"/>
              <a:t> you use “insert slide number” under “Footer”, that text box only displays the slide number, not the total number of slides. So I use a new textbox for the slide number in the master.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700D86-F039-EC42-8630-CEEC8B777A40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2457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dirty="0">
                <a:latin typeface="Calibri" charset="0"/>
                <a:ea typeface="ＭＳ Ｐゴシック" charset="0"/>
                <a:cs typeface="ＭＳ Ｐゴシック" charset="0"/>
              </a:rPr>
              <a:t>Try to do </a:t>
            </a:r>
            <a:r>
              <a:rPr lang="en-US" dirty="0" err="1">
                <a:latin typeface="Calibri" charset="0"/>
                <a:ea typeface="ＭＳ Ｐゴシック" charset="0"/>
                <a:cs typeface="ＭＳ Ｐゴシック" charset="0"/>
              </a:rPr>
              <a:t>matlab</a:t>
            </a:r>
            <a:r>
              <a:rPr lang="en-US" dirty="0">
                <a:latin typeface="Calibri" charset="0"/>
                <a:ea typeface="ＭＳ Ｐゴシック" charset="0"/>
                <a:cs typeface="ＭＳ Ｐゴシック" charset="0"/>
              </a:rPr>
              <a:t> </a:t>
            </a:r>
            <a:r>
              <a:rPr lang="en-US" dirty="0" smtClean="0">
                <a:latin typeface="Calibri" charset="0"/>
                <a:ea typeface="ＭＳ Ｐゴシック" charset="0"/>
                <a:cs typeface="ＭＳ Ｐゴシック" charset="0"/>
              </a:rPr>
              <a:t>plot. Slope</a:t>
            </a:r>
            <a:r>
              <a:rPr lang="en-US" baseline="0" dirty="0" smtClean="0">
                <a:latin typeface="Calibri" charset="0"/>
                <a:ea typeface="ＭＳ Ｐゴシック" charset="0"/>
                <a:cs typeface="ＭＳ Ｐゴシック" charset="0"/>
              </a:rPr>
              <a:t> goes down because of minus sign.</a:t>
            </a:r>
            <a:endParaRPr lang="en-US" dirty="0">
              <a:latin typeface="Calibri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2458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fld id="{C062B7D8-8AAD-BC49-9454-26315639A412}" type="slidenum">
              <a:rPr lang="en-GB" sz="1200">
                <a:latin typeface="Calibri" charset="0"/>
              </a:rPr>
              <a:pPr eaLnBrk="1" hangingPunct="1"/>
              <a:t>15</a:t>
            </a:fld>
            <a:endParaRPr lang="en-GB" sz="1200">
              <a:latin typeface="Calibri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700D86-F039-EC42-8630-CEEC8B777A40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06807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700D86-F039-EC42-8630-CEEC8B777A40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330483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So all I have</a:t>
            </a:r>
            <a:r>
              <a:rPr lang="en-US" baseline="0" dirty="0" smtClean="0"/>
              <a:t> to do is solve the integral!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700D86-F039-EC42-8630-CEEC8B777A40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250053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700D86-F039-EC42-8630-CEEC8B777A40}" type="slidenum">
              <a:rPr lang="en-US" smtClean="0"/>
              <a:pPr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559883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Division of </a:t>
            </a:r>
            <a:r>
              <a:rPr lang="en-US" dirty="0" err="1" smtClean="0"/>
              <a:t>labour</a:t>
            </a:r>
            <a:r>
              <a:rPr lang="en-US" dirty="0" smtClean="0"/>
              <a:t>: define statistics vs. learn the weights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700D86-F039-EC42-8630-CEEC8B777A40}" type="slidenum">
              <a:rPr lang="en-US" smtClean="0"/>
              <a:pPr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589994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700D86-F039-EC42-8630-CEEC8B777A40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273638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show example from 310 grades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700D86-F039-EC42-8630-CEEC8B777A40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951177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x can be anything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700D86-F039-EC42-8630-CEEC8B777A40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19207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See also 310-grades sheets</a:t>
            </a:r>
            <a:r>
              <a:rPr lang="en-US" baseline="0" dirty="0" smtClean="0"/>
              <a:t> in </a:t>
            </a:r>
            <a:r>
              <a:rPr lang="en-US" baseline="0" dirty="0" err="1" smtClean="0"/>
              <a:t>google</a:t>
            </a:r>
            <a:r>
              <a:rPr lang="en-US" baseline="0" dirty="0" smtClean="0"/>
              <a:t> drive and https://</a:t>
            </a:r>
            <a:r>
              <a:rPr lang="en-US" baseline="0" dirty="0" err="1" smtClean="0"/>
              <a:t>www.benlcollins.com</a:t>
            </a:r>
            <a:r>
              <a:rPr lang="en-US" baseline="0" dirty="0" smtClean="0"/>
              <a:t>/spreadsheets/histograms-normal-distribution/ and histogram-</a:t>
            </a:r>
            <a:r>
              <a:rPr lang="en-US" baseline="0" dirty="0" err="1" smtClean="0"/>
              <a:t>gaussian</a:t>
            </a:r>
            <a:r>
              <a:rPr lang="en-US" baseline="0" dirty="0" smtClean="0"/>
              <a:t> figure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700D86-F039-EC42-8630-CEEC8B777A40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487779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Give</a:t>
            </a:r>
            <a:r>
              <a:rPr lang="en-US" baseline="0" dirty="0" smtClean="0"/>
              <a:t> example of grades.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700D86-F039-EC42-8630-CEEC8B777A40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700D86-F039-EC42-8630-CEEC8B777A40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728047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In</a:t>
            </a:r>
            <a:r>
              <a:rPr lang="en-US" baseline="0" dirty="0" smtClean="0"/>
              <a:t> fact, the exponential family is the only class with these properties.</a:t>
            </a:r>
          </a:p>
          <a:p>
            <a:r>
              <a:rPr lang="en-US" baseline="0" dirty="0" smtClean="0"/>
              <a:t>To see this for conjugate prior, note that the likelihood is typically a product (</a:t>
            </a:r>
            <a:r>
              <a:rPr lang="en-US" baseline="0" dirty="0" err="1" smtClean="0"/>
              <a:t>i.i.d</a:t>
            </a:r>
            <a:r>
              <a:rPr lang="en-US" baseline="0" dirty="0" smtClean="0"/>
              <a:t>. data). So the posterior is proportional to prior </a:t>
            </a:r>
            <a:r>
              <a:rPr lang="en-US" baseline="0" dirty="0" err="1" smtClean="0"/>
              <a:t>x</a:t>
            </a:r>
            <a:r>
              <a:rPr lang="en-US" baseline="0" dirty="0" smtClean="0"/>
              <a:t> product. If the prior is also a product (exponential), then the posterior is a product like the prior. If the prior is something else, then something else </a:t>
            </a:r>
            <a:r>
              <a:rPr lang="en-US" baseline="0" dirty="0" err="1" smtClean="0"/>
              <a:t>x</a:t>
            </a:r>
            <a:r>
              <a:rPr lang="en-US" baseline="0" dirty="0" smtClean="0"/>
              <a:t> product is usually not something else.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700D86-F039-EC42-8630-CEEC8B777A40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700D86-F039-EC42-8630-CEEC8B777A40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95468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CA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46DB8-04AA-4240-996E-59DA1A5AF79F}" type="datetime1">
              <a:rPr lang="en-US" smtClean="0"/>
              <a:pPr/>
              <a:t>17-10-06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0898D379-3215-8949-9676-A9C60A9D30F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CA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CA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CA" smtClean="0"/>
              <a:t>Click to edit Master text styles</a:t>
            </a:r>
          </a:p>
          <a:p>
            <a:pPr lvl="1" eaLnBrk="1" latinLnBrk="0" hangingPunct="1"/>
            <a:r>
              <a:rPr lang="en-CA" smtClean="0"/>
              <a:t>Second level</a:t>
            </a:r>
          </a:p>
          <a:p>
            <a:pPr lvl="2" eaLnBrk="1" latinLnBrk="0" hangingPunct="1"/>
            <a:r>
              <a:rPr lang="en-CA" smtClean="0"/>
              <a:t>Third level</a:t>
            </a:r>
          </a:p>
          <a:p>
            <a:pPr lvl="3" eaLnBrk="1" latinLnBrk="0" hangingPunct="1"/>
            <a:r>
              <a:rPr lang="en-CA" smtClean="0"/>
              <a:t>Fourth level</a:t>
            </a:r>
          </a:p>
          <a:p>
            <a:pPr lvl="4" eaLnBrk="1" latinLnBrk="0" hangingPunct="1"/>
            <a:r>
              <a:rPr lang="en-CA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9CC09E-C479-9F4D-8826-A7B34FBC6437}" type="datetime1">
              <a:rPr lang="en-US" smtClean="0"/>
              <a:pPr/>
              <a:t>17-10-06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98D379-3215-8949-9676-A9C60A9D30F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n-CA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CA" smtClean="0"/>
              <a:t>Click to edit Master text styles</a:t>
            </a:r>
          </a:p>
          <a:p>
            <a:pPr lvl="1" eaLnBrk="1" latinLnBrk="0" hangingPunct="1"/>
            <a:r>
              <a:rPr lang="en-CA" smtClean="0"/>
              <a:t>Second level</a:t>
            </a:r>
          </a:p>
          <a:p>
            <a:pPr lvl="2" eaLnBrk="1" latinLnBrk="0" hangingPunct="1"/>
            <a:r>
              <a:rPr lang="en-CA" smtClean="0"/>
              <a:t>Third level</a:t>
            </a:r>
          </a:p>
          <a:p>
            <a:pPr lvl="3" eaLnBrk="1" latinLnBrk="0" hangingPunct="1"/>
            <a:r>
              <a:rPr lang="en-CA" smtClean="0"/>
              <a:t>Fourth level</a:t>
            </a:r>
          </a:p>
          <a:p>
            <a:pPr lvl="4" eaLnBrk="1" latinLnBrk="0" hangingPunct="1"/>
            <a:r>
              <a:rPr lang="en-CA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5D7797-894D-094B-8DA4-1DCA1D6ECA39}" type="datetime1">
              <a:rPr lang="en-US" smtClean="0"/>
              <a:pPr/>
              <a:t>17-10-06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98D379-3215-8949-9676-A9C60A9D30F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CA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7D9A6C-B01C-DB46-89D4-B2BA0B2D4344}" type="datetime1">
              <a:rPr lang="en-US" smtClean="0"/>
              <a:pPr/>
              <a:t>17-10-06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98D379-3215-8949-9676-A9C60A9D30F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n-CA" smtClean="0"/>
              <a:t>Click to edit Master text styles</a:t>
            </a:r>
          </a:p>
          <a:p>
            <a:pPr lvl="1" eaLnBrk="1" latinLnBrk="0" hangingPunct="1"/>
            <a:r>
              <a:rPr lang="en-CA" smtClean="0"/>
              <a:t>Second level</a:t>
            </a:r>
          </a:p>
          <a:p>
            <a:pPr lvl="2" eaLnBrk="1" latinLnBrk="0" hangingPunct="1"/>
            <a:r>
              <a:rPr lang="en-CA" smtClean="0"/>
              <a:t>Third level</a:t>
            </a:r>
          </a:p>
          <a:p>
            <a:pPr lvl="3" eaLnBrk="1" latinLnBrk="0" hangingPunct="1"/>
            <a:r>
              <a:rPr lang="en-CA" smtClean="0"/>
              <a:t>Fourth level</a:t>
            </a:r>
          </a:p>
          <a:p>
            <a:pPr lvl="4" eaLnBrk="1" latinLnBrk="0" hangingPunct="1"/>
            <a:r>
              <a:rPr lang="en-CA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CA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CA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9D9F8-E4D8-114B-8F07-3AA0008FFB3C}" type="datetime1">
              <a:rPr lang="en-US" smtClean="0"/>
              <a:pPr/>
              <a:t>17-10-06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0898D379-3215-8949-9676-A9C60A9D30F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CA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DCA618-E21F-2947-925A-22F69CABA2D9}" type="datetime1">
              <a:rPr lang="en-US" smtClean="0"/>
              <a:pPr/>
              <a:t>17-10-06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98D379-3215-8949-9676-A9C60A9D30F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CA" smtClean="0"/>
              <a:t>Click to edit Master text styles</a:t>
            </a:r>
          </a:p>
          <a:p>
            <a:pPr lvl="1" eaLnBrk="1" latinLnBrk="0" hangingPunct="1"/>
            <a:r>
              <a:rPr lang="en-CA" smtClean="0"/>
              <a:t>Second level</a:t>
            </a:r>
          </a:p>
          <a:p>
            <a:pPr lvl="2" eaLnBrk="1" latinLnBrk="0" hangingPunct="1"/>
            <a:r>
              <a:rPr lang="en-CA" smtClean="0"/>
              <a:t>Third level</a:t>
            </a:r>
          </a:p>
          <a:p>
            <a:pPr lvl="3" eaLnBrk="1" latinLnBrk="0" hangingPunct="1"/>
            <a:r>
              <a:rPr lang="en-CA" smtClean="0"/>
              <a:t>Fourth level</a:t>
            </a:r>
          </a:p>
          <a:p>
            <a:pPr lvl="4" eaLnBrk="1" latinLnBrk="0" hangingPunct="1"/>
            <a:r>
              <a:rPr lang="en-CA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CA" smtClean="0"/>
              <a:t>Click to edit Master text styles</a:t>
            </a:r>
          </a:p>
          <a:p>
            <a:pPr lvl="1" eaLnBrk="1" latinLnBrk="0" hangingPunct="1"/>
            <a:r>
              <a:rPr lang="en-CA" smtClean="0"/>
              <a:t>Second level</a:t>
            </a:r>
          </a:p>
          <a:p>
            <a:pPr lvl="2" eaLnBrk="1" latinLnBrk="0" hangingPunct="1"/>
            <a:r>
              <a:rPr lang="en-CA" smtClean="0"/>
              <a:t>Third level</a:t>
            </a:r>
          </a:p>
          <a:p>
            <a:pPr lvl="3" eaLnBrk="1" latinLnBrk="0" hangingPunct="1"/>
            <a:r>
              <a:rPr lang="en-CA" smtClean="0"/>
              <a:t>Fourth level</a:t>
            </a:r>
          </a:p>
          <a:p>
            <a:pPr lvl="4" eaLnBrk="1" latinLnBrk="0" hangingPunct="1"/>
            <a:r>
              <a:rPr lang="en-CA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CA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CA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CA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E03CC9-3584-6F42-B762-30707575C1AE}" type="datetime1">
              <a:rPr lang="en-US" smtClean="0"/>
              <a:pPr/>
              <a:t>17-10-06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98D379-3215-8949-9676-A9C60A9D30F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CA" smtClean="0"/>
              <a:t>Click to edit Master text styles</a:t>
            </a:r>
          </a:p>
          <a:p>
            <a:pPr lvl="1" eaLnBrk="1" latinLnBrk="0" hangingPunct="1"/>
            <a:r>
              <a:rPr lang="en-CA" smtClean="0"/>
              <a:t>Second level</a:t>
            </a:r>
          </a:p>
          <a:p>
            <a:pPr lvl="2" eaLnBrk="1" latinLnBrk="0" hangingPunct="1"/>
            <a:r>
              <a:rPr lang="en-CA" smtClean="0"/>
              <a:t>Third level</a:t>
            </a:r>
          </a:p>
          <a:p>
            <a:pPr lvl="3" eaLnBrk="1" latinLnBrk="0" hangingPunct="1"/>
            <a:r>
              <a:rPr lang="en-CA" smtClean="0"/>
              <a:t>Fourth level</a:t>
            </a:r>
          </a:p>
          <a:p>
            <a:pPr lvl="4" eaLnBrk="1" latinLnBrk="0" hangingPunct="1"/>
            <a:r>
              <a:rPr lang="en-CA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CA" smtClean="0"/>
              <a:t>Click to edit Master text styles</a:t>
            </a:r>
          </a:p>
          <a:p>
            <a:pPr lvl="1" eaLnBrk="1" latinLnBrk="0" hangingPunct="1"/>
            <a:r>
              <a:rPr lang="en-CA" smtClean="0"/>
              <a:t>Second level</a:t>
            </a:r>
          </a:p>
          <a:p>
            <a:pPr lvl="2" eaLnBrk="1" latinLnBrk="0" hangingPunct="1"/>
            <a:r>
              <a:rPr lang="en-CA" smtClean="0"/>
              <a:t>Third level</a:t>
            </a:r>
          </a:p>
          <a:p>
            <a:pPr lvl="3" eaLnBrk="1" latinLnBrk="0" hangingPunct="1"/>
            <a:r>
              <a:rPr lang="en-CA" smtClean="0"/>
              <a:t>Fourth level</a:t>
            </a:r>
          </a:p>
          <a:p>
            <a:pPr lvl="4" eaLnBrk="1" latinLnBrk="0" hangingPunct="1"/>
            <a:r>
              <a:rPr lang="en-CA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CA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920374-57D1-5049-ACC8-9BF0B3E4B53B}" type="datetime1">
              <a:rPr lang="en-US" smtClean="0"/>
              <a:pPr/>
              <a:t>17-10-06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98D379-3215-8949-9676-A9C60A9D30F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2A312D-7C96-C94B-9103-63CB9A70E392}" type="datetime1">
              <a:rPr lang="en-US" smtClean="0"/>
              <a:pPr/>
              <a:t>17-10-06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98D379-3215-8949-9676-A9C60A9D30F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CA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CA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1B4B11-FFCA-554F-9931-34760E6081B2}" type="datetime1">
              <a:rPr lang="en-US" smtClean="0"/>
              <a:pPr/>
              <a:t>17-10-06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98D379-3215-8949-9676-A9C60A9D30F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n-CA" smtClean="0"/>
              <a:t>Click to edit Master text styles</a:t>
            </a:r>
          </a:p>
          <a:p>
            <a:pPr lvl="1" eaLnBrk="1" latinLnBrk="0" hangingPunct="1"/>
            <a:r>
              <a:rPr lang="en-CA" smtClean="0"/>
              <a:t>Second level</a:t>
            </a:r>
          </a:p>
          <a:p>
            <a:pPr lvl="2" eaLnBrk="1" latinLnBrk="0" hangingPunct="1"/>
            <a:r>
              <a:rPr lang="en-CA" smtClean="0"/>
              <a:t>Third level</a:t>
            </a:r>
          </a:p>
          <a:p>
            <a:pPr lvl="3" eaLnBrk="1" latinLnBrk="0" hangingPunct="1"/>
            <a:r>
              <a:rPr lang="en-CA" smtClean="0"/>
              <a:t>Fourth level</a:t>
            </a:r>
          </a:p>
          <a:p>
            <a:pPr lvl="4" eaLnBrk="1" latinLnBrk="0" hangingPunct="1"/>
            <a:r>
              <a:rPr lang="en-CA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CA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CA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72F87E-4874-DA4B-8746-F0F35855B10D}" type="datetime1">
              <a:rPr lang="en-US" smtClean="0"/>
              <a:pPr/>
              <a:t>17-10-06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0898D379-3215-8949-9676-A9C60A9D30F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CA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CA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CA" smtClean="0"/>
              <a:t>Click to edit Master text styles</a:t>
            </a:r>
          </a:p>
          <a:p>
            <a:pPr lvl="1" eaLnBrk="1" latinLnBrk="0" hangingPunct="1"/>
            <a:r>
              <a:rPr kumimoji="0" lang="en-CA" smtClean="0"/>
              <a:t>Second level</a:t>
            </a:r>
          </a:p>
          <a:p>
            <a:pPr lvl="2" eaLnBrk="1" latinLnBrk="0" hangingPunct="1"/>
            <a:r>
              <a:rPr kumimoji="0" lang="en-CA" smtClean="0"/>
              <a:t>Third level</a:t>
            </a:r>
          </a:p>
          <a:p>
            <a:pPr lvl="3" eaLnBrk="1" latinLnBrk="0" hangingPunct="1"/>
            <a:r>
              <a:rPr kumimoji="0" lang="en-CA" smtClean="0"/>
              <a:t>Fourth level</a:t>
            </a:r>
          </a:p>
          <a:p>
            <a:pPr lvl="4" eaLnBrk="1" latinLnBrk="0" hangingPunct="1"/>
            <a:r>
              <a:rPr kumimoji="0" lang="en-CA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064242" y="61531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1B695AFE-B155-E942-BA5B-147280665042}" type="datetime1">
              <a:rPr lang="en-US" smtClean="0"/>
              <a:pPr/>
              <a:t>17-10-06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0898D379-3215-8949-9676-A9C60A9D30F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TextBox 9"/>
          <p:cNvSpPr txBox="1"/>
          <p:nvPr userDrawn="1"/>
        </p:nvSpPr>
        <p:spPr>
          <a:xfrm>
            <a:off x="7769191" y="6210300"/>
            <a:ext cx="91760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984214CE-A4BC-EA43-95DF-54C52CE624FD}" type="slidenum">
              <a:rPr lang="en-US" sz="1400" smtClean="0"/>
              <a:pPr/>
              <a:t>‹#›</a:t>
            </a:fld>
            <a:r>
              <a:rPr lang="en-US" sz="1400" dirty="0" smtClean="0"/>
              <a:t>/13</a:t>
            </a:r>
            <a:endParaRPr lang="en-US" sz="140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dt="0"/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examples.xlsx" TargetMode="Externa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4" Type="http://schemas.openxmlformats.org/officeDocument/2006/relationships/notesSlide" Target="../notesSlides/notesSlide7.xml"/><Relationship Id="rId5" Type="http://schemas.openxmlformats.org/officeDocument/2006/relationships/image" Target="../media/image10.jpeg"/><Relationship Id="rId6" Type="http://schemas.openxmlformats.org/officeDocument/2006/relationships/image" Target="../media/image11.png"/><Relationship Id="rId7" Type="http://schemas.openxmlformats.org/officeDocument/2006/relationships/image" Target="../media/image12.png"/><Relationship Id="rId8" Type="http://schemas.openxmlformats.org/officeDocument/2006/relationships/image" Target="../media/image13.jpeg"/><Relationship Id="rId1" Type="http://schemas.openxmlformats.org/officeDocument/2006/relationships/tags" Target="../tags/tag6.xml"/><Relationship Id="rId2" Type="http://schemas.openxmlformats.org/officeDocument/2006/relationships/tags" Target="../tags/tag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.xml"/><Relationship Id="rId4" Type="http://schemas.openxmlformats.org/officeDocument/2006/relationships/oleObject" Target="../embeddings/oleObject2.bin"/><Relationship Id="rId5" Type="http://schemas.openxmlformats.org/officeDocument/2006/relationships/image" Target="../media/image14.emf"/><Relationship Id="rId6" Type="http://schemas.openxmlformats.org/officeDocument/2006/relationships/oleObject" Target="../embeddings/oleObject3.bin"/><Relationship Id="rId7" Type="http://schemas.openxmlformats.org/officeDocument/2006/relationships/image" Target="../media/image15.emf"/><Relationship Id="rId8" Type="http://schemas.openxmlformats.org/officeDocument/2006/relationships/oleObject" Target="../embeddings/oleObject4.bin"/><Relationship Id="rId9" Type="http://schemas.openxmlformats.org/officeDocument/2006/relationships/image" Target="../media/image16.emf"/><Relationship Id="rId1" Type="http://schemas.openxmlformats.org/officeDocument/2006/relationships/vmlDrawing" Target="../drawings/vmlDrawing2.vml"/><Relationship Id="rId2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4" Type="http://schemas.openxmlformats.org/officeDocument/2006/relationships/image" Target="../media/image18.jpeg"/><Relationship Id="rId5" Type="http://schemas.openxmlformats.org/officeDocument/2006/relationships/image" Target="../media/image19.jpe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5.xml"/><Relationship Id="rId4" Type="http://schemas.openxmlformats.org/officeDocument/2006/relationships/oleObject" Target="../embeddings/oleObject5.bin"/><Relationship Id="rId5" Type="http://schemas.openxmlformats.org/officeDocument/2006/relationships/image" Target="../media/image20.emf"/><Relationship Id="rId6" Type="http://schemas.openxmlformats.org/officeDocument/2006/relationships/oleObject" Target="../embeddings/oleObject6.bin"/><Relationship Id="rId7" Type="http://schemas.openxmlformats.org/officeDocument/2006/relationships/image" Target="../media/image21.emf"/><Relationship Id="rId1" Type="http://schemas.openxmlformats.org/officeDocument/2006/relationships/vmlDrawing" Target="../drawings/vmlDrawing3.vml"/><Relationship Id="rId2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Equation1.bin"/><Relationship Id="rId4" Type="http://schemas.openxmlformats.org/officeDocument/2006/relationships/image" Target="../media/image22.emf"/><Relationship Id="rId5" Type="http://schemas.openxmlformats.org/officeDocument/2006/relationships/oleObject" Target="../embeddings/Microsoft_Equation2.bin"/><Relationship Id="rId6" Type="http://schemas.openxmlformats.org/officeDocument/2006/relationships/image" Target="../media/image23.emf"/><Relationship Id="rId1" Type="http://schemas.openxmlformats.org/officeDocument/2006/relationships/vmlDrawing" Target="../drawings/vmlDrawing4.vml"/><Relationship Id="rId2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4" Type="http://schemas.openxmlformats.org/officeDocument/2006/relationships/image" Target="../media/image3.png"/><Relationship Id="rId5" Type="http://schemas.openxmlformats.org/officeDocument/2006/relationships/oleObject" Target="../embeddings/oleObject1.bin"/><Relationship Id="rId6" Type="http://schemas.openxmlformats.org/officeDocument/2006/relationships/image" Target="../media/image2.emf"/><Relationship Id="rId1" Type="http://schemas.openxmlformats.org/officeDocument/2006/relationships/vmlDrawing" Target="../drawings/vmlDrawing1.vml"/><Relationship Id="rId2" Type="http://schemas.openxmlformats.org/officeDocument/2006/relationships/tags" Target="../tags/tag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tags" Target="../tags/tag4.xml"/><Relationship Id="rId4" Type="http://schemas.openxmlformats.org/officeDocument/2006/relationships/tags" Target="../tags/tag5.xml"/><Relationship Id="rId5" Type="http://schemas.openxmlformats.org/officeDocument/2006/relationships/slideLayout" Target="../slideLayouts/slideLayout2.xml"/><Relationship Id="rId6" Type="http://schemas.openxmlformats.org/officeDocument/2006/relationships/notesSlide" Target="../notesSlides/notesSlide4.xml"/><Relationship Id="rId7" Type="http://schemas.openxmlformats.org/officeDocument/2006/relationships/image" Target="../media/image4.jpeg"/><Relationship Id="rId8" Type="http://schemas.openxmlformats.org/officeDocument/2006/relationships/image" Target="../media/image3.png"/><Relationship Id="rId9" Type="http://schemas.openxmlformats.org/officeDocument/2006/relationships/image" Target="../media/image5.png"/><Relationship Id="rId10" Type="http://schemas.openxmlformats.org/officeDocument/2006/relationships/image" Target="../media/image6.png"/><Relationship Id="rId11" Type="http://schemas.openxmlformats.org/officeDocument/2006/relationships/image" Target="../media/image7.png"/><Relationship Id="rId1" Type="http://schemas.openxmlformats.org/officeDocument/2006/relationships/tags" Target="../tags/tag2.xml"/><Relationship Id="rId2" Type="http://schemas.openxmlformats.org/officeDocument/2006/relationships/tags" Target="../tags/tag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4" Type="http://schemas.openxmlformats.org/officeDocument/2006/relationships/image" Target="../media/image9.jpe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hyperlink" Target="examples.xlsx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Oliver Schulte</a:t>
            </a:r>
          </a:p>
          <a:p>
            <a:r>
              <a:rPr lang="en-US" dirty="0" smtClean="0"/>
              <a:t>Machine Learning 726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Linear Regression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Variance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Variance of a distribution: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Find mean of distribution.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For each point, find distance to mean. Square it. (Why?)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Take expected value of squared distance.</a:t>
            </a:r>
          </a:p>
          <a:p>
            <a:r>
              <a:rPr lang="en-US" dirty="0" smtClean="0"/>
              <a:t>Measures the </a:t>
            </a:r>
            <a:r>
              <a:rPr lang="en-US" b="1" dirty="0" smtClean="0"/>
              <a:t>spread</a:t>
            </a:r>
            <a:r>
              <a:rPr lang="en-US" dirty="0" smtClean="0"/>
              <a:t> of continuous values.</a:t>
            </a:r>
          </a:p>
          <a:p>
            <a:r>
              <a:rPr lang="en-US" dirty="0" smtClean="0">
                <a:hlinkClick r:id="rId2" action="ppaction://hlinkfile"/>
              </a:rPr>
              <a:t>Example Excel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642123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Gaussian Density Function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634786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Content Placeholder 3" descr="Figure1.13.jpg"/>
          <p:cNvPicPr>
            <a:picLocks noGrp="1" noChangeAspect="1"/>
          </p:cNvPicPr>
          <p:nvPr>
            <p:ph idx="1"/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27063" y="1428750"/>
            <a:ext cx="3444875" cy="2492375"/>
          </a:xfrm>
        </p:spPr>
      </p:pic>
      <p:sp>
        <p:nvSpPr>
          <p:cNvPr id="2048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>
                <a:latin typeface="Calibri" charset="0"/>
                <a:ea typeface="ＭＳ Ｐゴシック" charset="0"/>
                <a:cs typeface="ＭＳ Ｐゴシック" charset="0"/>
              </a:rPr>
              <a:t>The Gaussian Distribution</a:t>
            </a:r>
          </a:p>
        </p:txBody>
      </p:sp>
      <p:pic>
        <p:nvPicPr>
          <p:cNvPr id="20484" name="Picture 4" descr="TP_tmp.png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57500" y="1671638"/>
            <a:ext cx="5081588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485" name="Picture 6" descr="TP_tmp.png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1025" y="5214938"/>
            <a:ext cx="6705600" cy="633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486" name="Content Placeholder 3" descr="Figure2.8a.jpg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3870"/>
          <a:stretch>
            <a:fillRect/>
          </a:stretch>
        </p:blipFill>
        <p:spPr bwMode="auto">
          <a:xfrm>
            <a:off x="6013450" y="3144838"/>
            <a:ext cx="2487613" cy="1927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3297065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Meet the exponential family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A common way to define a probability density </a:t>
            </a:r>
            <a:r>
              <a:rPr lang="en-US" i="1" dirty="0" smtClean="0"/>
              <a:t>p(x)</a:t>
            </a:r>
            <a:r>
              <a:rPr lang="en-US" dirty="0" smtClean="0"/>
              <a:t> is as an exponential function of </a:t>
            </a:r>
            <a:r>
              <a:rPr lang="en-US" i="1" dirty="0" smtClean="0"/>
              <a:t>x</a:t>
            </a:r>
            <a:r>
              <a:rPr lang="en-US" dirty="0" smtClean="0"/>
              <a:t>.</a:t>
            </a:r>
          </a:p>
          <a:p>
            <a:r>
              <a:rPr lang="en-US" dirty="0" smtClean="0"/>
              <a:t>Simple mathematical motivation: multiplying numbers between 0 and 1 yields a number between 0 and 1.</a:t>
            </a:r>
          </a:p>
          <a:p>
            <a:pPr lvl="1"/>
            <a:r>
              <a:rPr lang="en-US" dirty="0" smtClean="0"/>
              <a:t>E.g. (1/2)</a:t>
            </a:r>
            <a:r>
              <a:rPr lang="en-US" baseline="30000" dirty="0" smtClean="0"/>
              <a:t>n</a:t>
            </a:r>
            <a:r>
              <a:rPr lang="en-US" dirty="0" smtClean="0"/>
              <a:t>, (1/e)</a:t>
            </a:r>
            <a:r>
              <a:rPr lang="en-US" baseline="30000" dirty="0" smtClean="0"/>
              <a:t>x</a:t>
            </a:r>
            <a:r>
              <a:rPr lang="en-US" dirty="0" smtClean="0"/>
              <a:t>.</a:t>
            </a:r>
          </a:p>
          <a:p>
            <a:r>
              <a:rPr lang="en-US" dirty="0" smtClean="0"/>
              <a:t>Deeper mathematical motivation: exponential </a:t>
            </a:r>
            <a:r>
              <a:rPr lang="en-US" dirty="0" err="1" smtClean="0"/>
              <a:t>pdfs</a:t>
            </a:r>
            <a:r>
              <a:rPr lang="en-US" dirty="0" smtClean="0"/>
              <a:t> have good statistical properties for learning.</a:t>
            </a:r>
          </a:p>
          <a:p>
            <a:pPr lvl="1"/>
            <a:r>
              <a:rPr lang="en-US" dirty="0" smtClean="0"/>
              <a:t>E.g., conjugate prior, maximum likelihood, sufficient statistics</a:t>
            </a:r>
            <a:r>
              <a:rPr lang="en-US" dirty="0"/>
              <a:t>.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34529350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Calibri" charset="0"/>
                <a:ea typeface="ＭＳ Ｐゴシック" charset="0"/>
                <a:cs typeface="ＭＳ Ｐゴシック" charset="0"/>
              </a:rPr>
              <a:t>Reading exponential prob formulas</a:t>
            </a:r>
          </a:p>
        </p:txBody>
      </p:sp>
      <p:sp>
        <p:nvSpPr>
          <p:cNvPr id="2253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charset="0"/>
              <a:buChar char="•"/>
            </a:pPr>
            <a:r>
              <a:rPr lang="en-US" dirty="0" smtClean="0">
                <a:latin typeface="Calibri" charset="0"/>
                <a:ea typeface="ＭＳ Ｐゴシック" charset="0"/>
                <a:cs typeface="ＭＳ Ｐゴシック" charset="0"/>
              </a:rPr>
              <a:t>Suppose </a:t>
            </a:r>
            <a:r>
              <a:rPr lang="en-US" dirty="0">
                <a:latin typeface="Calibri" charset="0"/>
                <a:ea typeface="ＭＳ Ｐゴシック" charset="0"/>
                <a:cs typeface="ＭＳ Ｐゴシック" charset="0"/>
              </a:rPr>
              <a:t>there is a relevant feature f(x) and I want to express that </a:t>
            </a:r>
            <a:r>
              <a:rPr lang="ja-JP" altLang="en-US" dirty="0">
                <a:latin typeface="Calibri" charset="0"/>
                <a:ea typeface="ＭＳ Ｐゴシック" charset="0"/>
                <a:cs typeface="ＭＳ Ｐゴシック" charset="0"/>
              </a:rPr>
              <a:t>“</a:t>
            </a:r>
            <a:r>
              <a:rPr lang="en-US" dirty="0">
                <a:latin typeface="Calibri" charset="0"/>
                <a:ea typeface="ＭＳ Ｐゴシック" charset="0"/>
                <a:cs typeface="ＭＳ Ｐゴシック" charset="0"/>
              </a:rPr>
              <a:t>the </a:t>
            </a:r>
            <a:r>
              <a:rPr lang="en-US" b="1" dirty="0">
                <a:latin typeface="Calibri" charset="0"/>
                <a:ea typeface="ＭＳ Ｐゴシック" charset="0"/>
                <a:cs typeface="ＭＳ Ｐゴシック" charset="0"/>
              </a:rPr>
              <a:t>greater</a:t>
            </a:r>
            <a:r>
              <a:rPr lang="en-US" dirty="0">
                <a:latin typeface="Calibri" charset="0"/>
                <a:ea typeface="ＭＳ Ｐゴシック" charset="0"/>
                <a:cs typeface="ＭＳ Ｐゴシック" charset="0"/>
              </a:rPr>
              <a:t> f(x) is, the </a:t>
            </a:r>
            <a:r>
              <a:rPr lang="en-US" b="1" dirty="0">
                <a:latin typeface="Calibri" charset="0"/>
                <a:ea typeface="ＭＳ Ｐゴシック" charset="0"/>
                <a:cs typeface="ＭＳ Ｐゴシック" charset="0"/>
              </a:rPr>
              <a:t>less</a:t>
            </a:r>
            <a:r>
              <a:rPr lang="en-US" dirty="0">
                <a:latin typeface="Calibri" charset="0"/>
                <a:ea typeface="ＭＳ Ｐゴシック" charset="0"/>
                <a:cs typeface="ＭＳ Ｐゴシック" charset="0"/>
              </a:rPr>
              <a:t> probable x is</a:t>
            </a:r>
            <a:r>
              <a:rPr lang="ja-JP" altLang="en-US" dirty="0">
                <a:latin typeface="Calibri" charset="0"/>
                <a:ea typeface="ＭＳ Ｐゴシック" charset="0"/>
                <a:cs typeface="ＭＳ Ｐゴシック" charset="0"/>
              </a:rPr>
              <a:t>”</a:t>
            </a:r>
            <a:r>
              <a:rPr lang="en-US" dirty="0" smtClean="0">
                <a:latin typeface="Calibri" charset="0"/>
                <a:ea typeface="ＭＳ Ｐゴシック" charset="0"/>
                <a:cs typeface="ＭＳ Ｐゴシック" charset="0"/>
              </a:rPr>
              <a:t>.</a:t>
            </a:r>
          </a:p>
          <a:p>
            <a:pPr>
              <a:buFont typeface="Arial" charset="0"/>
              <a:buChar char="•"/>
            </a:pPr>
            <a:r>
              <a:rPr lang="en-US" dirty="0" smtClean="0">
                <a:latin typeface="Calibri" charset="0"/>
                <a:ea typeface="ＭＳ Ｐゴシック" charset="0"/>
                <a:cs typeface="ＭＳ Ｐゴシック" charset="0"/>
              </a:rPr>
              <a:t>f(x)</a:t>
            </a:r>
            <a:r>
              <a:rPr lang="en-US" dirty="0" smtClean="0">
                <a:latin typeface="Wingdings"/>
                <a:ea typeface="Wingdings"/>
                <a:cs typeface="Wingdings"/>
                <a:sym typeface="Wingdings"/>
              </a:rPr>
              <a:t></a:t>
            </a:r>
            <a:r>
              <a:rPr lang="en-US" dirty="0" smtClean="0">
                <a:ea typeface="Wingdings"/>
                <a:cs typeface="Wingdings"/>
                <a:sym typeface="Wingdings"/>
              </a:rPr>
              <a:t>,</a:t>
            </a:r>
            <a:r>
              <a:rPr lang="en-US" dirty="0" smtClean="0">
                <a:latin typeface="Calibri" charset="0"/>
                <a:ea typeface="ＭＳ Ｐゴシック" charset="0"/>
                <a:cs typeface="ＭＳ Ｐゴシック" charset="0"/>
              </a:rPr>
              <a:t> p(x)</a:t>
            </a:r>
            <a:r>
              <a:rPr lang="en-US" dirty="0" smtClean="0">
                <a:latin typeface="Wingdings"/>
                <a:ea typeface="Wingdings"/>
                <a:cs typeface="Wingdings"/>
                <a:sym typeface="Wingdings"/>
              </a:rPr>
              <a:t></a:t>
            </a:r>
            <a:endParaRPr lang="en-US" dirty="0">
              <a:latin typeface="Calibri" charset="0"/>
              <a:ea typeface="ＭＳ Ｐゴシック" charset="0"/>
              <a:cs typeface="ＭＳ Ｐゴシック" charset="0"/>
            </a:endParaRPr>
          </a:p>
          <a:p>
            <a:pPr>
              <a:buFont typeface="Arial" charset="0"/>
              <a:buChar char="•"/>
            </a:pPr>
            <a:r>
              <a:rPr lang="en-US" dirty="0">
                <a:latin typeface="Calibri" charset="0"/>
                <a:ea typeface="ＭＳ Ｐゴシック" charset="0"/>
                <a:cs typeface="ＭＳ Ｐゴシック" charset="0"/>
              </a:rPr>
              <a:t>Use p(x) = </a:t>
            </a:r>
            <a:r>
              <a:rPr lang="en-US" dirty="0" smtClean="0">
                <a:latin typeface="Calibri" charset="0"/>
                <a:ea typeface="ＭＳ Ｐゴシック" charset="0"/>
                <a:cs typeface="ＭＳ Ｐゴシック" charset="0"/>
              </a:rPr>
              <a:t>α </a:t>
            </a:r>
            <a:r>
              <a:rPr lang="en-US" dirty="0" err="1" smtClean="0">
                <a:latin typeface="Calibri" charset="0"/>
                <a:ea typeface="ＭＳ Ｐゴシック" charset="0"/>
                <a:cs typeface="ＭＳ Ｐゴシック" charset="0"/>
              </a:rPr>
              <a:t>exp</a:t>
            </a:r>
            <a:r>
              <a:rPr lang="en-US" dirty="0">
                <a:latin typeface="Calibri" charset="0"/>
                <a:ea typeface="ＭＳ Ｐゴシック" charset="0"/>
                <a:cs typeface="ＭＳ Ｐゴシック" charset="0"/>
              </a:rPr>
              <a:t>(-f(x)).</a:t>
            </a:r>
          </a:p>
        </p:txBody>
      </p:sp>
    </p:spTree>
    <p:extLst>
      <p:ext uri="{BB962C8B-B14F-4D97-AF65-F5344CB8AC3E}">
        <p14:creationId xmlns:p14="http://schemas.microsoft.com/office/powerpoint/2010/main" val="36867116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>
                <a:latin typeface="Calibri" charset="0"/>
                <a:ea typeface="ＭＳ Ｐゴシック" charset="0"/>
                <a:cs typeface="ＭＳ Ｐゴシック" charset="0"/>
              </a:rPr>
              <a:t>Example: exponential form sample size</a:t>
            </a:r>
          </a:p>
        </p:txBody>
      </p:sp>
      <p:sp>
        <p:nvSpPr>
          <p:cNvPr id="23555" name="Content Placeholder 2"/>
          <p:cNvSpPr>
            <a:spLocks noGrp="1"/>
          </p:cNvSpPr>
          <p:nvPr>
            <p:ph idx="1"/>
          </p:nvPr>
        </p:nvSpPr>
        <p:spPr>
          <a:xfrm>
            <a:off x="609600" y="1600200"/>
            <a:ext cx="7772400" cy="1828800"/>
          </a:xfrm>
        </p:spPr>
        <p:txBody>
          <a:bodyPr/>
          <a:lstStyle/>
          <a:p>
            <a:pPr>
              <a:buFont typeface="Arial" charset="0"/>
              <a:buChar char="•"/>
            </a:pPr>
            <a:r>
              <a:rPr lang="en-US">
                <a:latin typeface="Calibri" charset="0"/>
                <a:ea typeface="ＭＳ Ｐゴシック" charset="0"/>
                <a:cs typeface="ＭＳ Ｐゴシック" charset="0"/>
              </a:rPr>
              <a:t>Fair Coin: The longer the sample size, the less likely it is.</a:t>
            </a:r>
          </a:p>
          <a:p>
            <a:pPr>
              <a:buFont typeface="Arial" charset="0"/>
              <a:buChar char="•"/>
            </a:pPr>
            <a:r>
              <a:rPr lang="en-US">
                <a:latin typeface="Calibri" charset="0"/>
                <a:ea typeface="ＭＳ Ｐゴシック" charset="0"/>
                <a:cs typeface="ＭＳ Ｐゴシック" charset="0"/>
              </a:rPr>
              <a:t>p(n) = 2</a:t>
            </a:r>
            <a:r>
              <a:rPr lang="en-US" baseline="30000">
                <a:latin typeface="Calibri" charset="0"/>
                <a:ea typeface="ＭＳ Ｐゴシック" charset="0"/>
                <a:cs typeface="ＭＳ Ｐゴシック" charset="0"/>
              </a:rPr>
              <a:t>-n</a:t>
            </a:r>
            <a:r>
              <a:rPr lang="en-US" baseline="-25000">
                <a:latin typeface="Calibri" charset="0"/>
                <a:ea typeface="ＭＳ Ｐゴシック" charset="0"/>
                <a:cs typeface="ＭＳ Ｐゴシック" charset="0"/>
              </a:rPr>
              <a:t>.</a:t>
            </a:r>
          </a:p>
        </p:txBody>
      </p:sp>
      <p:sp>
        <p:nvSpPr>
          <p:cNvPr id="23556" name="TextBox 9"/>
          <p:cNvSpPr txBox="1">
            <a:spLocks noChangeArrowheads="1"/>
          </p:cNvSpPr>
          <p:nvPr/>
        </p:nvSpPr>
        <p:spPr bwMode="auto">
          <a:xfrm>
            <a:off x="609600" y="3733800"/>
            <a:ext cx="90328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800"/>
              <a:t>ln[p(n)]</a:t>
            </a:r>
          </a:p>
        </p:txBody>
      </p:sp>
      <p:sp>
        <p:nvSpPr>
          <p:cNvPr id="23557" name="TextBox 10"/>
          <p:cNvSpPr txBox="1">
            <a:spLocks noChangeArrowheads="1"/>
          </p:cNvSpPr>
          <p:nvPr/>
        </p:nvSpPr>
        <p:spPr bwMode="auto">
          <a:xfrm>
            <a:off x="5029200" y="5867400"/>
            <a:ext cx="32004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800"/>
              <a:t>Sample size n</a:t>
            </a:r>
          </a:p>
        </p:txBody>
      </p:sp>
      <p:grpSp>
        <p:nvGrpSpPr>
          <p:cNvPr id="23558" name="Group 13"/>
          <p:cNvGrpSpPr>
            <a:grpSpLocks/>
          </p:cNvGrpSpPr>
          <p:nvPr/>
        </p:nvGrpSpPr>
        <p:grpSpPr bwMode="auto">
          <a:xfrm>
            <a:off x="1676400" y="3581400"/>
            <a:ext cx="5486400" cy="2135188"/>
            <a:chOff x="1676400" y="3581400"/>
            <a:chExt cx="5486400" cy="2135188"/>
          </a:xfrm>
        </p:grpSpPr>
        <p:cxnSp>
          <p:nvCxnSpPr>
            <p:cNvPr id="5" name="Straight Arrow Connector 4"/>
            <p:cNvCxnSpPr/>
            <p:nvPr/>
          </p:nvCxnSpPr>
          <p:spPr>
            <a:xfrm rot="5400000">
              <a:off x="610394" y="4647406"/>
              <a:ext cx="2133600" cy="1588"/>
            </a:xfrm>
            <a:prstGeom prst="straightConnector1">
              <a:avLst/>
            </a:prstGeom>
            <a:ln>
              <a:headEnd type="triangle"/>
              <a:tailEnd type="non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Arrow Connector 6"/>
            <p:cNvCxnSpPr/>
            <p:nvPr/>
          </p:nvCxnSpPr>
          <p:spPr>
            <a:xfrm>
              <a:off x="1676400" y="5715000"/>
              <a:ext cx="5486400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>
              <a:off x="2133600" y="3810000"/>
              <a:ext cx="4038600" cy="1371600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47375234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Calibri" charset="0"/>
                <a:ea typeface="ＭＳ Ｐゴシック" charset="0"/>
                <a:cs typeface="ＭＳ Ｐゴシック" charset="0"/>
              </a:rPr>
              <a:t>Location Parameter</a:t>
            </a:r>
            <a:endParaRPr lang="en-US" dirty="0">
              <a:latin typeface="Calibri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25603" name="Content Placeholder 2"/>
          <p:cNvSpPr>
            <a:spLocks noGrp="1"/>
          </p:cNvSpPr>
          <p:nvPr>
            <p:ph idx="1"/>
          </p:nvPr>
        </p:nvSpPr>
        <p:spPr>
          <a:xfrm>
            <a:off x="533400" y="1524000"/>
            <a:ext cx="7924800" cy="1066800"/>
          </a:xfrm>
        </p:spPr>
        <p:txBody>
          <a:bodyPr/>
          <a:lstStyle/>
          <a:p>
            <a:pPr>
              <a:buFont typeface="Arial" charset="0"/>
              <a:buChar char="•"/>
            </a:pPr>
            <a:r>
              <a:rPr lang="en-US" dirty="0">
                <a:latin typeface="Calibri" charset="0"/>
                <a:ea typeface="ＭＳ Ｐゴシック" charset="0"/>
                <a:cs typeface="ＭＳ Ｐゴシック" charset="0"/>
              </a:rPr>
              <a:t>The further </a:t>
            </a:r>
            <a:r>
              <a:rPr lang="en-US" i="1" dirty="0">
                <a:latin typeface="Calibri" charset="0"/>
                <a:ea typeface="ＭＳ Ｐゴシック" charset="0"/>
                <a:cs typeface="ＭＳ Ｐゴシック" charset="0"/>
              </a:rPr>
              <a:t>x</a:t>
            </a:r>
            <a:r>
              <a:rPr lang="en-US" dirty="0">
                <a:latin typeface="Calibri" charset="0"/>
                <a:ea typeface="ＭＳ Ｐゴシック" charset="0"/>
                <a:cs typeface="ＭＳ Ｐゴシック" charset="0"/>
              </a:rPr>
              <a:t> is  from the </a:t>
            </a:r>
            <a:r>
              <a:rPr lang="en-US" dirty="0" smtClean="0">
                <a:latin typeface="Calibri" charset="0"/>
                <a:ea typeface="ＭＳ Ｐゴシック" charset="0"/>
                <a:cs typeface="ＭＳ Ｐゴシック" charset="0"/>
              </a:rPr>
              <a:t>center μ, </a:t>
            </a:r>
            <a:r>
              <a:rPr lang="en-US" dirty="0">
                <a:latin typeface="Calibri" charset="0"/>
                <a:ea typeface="ＭＳ Ｐゴシック" charset="0"/>
                <a:cs typeface="ＭＳ Ｐゴシック" charset="0"/>
              </a:rPr>
              <a:t>the less likely it is.</a:t>
            </a:r>
          </a:p>
        </p:txBody>
      </p:sp>
      <p:sp>
        <p:nvSpPr>
          <p:cNvPr id="25604" name="TextBox 3"/>
          <p:cNvSpPr txBox="1">
            <a:spLocks noChangeArrowheads="1"/>
          </p:cNvSpPr>
          <p:nvPr/>
        </p:nvSpPr>
        <p:spPr bwMode="auto">
          <a:xfrm>
            <a:off x="685800" y="3276600"/>
            <a:ext cx="89058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800"/>
              <a:t>ln[p(x)]</a:t>
            </a:r>
          </a:p>
        </p:txBody>
      </p:sp>
      <p:sp>
        <p:nvSpPr>
          <p:cNvPr id="25605" name="TextBox 4"/>
          <p:cNvSpPr txBox="1">
            <a:spLocks noChangeArrowheads="1"/>
          </p:cNvSpPr>
          <p:nvPr/>
        </p:nvSpPr>
        <p:spPr bwMode="auto">
          <a:xfrm>
            <a:off x="5791200" y="5410200"/>
            <a:ext cx="12954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800" dirty="0" smtClean="0"/>
              <a:t>(x-μ)</a:t>
            </a:r>
            <a:r>
              <a:rPr lang="en-US" sz="1800" baseline="30000" dirty="0" smtClean="0"/>
              <a:t>2</a:t>
            </a:r>
            <a:endParaRPr lang="en-US" sz="1800" baseline="30000" dirty="0"/>
          </a:p>
        </p:txBody>
      </p:sp>
      <p:grpSp>
        <p:nvGrpSpPr>
          <p:cNvPr id="25606" name="Group 5"/>
          <p:cNvGrpSpPr>
            <a:grpSpLocks/>
          </p:cNvGrpSpPr>
          <p:nvPr/>
        </p:nvGrpSpPr>
        <p:grpSpPr bwMode="auto">
          <a:xfrm>
            <a:off x="1676400" y="3124200"/>
            <a:ext cx="5486400" cy="2135188"/>
            <a:chOff x="1676400" y="3581400"/>
            <a:chExt cx="5486400" cy="2135188"/>
          </a:xfrm>
        </p:grpSpPr>
        <p:cxnSp>
          <p:nvCxnSpPr>
            <p:cNvPr id="7" name="Straight Arrow Connector 6"/>
            <p:cNvCxnSpPr/>
            <p:nvPr/>
          </p:nvCxnSpPr>
          <p:spPr>
            <a:xfrm rot="5400000">
              <a:off x="610394" y="4647406"/>
              <a:ext cx="2133600" cy="1588"/>
            </a:xfrm>
            <a:prstGeom prst="straightConnector1">
              <a:avLst/>
            </a:prstGeom>
            <a:ln>
              <a:headEnd type="triangle"/>
              <a:tailEnd type="non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Arrow Connector 7"/>
            <p:cNvCxnSpPr/>
            <p:nvPr/>
          </p:nvCxnSpPr>
          <p:spPr>
            <a:xfrm>
              <a:off x="1676400" y="5715000"/>
              <a:ext cx="5486400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2133600" y="3810000"/>
              <a:ext cx="4038600" cy="1371600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20471760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latin typeface="Calibri" charset="0"/>
                <a:ea typeface="ＭＳ Ｐゴシック" charset="0"/>
                <a:cs typeface="ＭＳ Ｐゴシック" charset="0"/>
              </a:rPr>
              <a:t>Spread/Precision parameter</a:t>
            </a:r>
            <a:endParaRPr lang="en-US" dirty="0">
              <a:latin typeface="Calibri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26627" name="Content Placeholder 2"/>
          <p:cNvSpPr>
            <a:spLocks noGrp="1"/>
          </p:cNvSpPr>
          <p:nvPr>
            <p:ph idx="1"/>
          </p:nvPr>
        </p:nvSpPr>
        <p:spPr>
          <a:xfrm>
            <a:off x="609600" y="1600200"/>
            <a:ext cx="7924800" cy="1447800"/>
          </a:xfrm>
        </p:spPr>
        <p:txBody>
          <a:bodyPr/>
          <a:lstStyle/>
          <a:p>
            <a:pPr>
              <a:buFont typeface="Arial" charset="0"/>
              <a:buChar char="•"/>
            </a:pPr>
            <a:r>
              <a:rPr lang="en-US" dirty="0">
                <a:latin typeface="Calibri" charset="0"/>
                <a:ea typeface="ＭＳ Ｐゴシック" charset="0"/>
                <a:cs typeface="ＭＳ Ｐゴシック" charset="0"/>
              </a:rPr>
              <a:t>The </a:t>
            </a:r>
            <a:r>
              <a:rPr lang="en-US" dirty="0" smtClean="0">
                <a:latin typeface="Calibri" charset="0"/>
                <a:ea typeface="ＭＳ Ｐゴシック" charset="0"/>
                <a:cs typeface="ＭＳ Ｐゴシック" charset="0"/>
              </a:rPr>
              <a:t>greater the spread σ</a:t>
            </a:r>
            <a:r>
              <a:rPr lang="en-US" baseline="30000" dirty="0" smtClean="0">
                <a:latin typeface="Calibri" charset="0"/>
                <a:ea typeface="ＭＳ Ｐゴシック" charset="0"/>
                <a:cs typeface="ＭＳ Ｐゴシック" charset="0"/>
              </a:rPr>
              <a:t>2</a:t>
            </a:r>
            <a:r>
              <a:rPr lang="en-US" dirty="0" smtClean="0">
                <a:latin typeface="Calibri" charset="0"/>
                <a:ea typeface="ＭＳ Ｐゴシック" charset="0"/>
                <a:cs typeface="ＭＳ Ｐゴシック" charset="0"/>
              </a:rPr>
              <a:t>, the more </a:t>
            </a:r>
            <a:r>
              <a:rPr lang="en-US" dirty="0">
                <a:latin typeface="Calibri" charset="0"/>
                <a:ea typeface="ＭＳ Ｐゴシック" charset="0"/>
                <a:cs typeface="ＭＳ Ｐゴシック" charset="0"/>
              </a:rPr>
              <a:t>likely </a:t>
            </a:r>
            <a:r>
              <a:rPr lang="en-US" i="1" dirty="0">
                <a:latin typeface="Calibri" charset="0"/>
                <a:ea typeface="ＭＳ Ｐゴシック" charset="0"/>
                <a:cs typeface="ＭＳ Ｐゴシック" charset="0"/>
              </a:rPr>
              <a:t>x</a:t>
            </a:r>
            <a:r>
              <a:rPr lang="en-US" dirty="0">
                <a:latin typeface="Calibri" charset="0"/>
                <a:ea typeface="ＭＳ Ｐゴシック" charset="0"/>
                <a:cs typeface="ＭＳ Ｐゴシック" charset="0"/>
              </a:rPr>
              <a:t> </a:t>
            </a:r>
            <a:r>
              <a:rPr lang="en-US" dirty="0" smtClean="0">
                <a:latin typeface="Calibri" charset="0"/>
                <a:ea typeface="ＭＳ Ｐゴシック" charset="0"/>
                <a:cs typeface="ＭＳ Ｐゴシック" charset="0"/>
              </a:rPr>
              <a:t>is (away from the mean).</a:t>
            </a:r>
          </a:p>
          <a:p>
            <a:pPr>
              <a:buFont typeface="Arial" charset="0"/>
              <a:buChar char="•"/>
            </a:pPr>
            <a:r>
              <a:rPr lang="en-US" dirty="0">
                <a:latin typeface="Calibri" charset="0"/>
                <a:ea typeface="ＭＳ Ｐゴシック" charset="0"/>
                <a:cs typeface="ＭＳ Ｐゴシック" charset="0"/>
              </a:rPr>
              <a:t>T</a:t>
            </a:r>
            <a:r>
              <a:rPr lang="en-US" dirty="0" smtClean="0">
                <a:latin typeface="Calibri" charset="0"/>
                <a:ea typeface="ＭＳ Ｐゴシック" charset="0"/>
                <a:cs typeface="ＭＳ Ｐゴシック" charset="0"/>
              </a:rPr>
              <a:t>he </a:t>
            </a:r>
            <a:r>
              <a:rPr lang="en-US" dirty="0">
                <a:latin typeface="Calibri" charset="0"/>
                <a:ea typeface="ＭＳ Ｐゴシック" charset="0"/>
                <a:cs typeface="ＭＳ Ｐゴシック" charset="0"/>
              </a:rPr>
              <a:t>greater the </a:t>
            </a:r>
            <a:r>
              <a:rPr lang="en-US" dirty="0" smtClean="0">
                <a:latin typeface="Calibri" charset="0"/>
                <a:ea typeface="ＭＳ Ｐゴシック" charset="0"/>
                <a:cs typeface="ＭＳ Ｐゴシック" charset="0"/>
              </a:rPr>
              <a:t>precision β, </a:t>
            </a:r>
            <a:r>
              <a:rPr lang="en-US" dirty="0">
                <a:latin typeface="Calibri" charset="0"/>
                <a:ea typeface="ＭＳ Ｐゴシック" charset="0"/>
                <a:cs typeface="ＭＳ Ｐゴシック" charset="0"/>
              </a:rPr>
              <a:t>the less likely x is.</a:t>
            </a:r>
          </a:p>
        </p:txBody>
      </p:sp>
      <p:sp>
        <p:nvSpPr>
          <p:cNvPr id="26628" name="TextBox 3"/>
          <p:cNvSpPr txBox="1">
            <a:spLocks noChangeArrowheads="1"/>
          </p:cNvSpPr>
          <p:nvPr/>
        </p:nvSpPr>
        <p:spPr bwMode="auto">
          <a:xfrm>
            <a:off x="685800" y="3733800"/>
            <a:ext cx="89058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800"/>
              <a:t>ln[p(x)]</a:t>
            </a:r>
          </a:p>
        </p:txBody>
      </p:sp>
      <p:grpSp>
        <p:nvGrpSpPr>
          <p:cNvPr id="26629" name="Group 5"/>
          <p:cNvGrpSpPr>
            <a:grpSpLocks/>
          </p:cNvGrpSpPr>
          <p:nvPr/>
        </p:nvGrpSpPr>
        <p:grpSpPr bwMode="auto">
          <a:xfrm>
            <a:off x="1676400" y="3581400"/>
            <a:ext cx="5486400" cy="2135188"/>
            <a:chOff x="1676400" y="3581400"/>
            <a:chExt cx="5486400" cy="2135188"/>
          </a:xfrm>
        </p:grpSpPr>
        <p:cxnSp>
          <p:nvCxnSpPr>
            <p:cNvPr id="7" name="Straight Arrow Connector 6"/>
            <p:cNvCxnSpPr/>
            <p:nvPr/>
          </p:nvCxnSpPr>
          <p:spPr>
            <a:xfrm rot="5400000">
              <a:off x="610394" y="4647406"/>
              <a:ext cx="2133600" cy="1588"/>
            </a:xfrm>
            <a:prstGeom prst="straightConnector1">
              <a:avLst/>
            </a:prstGeom>
            <a:ln>
              <a:headEnd type="triangle"/>
              <a:tailEnd type="non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Arrow Connector 7"/>
            <p:cNvCxnSpPr/>
            <p:nvPr/>
          </p:nvCxnSpPr>
          <p:spPr>
            <a:xfrm>
              <a:off x="1676400" y="5715000"/>
              <a:ext cx="5486400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2133600" y="3810000"/>
              <a:ext cx="4038600" cy="1371600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6630" name="TextBox 9"/>
          <p:cNvSpPr txBox="1">
            <a:spLocks noChangeArrowheads="1"/>
          </p:cNvSpPr>
          <p:nvPr/>
        </p:nvSpPr>
        <p:spPr bwMode="auto">
          <a:xfrm>
            <a:off x="6324600" y="5802313"/>
            <a:ext cx="12954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800"/>
              <a:t>1/σ</a:t>
            </a:r>
            <a:r>
              <a:rPr lang="en-US" sz="1800" baseline="30000"/>
              <a:t>2</a:t>
            </a:r>
            <a:r>
              <a:rPr lang="en-US" sz="1800"/>
              <a:t> = β</a:t>
            </a:r>
          </a:p>
        </p:txBody>
      </p:sp>
    </p:spTree>
    <p:extLst>
      <p:ext uri="{BB962C8B-B14F-4D97-AF65-F5344CB8AC3E}">
        <p14:creationId xmlns:p14="http://schemas.microsoft.com/office/powerpoint/2010/main" val="175657284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Normalization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Let </a:t>
            </a:r>
            <a:r>
              <a:rPr lang="en-US" sz="2400" dirty="0" smtClean="0"/>
              <a:t>p*(x) be an </a:t>
            </a:r>
            <a:r>
              <a:rPr lang="en-US" sz="2400" dirty="0" err="1" smtClean="0"/>
              <a:t>unnormalized</a:t>
            </a:r>
            <a:r>
              <a:rPr lang="en-US" sz="2400" dirty="0" smtClean="0"/>
              <a:t> density function.</a:t>
            </a:r>
          </a:p>
          <a:p>
            <a:r>
              <a:rPr lang="en-US" sz="2400" dirty="0" smtClean="0"/>
              <a:t>To make a probability density function, need to find normalization constant α </a:t>
            </a:r>
            <a:r>
              <a:rPr lang="en-US" sz="2400" dirty="0" err="1" smtClean="0"/>
              <a:t>s.t.</a:t>
            </a:r>
            <a:r>
              <a:rPr lang="en-US" sz="2400" dirty="0" smtClean="0"/>
              <a:t> </a:t>
            </a:r>
            <a:br>
              <a:rPr lang="en-US" sz="2400" dirty="0" smtClean="0"/>
            </a:br>
            <a:r>
              <a:rPr lang="en-US" sz="2400" dirty="0" smtClean="0"/>
              <a:t/>
            </a:r>
            <a:br>
              <a:rPr lang="en-US" sz="2400" dirty="0" smtClean="0"/>
            </a:br>
            <a:endParaRPr lang="en-US" sz="2400" dirty="0" smtClean="0"/>
          </a:p>
          <a:p>
            <a:r>
              <a:rPr lang="en-US" sz="2400" dirty="0" smtClean="0"/>
              <a:t>Therefore </a:t>
            </a:r>
            <a:br>
              <a:rPr lang="en-US" sz="2400" dirty="0" smtClean="0"/>
            </a:br>
            <a:r>
              <a:rPr lang="en-US" sz="2400" dirty="0" smtClean="0"/>
              <a:t/>
            </a:r>
            <a:br>
              <a:rPr lang="en-US" sz="2400" dirty="0" smtClean="0"/>
            </a:br>
            <a:endParaRPr lang="en-US" sz="2400" dirty="0" smtClean="0"/>
          </a:p>
          <a:p>
            <a:r>
              <a:rPr lang="en-US" sz="2400" dirty="0" smtClean="0"/>
              <a:t>For the Gaussian (Laplace 1782) </a:t>
            </a:r>
            <a:endParaRPr lang="en-US" dirty="0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43417081"/>
              </p:ext>
            </p:extLst>
          </p:nvPr>
        </p:nvGraphicFramePr>
        <p:xfrm>
          <a:off x="3195638" y="2522538"/>
          <a:ext cx="2084387" cy="892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978" name="Equation" r:id="rId4" imgW="1066800" imgH="457200" progId="Equation.3">
                  <p:embed/>
                </p:oleObj>
              </mc:Choice>
              <mc:Fallback>
                <p:oleObj name="Equation" r:id="rId4" imgW="1066800" imgH="457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95638" y="2522538"/>
                        <a:ext cx="2084387" cy="8921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00797109"/>
              </p:ext>
            </p:extLst>
          </p:nvPr>
        </p:nvGraphicFramePr>
        <p:xfrm>
          <a:off x="3206750" y="3619500"/>
          <a:ext cx="1936750" cy="893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979" name="Equation" r:id="rId6" imgW="990600" imgH="457200" progId="Equation.3">
                  <p:embed/>
                </p:oleObj>
              </mc:Choice>
              <mc:Fallback>
                <p:oleObj name="Equation" r:id="rId6" imgW="990600" imgH="457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6750" y="3619500"/>
                        <a:ext cx="1936750" cy="8937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93757226"/>
              </p:ext>
            </p:extLst>
          </p:nvPr>
        </p:nvGraphicFramePr>
        <p:xfrm>
          <a:off x="2003425" y="5126038"/>
          <a:ext cx="4344988" cy="8937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980" name="Equation" r:id="rId8" imgW="2222500" imgH="457200" progId="Equation.3">
                  <p:embed/>
                </p:oleObj>
              </mc:Choice>
              <mc:Fallback>
                <p:oleObj name="Equation" r:id="rId8" imgW="2222500" imgH="457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03425" y="5126038"/>
                        <a:ext cx="4344988" cy="8937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57575013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>
                <a:latin typeface="Calibri" charset="0"/>
                <a:ea typeface="ＭＳ Ｐゴシック" charset="0"/>
                <a:cs typeface="ＭＳ Ｐゴシック" charset="0"/>
              </a:rPr>
              <a:t>Central Limit Theorem </a:t>
            </a:r>
          </a:p>
        </p:txBody>
      </p:sp>
      <p:sp>
        <p:nvSpPr>
          <p:cNvPr id="21507" name="Content Placeholder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eaLnBrk="1" hangingPunct="1"/>
            <a:r>
              <a:rPr lang="en-GB" dirty="0">
                <a:latin typeface="Calibri" charset="0"/>
                <a:ea typeface="ＭＳ Ｐゴシック" charset="0"/>
                <a:cs typeface="ＭＳ Ｐゴシック" charset="0"/>
              </a:rPr>
              <a:t>The distribution of the sum of </a:t>
            </a:r>
            <a:r>
              <a:rPr lang="en-GB" dirty="0">
                <a:latin typeface="cmmi12" charset="0"/>
                <a:ea typeface="ＭＳ Ｐゴシック" charset="0"/>
                <a:cs typeface="ＭＳ Ｐゴシック" charset="0"/>
              </a:rPr>
              <a:t>N</a:t>
            </a:r>
            <a:r>
              <a:rPr lang="en-GB" dirty="0">
                <a:latin typeface="Calibri" charset="0"/>
                <a:ea typeface="ＭＳ Ｐゴシック" charset="0"/>
                <a:cs typeface="ＭＳ Ｐゴシック" charset="0"/>
              </a:rPr>
              <a:t> </a:t>
            </a:r>
            <a:r>
              <a:rPr lang="en-GB" dirty="0" err="1">
                <a:latin typeface="Calibri" charset="0"/>
                <a:ea typeface="ＭＳ Ｐゴシック" charset="0"/>
                <a:cs typeface="ＭＳ Ｐゴシック" charset="0"/>
              </a:rPr>
              <a:t>i.i.d</a:t>
            </a:r>
            <a:r>
              <a:rPr lang="en-GB" dirty="0">
                <a:latin typeface="Calibri" charset="0"/>
                <a:ea typeface="ＭＳ Ｐゴシック" charset="0"/>
                <a:cs typeface="ＭＳ Ｐゴシック" charset="0"/>
              </a:rPr>
              <a:t>. random variables becomes increasingly Gaussian as </a:t>
            </a:r>
            <a:r>
              <a:rPr lang="en-GB" dirty="0">
                <a:latin typeface="cmmi12" charset="0"/>
                <a:ea typeface="ＭＳ Ｐゴシック" charset="0"/>
                <a:cs typeface="ＭＳ Ｐゴシック" charset="0"/>
              </a:rPr>
              <a:t>N</a:t>
            </a:r>
            <a:r>
              <a:rPr lang="en-GB" dirty="0">
                <a:latin typeface="Calibri" charset="0"/>
                <a:ea typeface="ＭＳ Ｐゴシック" charset="0"/>
                <a:cs typeface="ＭＳ Ｐゴシック" charset="0"/>
              </a:rPr>
              <a:t> grows</a:t>
            </a:r>
            <a:r>
              <a:rPr lang="en-GB" dirty="0" smtClean="0">
                <a:latin typeface="Calibri" charset="0"/>
                <a:ea typeface="ＭＳ Ｐゴシック" charset="0"/>
                <a:cs typeface="ＭＳ Ｐゴシック" charset="0"/>
              </a:rPr>
              <a:t>.</a:t>
            </a:r>
          </a:p>
          <a:p>
            <a:pPr marL="0" indent="0" eaLnBrk="1" hangingPunct="1"/>
            <a:r>
              <a:rPr lang="en-GB" dirty="0" smtClean="0">
                <a:latin typeface="Calibri" charset="0"/>
                <a:ea typeface="ＭＳ Ｐゴシック" charset="0"/>
                <a:cs typeface="ＭＳ Ｐゴシック" charset="0"/>
              </a:rPr>
              <a:t> Laplace (1810).</a:t>
            </a:r>
            <a:endParaRPr lang="en-GB" dirty="0">
              <a:latin typeface="Calibri" charset="0"/>
              <a:ea typeface="ＭＳ Ｐゴシック" charset="0"/>
              <a:cs typeface="ＭＳ Ｐゴシック" charset="0"/>
            </a:endParaRPr>
          </a:p>
          <a:p>
            <a:pPr marL="0" indent="0" eaLnBrk="1" hangingPunct="1"/>
            <a:r>
              <a:rPr lang="en-GB" dirty="0">
                <a:latin typeface="Calibri" charset="0"/>
                <a:ea typeface="ＭＳ Ｐゴシック" charset="0"/>
                <a:cs typeface="ＭＳ Ｐゴシック" charset="0"/>
              </a:rPr>
              <a:t>Example: </a:t>
            </a:r>
            <a:r>
              <a:rPr lang="en-GB" dirty="0">
                <a:latin typeface="cmmi12" charset="0"/>
                <a:ea typeface="ＭＳ Ｐゴシック" charset="0"/>
                <a:cs typeface="ＭＳ Ｐゴシック" charset="0"/>
              </a:rPr>
              <a:t>N</a:t>
            </a:r>
            <a:r>
              <a:rPr lang="en-GB" dirty="0">
                <a:latin typeface="Calibri" charset="0"/>
                <a:ea typeface="ＭＳ Ｐゴシック" charset="0"/>
                <a:cs typeface="ＭＳ Ｐゴシック" charset="0"/>
              </a:rPr>
              <a:t> uniform </a:t>
            </a:r>
            <a:r>
              <a:rPr lang="en-GB" dirty="0">
                <a:latin typeface="cmr12" charset="0"/>
                <a:ea typeface="ＭＳ Ｐゴシック" charset="0"/>
                <a:cs typeface="ＭＳ Ｐゴシック" charset="0"/>
              </a:rPr>
              <a:t>[0,1]</a:t>
            </a:r>
            <a:r>
              <a:rPr lang="en-GB" dirty="0">
                <a:latin typeface="Calibri" charset="0"/>
                <a:ea typeface="ＭＳ Ｐゴシック" charset="0"/>
                <a:cs typeface="ＭＳ Ｐゴシック" charset="0"/>
              </a:rPr>
              <a:t> random variables.</a:t>
            </a:r>
          </a:p>
          <a:p>
            <a:pPr marL="0" indent="0" eaLnBrk="1" hangingPunct="1"/>
            <a:endParaRPr lang="en-GB" dirty="0">
              <a:latin typeface="Calibri" charset="0"/>
              <a:ea typeface="ＭＳ Ｐゴシック" charset="0"/>
              <a:cs typeface="ＭＳ Ｐゴシック" charset="0"/>
            </a:endParaRPr>
          </a:p>
        </p:txBody>
      </p:sp>
      <p:grpSp>
        <p:nvGrpSpPr>
          <p:cNvPr id="21508" name="Group 6"/>
          <p:cNvGrpSpPr>
            <a:grpSpLocks noChangeAspect="1"/>
          </p:cNvGrpSpPr>
          <p:nvPr/>
        </p:nvGrpSpPr>
        <p:grpSpPr bwMode="auto">
          <a:xfrm>
            <a:off x="625475" y="3963988"/>
            <a:ext cx="7875588" cy="1838325"/>
            <a:chOff x="357158" y="2214554"/>
            <a:chExt cx="7500990" cy="1751076"/>
          </a:xfrm>
        </p:grpSpPr>
        <p:pic>
          <p:nvPicPr>
            <p:cNvPr id="21509" name="Picture 3" descr="Figure2.6a.jpg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7158" y="2214554"/>
              <a:ext cx="2478024" cy="17510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1510" name="Picture 4" descr="Figure2.6b.jpg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79794" y="2214554"/>
              <a:ext cx="2478024" cy="17510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1511" name="Picture 5" descr="Figure2.6c.jpg"/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380124" y="2214554"/>
              <a:ext cx="2478024" cy="17510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72986195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Parameter Learning Scenarios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The general problem: predict the value of a </a:t>
            </a:r>
            <a:r>
              <a:rPr lang="en-US" b="1" dirty="0" smtClean="0"/>
              <a:t>continuous </a:t>
            </a:r>
            <a:r>
              <a:rPr lang="en-US" dirty="0" smtClean="0"/>
              <a:t>variable from one or more </a:t>
            </a:r>
            <a:r>
              <a:rPr lang="en-US" b="1" dirty="0" smtClean="0"/>
              <a:t>continuous</a:t>
            </a:r>
            <a:r>
              <a:rPr lang="en-US" dirty="0" smtClean="0"/>
              <a:t> features.</a:t>
            </a:r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51639167"/>
              </p:ext>
            </p:extLst>
          </p:nvPr>
        </p:nvGraphicFramePr>
        <p:xfrm>
          <a:off x="1602858" y="2398882"/>
          <a:ext cx="5979897" cy="429075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93299"/>
                <a:gridCol w="1993299"/>
                <a:gridCol w="1993299"/>
              </a:tblGrid>
              <a:tr h="1181797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Parent</a:t>
                      </a:r>
                      <a:r>
                        <a:rPr lang="en-US" sz="2400" baseline="0" dirty="0" smtClean="0"/>
                        <a:t> Node/</a:t>
                      </a:r>
                      <a:br>
                        <a:rPr lang="en-US" sz="2400" baseline="0" dirty="0" smtClean="0"/>
                      </a:br>
                      <a:r>
                        <a:rPr lang="en-US" sz="2400" baseline="0" dirty="0" smtClean="0"/>
                        <a:t>Child Node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Discrete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Continuous</a:t>
                      </a:r>
                      <a:endParaRPr lang="en-US" sz="2400" dirty="0"/>
                    </a:p>
                  </a:txBody>
                  <a:tcPr/>
                </a:tc>
              </a:tr>
              <a:tr h="1477871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Discrete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0" dirty="0" smtClean="0"/>
                        <a:t>Maximum Likelihood</a:t>
                      </a:r>
                      <a:br>
                        <a:rPr lang="en-US" sz="2400" b="0" dirty="0" smtClean="0"/>
                      </a:br>
                      <a:r>
                        <a:rPr lang="en-US" sz="2400" b="0" dirty="0" smtClean="0"/>
                        <a:t>Decision Trees</a:t>
                      </a:r>
                      <a:endParaRPr lang="en-US" sz="2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err="1" smtClean="0"/>
                        <a:t>logit</a:t>
                      </a:r>
                      <a:r>
                        <a:rPr lang="en-US" sz="2400" dirty="0" smtClean="0"/>
                        <a:t> distribution</a:t>
                      </a:r>
                      <a:br>
                        <a:rPr lang="en-US" sz="2400" dirty="0" smtClean="0"/>
                      </a:br>
                      <a:r>
                        <a:rPr lang="en-US" sz="2400" dirty="0" smtClean="0"/>
                        <a:t>(logistic</a:t>
                      </a:r>
                      <a:r>
                        <a:rPr lang="en-US" sz="2400" baseline="0" dirty="0" smtClean="0"/>
                        <a:t> regression)</a:t>
                      </a:r>
                      <a:endParaRPr lang="en-US" sz="2400" dirty="0"/>
                    </a:p>
                  </a:txBody>
                  <a:tcPr/>
                </a:tc>
              </a:tr>
              <a:tr h="1477871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Continuous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conditional</a:t>
                      </a:r>
                      <a:r>
                        <a:rPr lang="en-US" sz="2400" baseline="0" dirty="0" smtClean="0"/>
                        <a:t> Gaussian</a:t>
                      </a:r>
                      <a:r>
                        <a:rPr lang="en-US" sz="2400" dirty="0" smtClean="0"/>
                        <a:t/>
                      </a:r>
                      <a:br>
                        <a:rPr lang="en-US" sz="2400" dirty="0" smtClean="0"/>
                      </a:br>
                      <a:r>
                        <a:rPr lang="en-US" sz="2400" dirty="0" smtClean="0"/>
                        <a:t>(not discussed)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1" dirty="0" smtClean="0"/>
                        <a:t>linear Gaussian</a:t>
                      </a:r>
                      <a:br>
                        <a:rPr lang="en-US" sz="2400" b="1" dirty="0" smtClean="0"/>
                      </a:br>
                      <a:r>
                        <a:rPr lang="en-US" sz="2400" b="1" dirty="0" smtClean="0"/>
                        <a:t>(linear</a:t>
                      </a:r>
                      <a:r>
                        <a:rPr lang="en-US" sz="2400" b="1" baseline="0" dirty="0" smtClean="0"/>
                        <a:t> regression)</a:t>
                      </a:r>
                      <a:endParaRPr lang="en-US" sz="2400" b="1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2811870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Log-linear Models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Many probability distributions used in machine learning follow this exponential pattern for assigning a probability or density to an object </a:t>
            </a:r>
            <a:r>
              <a:rPr lang="en-US" b="1" dirty="0" smtClean="0"/>
              <a:t>x</a:t>
            </a:r>
            <a:r>
              <a:rPr lang="en-US" dirty="0" smtClean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Define a set of aggregate/basis functions </a:t>
            </a:r>
            <a:br>
              <a:rPr lang="en-US" dirty="0" smtClean="0"/>
            </a:br>
            <a:r>
              <a:rPr lang="en-US" i="1" dirty="0" smtClean="0"/>
              <a:t>T</a:t>
            </a:r>
            <a:r>
              <a:rPr lang="en-US" i="1" baseline="-25000" dirty="0" smtClean="0"/>
              <a:t>1</a:t>
            </a:r>
            <a:r>
              <a:rPr lang="en-US" i="1" dirty="0" smtClean="0"/>
              <a:t>(</a:t>
            </a:r>
            <a:r>
              <a:rPr lang="en-US" b="1" i="1" dirty="0" smtClean="0"/>
              <a:t>x</a:t>
            </a:r>
            <a:r>
              <a:rPr lang="en-US" i="1" dirty="0" smtClean="0"/>
              <a:t>),..,T</a:t>
            </a:r>
            <a:r>
              <a:rPr lang="en-US" i="1" baseline="-25000" dirty="0" smtClean="0"/>
              <a:t>m</a:t>
            </a:r>
            <a:r>
              <a:rPr lang="en-US" i="1" dirty="0" smtClean="0"/>
              <a:t>(</a:t>
            </a:r>
            <a:r>
              <a:rPr lang="en-US" b="1" i="1" dirty="0" smtClean="0"/>
              <a:t>x</a:t>
            </a:r>
            <a:r>
              <a:rPr lang="en-US" i="1" dirty="0" smtClean="0"/>
              <a:t>) </a:t>
            </a:r>
            <a:r>
              <a:rPr lang="en-US" dirty="0"/>
              <a:t>known as </a:t>
            </a:r>
            <a:r>
              <a:rPr lang="en-US" b="1" dirty="0"/>
              <a:t>sufficient statistics </a:t>
            </a:r>
            <a:endParaRPr lang="en-US" i="1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The log-probability is proportional to a weighted sum of the sufficient statistics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Works for anything: documents, videos, term marks,...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e.g. discrete BN estimation: </a:t>
            </a:r>
          </a:p>
          <a:p>
            <a:endParaRPr lang="en-US" dirty="0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77674934"/>
              </p:ext>
            </p:extLst>
          </p:nvPr>
        </p:nvGraphicFramePr>
        <p:xfrm>
          <a:off x="4236720" y="4021867"/>
          <a:ext cx="2381568" cy="48822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975" name="Equation" r:id="rId4" imgW="1422400" imgH="292100" progId="Equation.3">
                  <p:embed/>
                </p:oleObj>
              </mc:Choice>
              <mc:Fallback>
                <p:oleObj name="Equation" r:id="rId4" imgW="1422400" imgH="2921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4236720" y="4021867"/>
                        <a:ext cx="2381568" cy="48822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63592774"/>
              </p:ext>
            </p:extLst>
          </p:nvPr>
        </p:nvGraphicFramePr>
        <p:xfrm>
          <a:off x="5038725" y="4949825"/>
          <a:ext cx="2420938" cy="474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976" name="Equation" r:id="rId6" imgW="1549400" imgH="304800" progId="Equation.3">
                  <p:embed/>
                </p:oleObj>
              </mc:Choice>
              <mc:Fallback>
                <p:oleObj name="Equation" r:id="rId6" imgW="1549400" imgH="3048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5038725" y="4949825"/>
                        <a:ext cx="2420938" cy="4746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31742249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Normal Distribution Parameter Learning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89029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Maximum Likelihood Learning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2026920"/>
          </a:xfrm>
        </p:spPr>
        <p:txBody>
          <a:bodyPr/>
          <a:lstStyle/>
          <a:p>
            <a:r>
              <a:rPr lang="en-US" dirty="0" smtClean="0"/>
              <a:t>Same fundamental idea as with discrete variables: maximize data likelihood given parameters.</a:t>
            </a:r>
          </a:p>
          <a:p>
            <a:r>
              <a:rPr lang="en-US" dirty="0" smtClean="0"/>
              <a:t>The likelihood function for </a:t>
            </a:r>
            <a:r>
              <a:rPr lang="en-US" dirty="0" smtClean="0"/>
              <a:t>Gaussian </a:t>
            </a:r>
            <a:r>
              <a:rPr lang="en-US" dirty="0" smtClean="0"/>
              <a:t>distribution</a:t>
            </a:r>
            <a:r>
              <a:rPr lang="en-US" dirty="0" smtClean="0"/>
              <a:t>:</a:t>
            </a:r>
            <a:br>
              <a:rPr lang="en-US" dirty="0" smtClean="0"/>
            </a:br>
            <a:endParaRPr lang="en-US" dirty="0" smtClean="0"/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60034010"/>
              </p:ext>
            </p:extLst>
          </p:nvPr>
        </p:nvGraphicFramePr>
        <p:xfrm>
          <a:off x="1659890" y="3474720"/>
          <a:ext cx="2903537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089" name="Equation" r:id="rId3" imgW="1879600" imgH="228600" progId="Equation.3">
                  <p:embed/>
                </p:oleObj>
              </mc:Choice>
              <mc:Fallback>
                <p:oleObj name="Equation" r:id="rId3" imgW="1879600" imgH="228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59890" y="3474720"/>
                        <a:ext cx="2903537" cy="368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721360" y="3924300"/>
            <a:ext cx="78740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/>
              <a:buChar char="•"/>
            </a:pPr>
            <a:r>
              <a:rPr lang="en-US" sz="2400" dirty="0" smtClean="0"/>
              <a:t>Find </a:t>
            </a:r>
            <a:r>
              <a:rPr lang="en-US" sz="2400" dirty="0"/>
              <a:t>derivatives of L, set to 0</a:t>
            </a:r>
            <a:r>
              <a:rPr lang="en-US" sz="2400" dirty="0" smtClean="0"/>
              <a:t>.</a:t>
            </a:r>
          </a:p>
          <a:p>
            <a:pPr marL="342900" indent="-342900">
              <a:buFont typeface="Arial"/>
              <a:buChar char="•"/>
            </a:pPr>
            <a:r>
              <a:rPr lang="en-US" sz="2400" dirty="0" smtClean="0"/>
              <a:t>Result</a:t>
            </a:r>
            <a:r>
              <a:rPr lang="en-US" sz="2400" dirty="0"/>
              <a:t>: The maximum likelihood estimates are the sample mean and the sample variance.</a:t>
            </a:r>
          </a:p>
          <a:p>
            <a:pPr lvl="1"/>
            <a:r>
              <a:rPr lang="en-US" sz="2400" dirty="0"/>
              <a:t>I.e. mean and variance computed directly from the data</a:t>
            </a:r>
            <a:r>
              <a:rPr lang="en-US" sz="2400" dirty="0" smtClean="0"/>
              <a:t>.</a:t>
            </a:r>
          </a:p>
          <a:p>
            <a:pPr marL="342900" indent="-342900">
              <a:buFont typeface="Arial"/>
              <a:buChar char="•"/>
            </a:pPr>
            <a:r>
              <a:rPr lang="en-US" sz="2400" dirty="0" smtClean="0"/>
              <a:t>For </a:t>
            </a:r>
            <a:r>
              <a:rPr lang="en-US" sz="2400" dirty="0"/>
              <a:t>details see text and assignment.</a:t>
            </a:r>
          </a:p>
          <a:p>
            <a:endParaRPr lang="en-US" sz="2400" dirty="0"/>
          </a:p>
        </p:txBody>
      </p:sp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49747716"/>
              </p:ext>
            </p:extLst>
          </p:nvPr>
        </p:nvGraphicFramePr>
        <p:xfrm>
          <a:off x="1659890" y="2838450"/>
          <a:ext cx="6299200" cy="677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090" name="Equation" r:id="rId5" imgW="4076700" imgH="419100" progId="Equation.3">
                  <p:embed/>
                </p:oleObj>
              </mc:Choice>
              <mc:Fallback>
                <p:oleObj name="Equation" r:id="rId5" imgW="4076700" imgH="4191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59890" y="2838450"/>
                        <a:ext cx="6299200" cy="6778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04652639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Density functions represent probability distributions for continuous data</a:t>
            </a:r>
          </a:p>
          <a:p>
            <a:pPr lvl="1"/>
            <a:r>
              <a:rPr lang="en-US" dirty="0" smtClean="0"/>
              <a:t>Like histograms with infinitely many bins</a:t>
            </a:r>
          </a:p>
          <a:p>
            <a:r>
              <a:rPr lang="en-US" dirty="0" smtClean="0"/>
              <a:t>Most important density is the Gaussian distribution</a:t>
            </a:r>
          </a:p>
          <a:p>
            <a:r>
              <a:rPr lang="en-US" dirty="0" smtClean="0"/>
              <a:t>Two parameters:</a:t>
            </a:r>
          </a:p>
          <a:p>
            <a:pPr lvl="1"/>
            <a:r>
              <a:rPr lang="en-US" dirty="0" smtClean="0"/>
              <a:t>mean μ represents typical or expected value</a:t>
            </a:r>
          </a:p>
          <a:p>
            <a:pPr lvl="1"/>
            <a:r>
              <a:rPr lang="en-US" dirty="0" smtClean="0"/>
              <a:t>probability of point depends on distance to mean</a:t>
            </a:r>
          </a:p>
          <a:p>
            <a:pPr lvl="1"/>
            <a:r>
              <a:rPr lang="en-US" dirty="0" smtClean="0"/>
              <a:t>variance σ</a:t>
            </a:r>
            <a:r>
              <a:rPr lang="en-US" baseline="30000" dirty="0" smtClean="0"/>
              <a:t>2</a:t>
            </a:r>
            <a:r>
              <a:rPr lang="en-US" dirty="0" smtClean="0"/>
              <a:t> represents spread or flatness of curve</a:t>
            </a:r>
          </a:p>
          <a:p>
            <a:r>
              <a:rPr lang="en-US" dirty="0" smtClean="0"/>
              <a:t>As with discrete parameters, MLE estimates use parameter values computed </a:t>
            </a:r>
            <a:r>
              <a:rPr lang="en-US" smtClean="0"/>
              <a:t>directly from data.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1629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Single Node Case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3337560"/>
          </a:xfrm>
        </p:spPr>
        <p:txBody>
          <a:bodyPr>
            <a:noAutofit/>
          </a:bodyPr>
          <a:lstStyle/>
          <a:p>
            <a:r>
              <a:rPr lang="en-US" sz="3200" dirty="0" smtClean="0"/>
              <a:t>Examples of Continuous Random Variables</a:t>
            </a:r>
          </a:p>
          <a:p>
            <a:pPr lvl="1"/>
            <a:r>
              <a:rPr lang="en-US" sz="3200" dirty="0" smtClean="0"/>
              <a:t>NHL: Sum of Games Played After  7  Years</a:t>
            </a:r>
          </a:p>
          <a:p>
            <a:pPr lvl="1"/>
            <a:r>
              <a:rPr lang="en-US" sz="3200" dirty="0" smtClean="0"/>
              <a:t>House Prices</a:t>
            </a:r>
          </a:p>
          <a:p>
            <a:pPr lvl="1"/>
            <a:r>
              <a:rPr lang="en-US" sz="3200" dirty="0" smtClean="0"/>
              <a:t>Term Marks in Course</a:t>
            </a:r>
          </a:p>
          <a:p>
            <a:r>
              <a:rPr lang="en-US" sz="3200" dirty="0" smtClean="0"/>
              <a:t>How to define probability distribution?</a:t>
            </a:r>
          </a:p>
          <a:p>
            <a:r>
              <a:rPr lang="en-US" sz="3200" dirty="0" smtClean="0"/>
              <a:t>Can no longer use a table</a:t>
            </a:r>
            <a:endParaRPr lang="en-US" sz="3200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1485489" y="4950213"/>
            <a:ext cx="2283871" cy="682625"/>
          </a:xfrm>
          <a:prstGeom prst="ellipse">
            <a:avLst/>
          </a:prstGeom>
          <a:ln>
            <a:solidFill>
              <a:schemeClr val="tx1"/>
            </a:solidFill>
          </a:ln>
        </p:spPr>
        <p:txBody>
          <a:bodyPr vert="horz">
            <a:normAutofit fontScale="92500"/>
          </a:bodyPr>
          <a:lstStyle>
            <a:lvl1pPr marL="274320" indent="-274320" algn="l" rtl="0" eaLnBrk="1" latinLnBrk="0" hangingPunct="1">
              <a:spcBef>
                <a:spcPts val="58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SzPct val="8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SzPct val="80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FontTx/>
              <a:buChar char="o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Char char="•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228600" algn="l" rtl="0" eaLnBrk="1" latinLnBrk="0" hangingPunct="1">
              <a:spcBef>
                <a:spcPts val="370"/>
              </a:spcBef>
              <a:buClr>
                <a:schemeClr val="accent2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 2"/>
              <a:buNone/>
            </a:pPr>
            <a:r>
              <a:rPr lang="en-US" dirty="0" smtClean="0"/>
              <a:t>Term Marks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883998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Discretization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7244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Simplest Idea: Assign continuous data to discrete groups (bins).</a:t>
            </a:r>
          </a:p>
          <a:p>
            <a:pPr lvl="1"/>
            <a:r>
              <a:rPr lang="en-US" dirty="0" smtClean="0"/>
              <a:t>E.g. A,B,C,D,E,F</a:t>
            </a:r>
          </a:p>
          <a:p>
            <a:r>
              <a:rPr lang="en-US" b="1" dirty="0" smtClean="0"/>
              <a:t>Equal width</a:t>
            </a:r>
            <a:r>
              <a:rPr lang="en-US" dirty="0" smtClean="0"/>
              <a:t>: set bins according to variable values.</a:t>
            </a:r>
          </a:p>
          <a:p>
            <a:pPr lvl="1"/>
            <a:r>
              <a:rPr lang="en-US" dirty="0" smtClean="0"/>
              <a:t>E.g. 100-90,90-80,70-60,50-40</a:t>
            </a:r>
          </a:p>
          <a:p>
            <a:r>
              <a:rPr lang="en-US" b="1" dirty="0" smtClean="0"/>
              <a:t>Equal frequency</a:t>
            </a:r>
            <a:r>
              <a:rPr lang="en-US" dirty="0" smtClean="0"/>
              <a:t>: set bins so that each bin has same number of students.</a:t>
            </a:r>
          </a:p>
          <a:p>
            <a:pPr lvl="1"/>
            <a:r>
              <a:rPr lang="en-US" dirty="0" smtClean="0"/>
              <a:t>E.g. choose cut-offs so that 10% of students get an A, 10% a B, 10% a C</a:t>
            </a:r>
          </a:p>
          <a:p>
            <a:r>
              <a:rPr lang="en-US" dirty="0" smtClean="0"/>
              <a:t>Curving: set bins to match a prior distribution</a:t>
            </a:r>
          </a:p>
          <a:p>
            <a:pPr lvl="1"/>
            <a:r>
              <a:rPr lang="en-US" dirty="0" smtClean="0"/>
              <a:t>e.g. match grade distribution in other CS 3</a:t>
            </a:r>
            <a:r>
              <a:rPr lang="en-US" baseline="30000" dirty="0" smtClean="0"/>
              <a:t>rd</a:t>
            </a:r>
            <a:r>
              <a:rPr lang="en-US" dirty="0" smtClean="0"/>
              <a:t>-year courses</a:t>
            </a:r>
          </a:p>
          <a:p>
            <a:pPr lvl="1"/>
            <a:r>
              <a:rPr lang="en-US" dirty="0" smtClean="0"/>
              <a:t>See actual cut-offs in 310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602921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Density Function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748348" y="1417638"/>
            <a:ext cx="7772400" cy="2324099"/>
          </a:xfrm>
        </p:spPr>
        <p:txBody>
          <a:bodyPr>
            <a:normAutofit/>
          </a:bodyPr>
          <a:lstStyle/>
          <a:p>
            <a:r>
              <a:rPr lang="en-US" dirty="0" smtClean="0"/>
              <a:t>Define a </a:t>
            </a:r>
            <a:r>
              <a:rPr lang="en-US" i="1" dirty="0" smtClean="0"/>
              <a:t>function</a:t>
            </a:r>
            <a:r>
              <a:rPr lang="en-US" dirty="0" smtClean="0"/>
              <a:t> p(X=x)</a:t>
            </a:r>
          </a:p>
          <a:p>
            <a:r>
              <a:rPr lang="en-US" dirty="0" smtClean="0"/>
              <a:t>Behaves like a probability for X=x but not quite.</a:t>
            </a:r>
          </a:p>
          <a:p>
            <a:r>
              <a:rPr lang="en-US" dirty="0" smtClean="0"/>
              <a:t>Better intuition: The density function defines a probability for </a:t>
            </a:r>
            <a:r>
              <a:rPr lang="en-US" b="1" dirty="0" smtClean="0"/>
              <a:t>intervals</a:t>
            </a:r>
            <a:r>
              <a:rPr lang="en-US" dirty="0" smtClean="0"/>
              <a:t> via integration.</a:t>
            </a:r>
            <a:endParaRPr lang="en-US" dirty="0"/>
          </a:p>
        </p:txBody>
      </p:sp>
      <p:pic>
        <p:nvPicPr>
          <p:cNvPr id="5" name="Picture 4" descr="TP_tmp.png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34548" y="2760346"/>
            <a:ext cx="2871788" cy="661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45395881"/>
              </p:ext>
            </p:extLst>
          </p:nvPr>
        </p:nvGraphicFramePr>
        <p:xfrm>
          <a:off x="4121324" y="3605795"/>
          <a:ext cx="1510952" cy="82415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917" name="Equation" r:id="rId5" imgW="822600" imgH="447840" progId="Equation.3">
                  <p:embed/>
                </p:oleObj>
              </mc:Choice>
              <mc:Fallback>
                <p:oleObj name="Equation" r:id="rId5" imgW="822600" imgH="4478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21324" y="3605795"/>
                        <a:ext cx="1510952" cy="82415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914400" y="3741736"/>
            <a:ext cx="706120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sz="3200" dirty="0" smtClean="0"/>
              <a:t>P(T) = 1 becomes</a:t>
            </a:r>
          </a:p>
          <a:p>
            <a:pPr marL="285750" indent="-285750">
              <a:buFont typeface="Arial"/>
              <a:buChar char="•"/>
            </a:pPr>
            <a:r>
              <a:rPr lang="en-US" sz="3200" dirty="0" smtClean="0"/>
              <a:t>Exercise</a:t>
            </a:r>
            <a:r>
              <a:rPr lang="en-US" sz="3200" dirty="0"/>
              <a:t>: Find the </a:t>
            </a:r>
            <a:r>
              <a:rPr lang="en-US" sz="3200" dirty="0" err="1"/>
              <a:t>p.d.f</a:t>
            </a:r>
            <a:r>
              <a:rPr lang="en-US" sz="3200" dirty="0"/>
              <a:t>. of the </a:t>
            </a:r>
            <a:r>
              <a:rPr lang="en-US" sz="3200" b="1" dirty="0"/>
              <a:t>uniform distribution </a:t>
            </a:r>
            <a:r>
              <a:rPr lang="en-US" sz="3200" dirty="0"/>
              <a:t>over a closed interval </a:t>
            </a:r>
            <a:r>
              <a:rPr lang="en-US" sz="3200" i="1" dirty="0"/>
              <a:t>[</a:t>
            </a:r>
            <a:r>
              <a:rPr lang="en-US" sz="3200" i="1" dirty="0" err="1"/>
              <a:t>a,b</a:t>
            </a:r>
            <a:r>
              <a:rPr lang="en-US" sz="3200" i="1" dirty="0"/>
              <a:t>]</a:t>
            </a:r>
            <a:r>
              <a:rPr lang="en-US" sz="3200" dirty="0"/>
              <a:t>.</a:t>
            </a:r>
          </a:p>
          <a:p>
            <a:pPr marL="285750" indent="-285750">
              <a:buFont typeface="Arial"/>
              <a:buChar char="•"/>
            </a:pP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425259796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698" name="Picture 5" descr="Figure1.12.jpg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0550" y="1524000"/>
            <a:ext cx="5097463" cy="3619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969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>
                <a:latin typeface="Calibri" charset="0"/>
                <a:ea typeface="ＭＳ Ｐゴシック" charset="0"/>
                <a:cs typeface="ＭＳ Ｐゴシック" charset="0"/>
              </a:rPr>
              <a:t>Probability Densities</a:t>
            </a:r>
          </a:p>
        </p:txBody>
      </p:sp>
      <p:pic>
        <p:nvPicPr>
          <p:cNvPr id="29700" name="Picture 4" descr="TP_tmp.png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62600" y="2386013"/>
            <a:ext cx="2871788" cy="661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9701" name="Picture 7" descr="TP_tmp.png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8400" y="3405188"/>
            <a:ext cx="2209800" cy="633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9702" name="Picture 9" descr="TP_tmp.png"/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36850" y="5616575"/>
            <a:ext cx="844550" cy="252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9703" name="Picture 11" descr="TP_tmp.png"/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11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76788" y="5449888"/>
            <a:ext cx="1624012" cy="569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5749393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dirty="0" smtClean="0">
                <a:latin typeface="Calibri" charset="0"/>
              </a:rPr>
              <a:t>Histograms approximate densities</a:t>
            </a:r>
            <a:endParaRPr lang="en-GB" dirty="0">
              <a:latin typeface="Calibri" charset="0"/>
            </a:endParaRPr>
          </a:p>
        </p:txBody>
      </p:sp>
      <p:pic>
        <p:nvPicPr>
          <p:cNvPr id="70659" name="Content Placeholder 3" descr="Figure1.30a.jpg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09600" y="2133600"/>
            <a:ext cx="3678238" cy="3165475"/>
          </a:xfrm>
        </p:spPr>
      </p:pic>
      <p:pic>
        <p:nvPicPr>
          <p:cNvPr id="70660" name="Picture 4" descr="Figure1.30b.jp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4400" y="2133600"/>
            <a:ext cx="3678238" cy="3165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1451857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Densities as limit histograms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let B be a bin in a histogram</a:t>
            </a:r>
          </a:p>
          <a:p>
            <a:r>
              <a:rPr lang="en-US" dirty="0" smtClean="0"/>
              <a:t>height(B) = count(B) by definition</a:t>
            </a:r>
          </a:p>
          <a:p>
            <a:r>
              <a:rPr lang="en-US" dirty="0" smtClean="0"/>
              <a:t>area(B) = height(B) x width(B) = count(B) x width(B)</a:t>
            </a:r>
            <a:endParaRPr lang="en-US" dirty="0"/>
          </a:p>
          <a:p>
            <a:pPr>
              <a:buFont typeface="Arial"/>
              <a:buChar char="•"/>
            </a:pPr>
            <a:r>
              <a:rPr lang="en-US" dirty="0" smtClean="0"/>
              <a:t>p(y </a:t>
            </a:r>
            <a:r>
              <a:rPr lang="en-US" dirty="0" smtClean="0"/>
              <a:t>in B) = area(B) as width(B) </a:t>
            </a:r>
            <a:r>
              <a:rPr lang="en-US" dirty="0" smtClean="0">
                <a:latin typeface="Wingdings"/>
                <a:ea typeface="Wingdings"/>
                <a:cs typeface="Wingdings"/>
                <a:sym typeface="Wingdings"/>
              </a:rPr>
              <a:t></a:t>
            </a:r>
            <a:r>
              <a:rPr lang="en-US" dirty="0" smtClean="0"/>
              <a:t>0</a:t>
            </a:r>
          </a:p>
          <a:p>
            <a:pPr>
              <a:buFont typeface="Arial"/>
              <a:buChar char="•"/>
            </a:pPr>
            <a:r>
              <a:rPr lang="en-US" dirty="0" smtClean="0"/>
              <a:t>p</a:t>
            </a:r>
            <a:r>
              <a:rPr lang="en-US" dirty="0" smtClean="0"/>
              <a:t>(y) </a:t>
            </a:r>
            <a:r>
              <a:rPr lang="en-US" dirty="0" smtClean="0"/>
              <a:t>= count(B) x width(B) as width(B) </a:t>
            </a:r>
            <a:r>
              <a:rPr lang="en-US" dirty="0">
                <a:latin typeface="Wingdings"/>
                <a:ea typeface="Wingdings"/>
                <a:cs typeface="Wingdings"/>
                <a:sym typeface="Wingdings"/>
              </a:rPr>
              <a:t></a:t>
            </a:r>
            <a:r>
              <a:rPr lang="en-US" dirty="0" smtClean="0"/>
              <a:t>0</a:t>
            </a:r>
          </a:p>
          <a:p>
            <a:pPr>
              <a:buFont typeface="Arial"/>
              <a:buChar char="•"/>
            </a:pPr>
            <a:r>
              <a:rPr lang="en-US" dirty="0" smtClean="0"/>
              <a:t>Can think of p</a:t>
            </a:r>
            <a:r>
              <a:rPr lang="en-US" dirty="0" smtClean="0"/>
              <a:t>(x) as </a:t>
            </a:r>
            <a:r>
              <a:rPr lang="en-US" i="1" dirty="0" smtClean="0"/>
              <a:t>proportional to counts around x</a:t>
            </a:r>
          </a:p>
        </p:txBody>
      </p:sp>
    </p:spTree>
    <p:extLst>
      <p:ext uri="{BB962C8B-B14F-4D97-AF65-F5344CB8AC3E}">
        <p14:creationId xmlns:p14="http://schemas.microsoft.com/office/powerpoint/2010/main" val="181290504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Mean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Aka average, expectation, or </a:t>
            </a:r>
            <a:r>
              <a:rPr lang="en-US" b="1" dirty="0" smtClean="0"/>
              <a:t>mean</a:t>
            </a:r>
            <a:r>
              <a:rPr lang="en-US" dirty="0" smtClean="0"/>
              <a:t> of P.</a:t>
            </a:r>
          </a:p>
          <a:p>
            <a:r>
              <a:rPr lang="en-US" dirty="0" smtClean="0"/>
              <a:t>Notation: E, µ.</a:t>
            </a:r>
          </a:p>
          <a:p>
            <a:r>
              <a:rPr lang="en-US" dirty="0" smtClean="0"/>
              <a:t>How to define for a density function?</a:t>
            </a:r>
          </a:p>
          <a:p>
            <a:r>
              <a:rPr lang="en-US" dirty="0" smtClean="0">
                <a:hlinkClick r:id="rId3" action="ppaction://hlinkfile"/>
              </a:rPr>
              <a:t>Example Excel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243700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book}&#10;\pagestyle{empty}&#10;\input{C:/Users/markussv/depots/CMBBOOK/latex/prml-utils}&#10;\begin{document}&#10;\[&#10;p(x \in (a,b)) = \int_a^b p(x) \diff{x}&#10;\]&#10;\end{document}&#10;"/>
  <p:tag name="FILENAME" val="TP_tmp"/>
  <p:tag name="FORMAT" val="png256"/>
  <p:tag name="RES" val="600"/>
  <p:tag name="BLEND" val="0"/>
  <p:tag name="TRANSPARENT" val="0"/>
  <p:tag name="TBUG" val="0"/>
  <p:tag name="ALLOWFS" val="0"/>
  <p:tag name="ORIGWIDTH" val="113"/>
  <p:tag name="PICTUREFILESIZE" val="4576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book}&#10;\pagestyle{empty}&#10;\input{C:/Users/markussv/depots/CMBBOOK/latex/prml-utils}&#10;\begin{document}&#10;\[&#10;p(x \in (a,b)) = \int_a^b p(x) \diff{x}&#10;\]&#10;\end{document}&#10;"/>
  <p:tag name="FILENAME" val="TP_tmp"/>
  <p:tag name="FORMAT" val="png256"/>
  <p:tag name="RES" val="600"/>
  <p:tag name="BLEND" val="0"/>
  <p:tag name="TRANSPARENT" val="0"/>
  <p:tag name="TBUG" val="0"/>
  <p:tag name="ALLOWFS" val="0"/>
  <p:tag name="ORIGWIDTH" val="113"/>
  <p:tag name="PICTUREFILESIZE" val="457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book}&#10;\pagestyle{empty}&#10;\input{C:/Users/markussv/depots/CMBBOOK/latex/prml-utils}&#10;\begin{document}&#10;\[&#10;P(z) =  \int_{-\infty}^{z} p(x) \diff{x}&#10;\]&#10;\end{document}&#10;"/>
  <p:tag name="FILENAME" val="TP_tmp"/>
  <p:tag name="FORMAT" val="png256"/>
  <p:tag name="RES" val="600"/>
  <p:tag name="BLEND" val="0"/>
  <p:tag name="TRANSPARENT" val="0"/>
  <p:tag name="TBUG" val="0"/>
  <p:tag name="ALLOWFS" val="0"/>
  <p:tag name="ORIGWIDTH" val="87"/>
  <p:tag name="PICTUREFILESIZE" val="3834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book}&#10;\pagestyle{empty}&#10;\input{C:/Users/markussv/depots/CMBBOOK/latex/prml-utils}&#10;\begin{document}&#10;\[&#10;  p(x) \geqslant 0&#10;\]&#10;\end{document}&#10;"/>
  <p:tag name="FILENAME" val="TP_tmp"/>
  <p:tag name="FORMAT" val="png256"/>
  <p:tag name="RES" val="600"/>
  <p:tag name="BLEND" val="0"/>
  <p:tag name="TRANSPARENT" val="0"/>
  <p:tag name="TBUG" val="0"/>
  <p:tag name="ALLOWFS" val="0"/>
  <p:tag name="ORIGWIDTH" val="37"/>
  <p:tag name="PICTUREFILESIZE" val="2008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book}&#10;\pagestyle{empty}&#10;\input{C:/Users/markussv/depots/CMBBOOK/latex/prml-utils}&#10;\begin{document}&#10;\[&#10;\int_{-\infty}^{\infty} p(x) \diff{x} = 1&#10;\]&#10;\end{document}&#10;"/>
  <p:tag name="FILENAME" val="TP_tmp"/>
  <p:tag name="FORMAT" val="png256"/>
  <p:tag name="RES" val="600"/>
  <p:tag name="BLEND" val="0"/>
  <p:tag name="TRANSPARENT" val="1"/>
  <p:tag name="TBUG" val="0"/>
  <p:tag name="ALLOWFS" val="0"/>
  <p:tag name="ORIGWIDTH" val="71"/>
  <p:tag name="PICTUREFILESIZE" val="3260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book}&#10;\pagestyle{empty}&#10;\input{C:/Users/markussv/depots/CMBBOOK/latex/prml-utils}&#10;\begin{document}&#10;\[&#10;    {\cal N}(x|\mu, \sigma^2) = \frac{1}{ \left( 2 \pi \sigma^2&#10;    \right)^{1/2} }&#10;    \exp \left\{ - \frac{1}{2 \sigma^2} (x - \mu)^2 \right\}&#10;\]&#10;\end{document}&#10;"/>
  <p:tag name="FILENAME" val="TP_tmp"/>
  <p:tag name="FORMAT" val="png256"/>
  <p:tag name="RES" val="600"/>
  <p:tag name="BLEND" val="0"/>
  <p:tag name="TRANSPARENT" val="1"/>
  <p:tag name="TBUG" val="0"/>
  <p:tag name="ALLOWFS" val="0"/>
  <p:tag name="ORIGWIDTH" val="200"/>
  <p:tag name="PICTUREFILESIZE" val="7199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book}&#10;\pagestyle{empty}&#10;\input{C:/Users/markussv/depots/CMBBOOK/latex/prml-utils}&#10;\begin{document}&#10;\[&#10;    {\cal N}(\bfx|\boldmu, \boldSigma) = \frac{1}{(2\pi)^{D/2}}&#10;    \frac{1}{|\boldSigma|^{1/2}} \exp \left\{ -&#10;    \frac{1}{2} (\bfx - \boldmu)^\T \boldSigma^{-1} (\bfx -&#10;    \boldmu) \right\}&#10;\]&#10;\end{document}&#10;"/>
  <p:tag name="FILENAME" val="TP_tmp"/>
  <p:tag name="FORMAT" val="png256"/>
  <p:tag name="RES" val="600"/>
  <p:tag name="BLEND" val="0"/>
  <p:tag name="TRANSPARENT" val="1"/>
  <p:tag name="TBUG" val="0"/>
  <p:tag name="ALLOWFS" val="0"/>
  <p:tag name="ORIGWIDTH" val="264"/>
  <p:tag name="PICTUREFILESIZE" val="8589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ＭＳ ゴシック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ヒラギノ明朝 Pro W3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Equity.thmx</Template>
  <TotalTime>889</TotalTime>
  <Words>1156</Words>
  <Application>Microsoft Macintosh PowerPoint</Application>
  <PresentationFormat>On-screen Show (4:3)</PresentationFormat>
  <Paragraphs>142</Paragraphs>
  <Slides>23</Slides>
  <Notes>15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23</vt:i4>
      </vt:variant>
    </vt:vector>
  </HeadingPairs>
  <TitlesOfParts>
    <vt:vector size="26" baseType="lpstr">
      <vt:lpstr>Equity</vt:lpstr>
      <vt:lpstr>Equation</vt:lpstr>
      <vt:lpstr>Microsoft Equation</vt:lpstr>
      <vt:lpstr>Linear Regression</vt:lpstr>
      <vt:lpstr>Parameter Learning Scenarios</vt:lpstr>
      <vt:lpstr>Single Node Case</vt:lpstr>
      <vt:lpstr>Discretization</vt:lpstr>
      <vt:lpstr>Density Function</vt:lpstr>
      <vt:lpstr>Probability Densities</vt:lpstr>
      <vt:lpstr>Histograms approximate densities</vt:lpstr>
      <vt:lpstr>Densities as limit histograms</vt:lpstr>
      <vt:lpstr>Mean</vt:lpstr>
      <vt:lpstr>Variance</vt:lpstr>
      <vt:lpstr>The Gaussian Density Function</vt:lpstr>
      <vt:lpstr>The Gaussian Distribution</vt:lpstr>
      <vt:lpstr>Meet the exponential family</vt:lpstr>
      <vt:lpstr>Reading exponential prob formulas</vt:lpstr>
      <vt:lpstr>Example: exponential form sample size</vt:lpstr>
      <vt:lpstr>Location Parameter</vt:lpstr>
      <vt:lpstr>Spread/Precision parameter</vt:lpstr>
      <vt:lpstr>Normalization</vt:lpstr>
      <vt:lpstr>Central Limit Theorem </vt:lpstr>
      <vt:lpstr>Log-linear Models</vt:lpstr>
      <vt:lpstr>Normal Distribution Parameter Learning</vt:lpstr>
      <vt:lpstr>Maximum Likelihood Learning</vt:lpstr>
      <vt:lpstr>Conclusion</vt:lpstr>
    </vt:vector>
  </TitlesOfParts>
  <Company>Simon Fraser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Oliver Schulte</dc:creator>
  <cp:lastModifiedBy>Oliver Schulte</cp:lastModifiedBy>
  <cp:revision>241</cp:revision>
  <cp:lastPrinted>2012-10-09T21:27:19Z</cp:lastPrinted>
  <dcterms:created xsi:type="dcterms:W3CDTF">2012-10-19T03:52:06Z</dcterms:created>
  <dcterms:modified xsi:type="dcterms:W3CDTF">2017-10-06T11:23:18Z</dcterms:modified>
</cp:coreProperties>
</file>