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382" r:id="rId3"/>
    <p:sldId id="391" r:id="rId4"/>
    <p:sldId id="363" r:id="rId5"/>
    <p:sldId id="365" r:id="rId6"/>
    <p:sldId id="366" r:id="rId7"/>
    <p:sldId id="367" r:id="rId8"/>
    <p:sldId id="388" r:id="rId9"/>
    <p:sldId id="38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8" r:id="rId20"/>
    <p:sldId id="379" r:id="rId21"/>
    <p:sldId id="380" r:id="rId22"/>
    <p:sldId id="381" r:id="rId23"/>
    <p:sldId id="389" r:id="rId24"/>
    <p:sldId id="39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>
        <p:scale>
          <a:sx n="125" d="100"/>
          <a:sy n="125" d="100"/>
        </p:scale>
        <p:origin x="-864" y="1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F3B91-F85D-B248-9AF5-1909BBFA2DC5}" type="datetimeFigureOut">
              <a:rPr lang="en-US" smtClean="0"/>
              <a:pPr/>
              <a:t>2017-09-26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4EF4E-CA93-ED4F-BF08-65F125D95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776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1E128-8506-7C43-ABAC-0B919FE47743}" type="datetimeFigureOut">
              <a:rPr lang="en-US" smtClean="0"/>
              <a:pPr/>
              <a:t>2017-09-26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00D86-F039-EC42-8630-CEEC8B777A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98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</a:t>
            </a:r>
            <a:r>
              <a:rPr lang="en-US" baseline="0" dirty="0" smtClean="0"/>
              <a:t> you use “insert slide number” under “Footer”, that text box only displays the slide number, not the total number of slides. So I use a new textbox for the slide number in </a:t>
            </a:r>
            <a:r>
              <a:rPr lang="en-US" baseline="0" smtClean="0"/>
              <a:t>the master.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gain of humidity is greater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5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try id3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weka</a:t>
            </a:r>
            <a:r>
              <a:rPr lang="en-US" baseline="0" dirty="0" smtClean="0"/>
              <a:t>, recovers original tree.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do example in </a:t>
            </a:r>
            <a:r>
              <a:rPr lang="en-US" dirty="0" err="1" smtClean="0"/>
              <a:t>LikesTV</a:t>
            </a:r>
            <a:r>
              <a:rPr lang="en-US" dirty="0" smtClean="0"/>
              <a:t> problem.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select</a:t>
            </a:r>
            <a:r>
              <a:rPr lang="en-US" baseline="0" dirty="0" smtClean="0"/>
              <a:t> test examples using tool. Show how test error is different from training error.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maybe add final </a:t>
            </a:r>
            <a:r>
              <a:rPr lang="en-US" baseline="0" dirty="0" err="1" smtClean="0"/>
              <a:t>decisoin</a:t>
            </a:r>
            <a:r>
              <a:rPr lang="en-US" baseline="0" dirty="0" smtClean="0"/>
              <a:t> tree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07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Next: deep learning.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pdf</a:t>
            </a:r>
            <a:r>
              <a:rPr lang="en-US" baseline="0" dirty="0" smtClean="0"/>
              <a:t> is based on </a:t>
            </a:r>
            <a:r>
              <a:rPr lang="en-US" baseline="0" dirty="0" err="1" smtClean="0"/>
              <a:t>svn</a:t>
            </a:r>
            <a:r>
              <a:rPr lang="en-US" baseline="0" dirty="0" smtClean="0"/>
              <a:t>-projects/My Classes/deep-learning/slides/neural-nets-</a:t>
            </a:r>
            <a:r>
              <a:rPr lang="en-US" baseline="0" dirty="0" err="1" smtClean="0"/>
              <a:t>short.tex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79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</a:t>
            </a:r>
            <a:r>
              <a:rPr lang="en-US" baseline="0" dirty="0" smtClean="0"/>
              <a:t> you use “insert slide number” under “Footer”, that text box only displays the slide number, not the total number of slides. So I use a new textbox for the slide number in </a:t>
            </a:r>
            <a:r>
              <a:rPr lang="en-US" baseline="0" smtClean="0"/>
              <a:t>the master.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aka classification tree</a:t>
            </a:r>
          </a:p>
          <a:p>
            <a:r>
              <a:rPr lang="en-US" dirty="0" smtClean="0"/>
              <a:t>Use demos to explain DT learning.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2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aispace</a:t>
            </a:r>
            <a:r>
              <a:rPr lang="en-US" baseline="0" dirty="0" smtClean="0"/>
              <a:t> demo. Load ‘</a:t>
            </a:r>
            <a:r>
              <a:rPr lang="en-US" baseline="0" dirty="0" err="1" smtClean="0"/>
              <a:t>LikesTV</a:t>
            </a:r>
            <a:r>
              <a:rPr lang="en-US" baseline="0" dirty="0" smtClean="0"/>
              <a:t>’. Use test new example button.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48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if I can run </a:t>
            </a:r>
            <a:r>
              <a:rPr lang="en-US" dirty="0" err="1" smtClean="0"/>
              <a:t>Weka</a:t>
            </a:r>
            <a:r>
              <a:rPr lang="en-US" baseline="0" smtClean="0"/>
              <a:t> live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67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Estimates</a:t>
            </a:r>
            <a:r>
              <a:rPr lang="en-US" baseline="0" dirty="0" smtClean="0"/>
              <a:t> rate lambda of hardware failure at time 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02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Assumes no “stop” character</a:t>
            </a:r>
            <a:r>
              <a:rPr lang="en-CA" baseline="0" dirty="0" smtClean="0"/>
              <a:t> between messages, like </a:t>
            </a:r>
            <a:r>
              <a:rPr lang="en-CA" baseline="0" dirty="0" err="1" smtClean="0"/>
              <a:t>Huffmann</a:t>
            </a:r>
            <a:r>
              <a:rPr lang="en-CA" baseline="0" dirty="0" smtClean="0"/>
              <a:t> encoding tree.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Morse</a:t>
            </a:r>
            <a:r>
              <a:rPr lang="en-US" baseline="0" dirty="0" smtClean="0"/>
              <a:t> Code example. Morse Code has “stop” character.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25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3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CA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6DB8-04AA-4240-996E-59DA1A5AF79F}" type="datetime1">
              <a:rPr lang="en-US" smtClean="0"/>
              <a:pPr/>
              <a:t>2017-09-26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C09E-C479-9F4D-8826-A7B34FBC6437}" type="datetime1">
              <a:rPr lang="en-US" smtClean="0"/>
              <a:pPr/>
              <a:t>2017-09-26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D7797-894D-094B-8DA4-1DCA1D6ECA39}" type="datetime1">
              <a:rPr lang="en-US" smtClean="0"/>
              <a:pPr/>
              <a:t>2017-09-26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D9A6C-B01C-DB46-89D4-B2BA0B2D4344}" type="datetime1">
              <a:rPr lang="en-US" smtClean="0"/>
              <a:pPr/>
              <a:t>2017-09-26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D9F8-E4D8-114B-8F07-3AA0008FFB3C}" type="datetime1">
              <a:rPr lang="en-US" smtClean="0"/>
              <a:pPr/>
              <a:t>2017-09-26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A618-E21F-2947-925A-22F69CABA2D9}" type="datetime1">
              <a:rPr lang="en-US" smtClean="0"/>
              <a:pPr/>
              <a:t>2017-09-26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3CC9-3584-6F42-B762-30707575C1AE}" type="datetime1">
              <a:rPr lang="en-US" smtClean="0"/>
              <a:pPr/>
              <a:t>2017-09-26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0374-57D1-5049-ACC8-9BF0B3E4B53B}" type="datetime1">
              <a:rPr lang="en-US" smtClean="0"/>
              <a:pPr/>
              <a:t>2017-09-26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A312D-7C96-C94B-9103-63CB9A70E392}" type="datetime1">
              <a:rPr lang="en-US" smtClean="0"/>
              <a:pPr/>
              <a:t>2017-09-26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B11-FFCA-554F-9931-34760E6081B2}" type="datetime1">
              <a:rPr lang="en-US" smtClean="0"/>
              <a:pPr/>
              <a:t>2017-09-26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F87E-4874-DA4B-8746-F0F35855B10D}" type="datetime1">
              <a:rPr lang="en-US" smtClean="0"/>
              <a:pPr/>
              <a:t>2017-09-26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CA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CA" dirty="0" smtClean="0"/>
              <a:t>Click to edit Master text styles</a:t>
            </a:r>
          </a:p>
          <a:p>
            <a:pPr lvl="1" eaLnBrk="1" latinLnBrk="0" hangingPunct="1"/>
            <a:r>
              <a:rPr kumimoji="0" lang="en-CA" dirty="0" smtClean="0"/>
              <a:t>Second level</a:t>
            </a:r>
          </a:p>
          <a:p>
            <a:pPr lvl="2" eaLnBrk="1" latinLnBrk="0" hangingPunct="1"/>
            <a:r>
              <a:rPr kumimoji="0" lang="en-CA" dirty="0" smtClean="0"/>
              <a:t>Third level</a:t>
            </a:r>
          </a:p>
          <a:p>
            <a:pPr lvl="3" eaLnBrk="1" latinLnBrk="0" hangingPunct="1"/>
            <a:r>
              <a:rPr kumimoji="0" lang="en-CA" dirty="0" smtClean="0"/>
              <a:t>Fourth level</a:t>
            </a:r>
          </a:p>
          <a:p>
            <a:pPr lvl="4" eaLnBrk="1" latinLnBrk="0" hangingPunct="1"/>
            <a:r>
              <a:rPr kumimoji="0" lang="en-CA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064242" y="61531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B695AFE-B155-E942-BA5B-147280665042}" type="datetime1">
              <a:rPr lang="en-US" smtClean="0"/>
              <a:pPr/>
              <a:t>2017-09-26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898D379-3215-8949-9676-A9C60A9D30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769191" y="6210300"/>
            <a:ext cx="91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84214CE-A4BC-EA43-95DF-54C52CE624FD}" type="slidenum">
              <a:rPr lang="en-US" sz="1400" smtClean="0"/>
              <a:pPr/>
              <a:t>‹#›</a:t>
            </a:fld>
            <a:r>
              <a:rPr lang="en-US" sz="1400" dirty="0" smtClean="0"/>
              <a:t>/39</a:t>
            </a:r>
            <a:endParaRPr 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CMPT 310</a:t>
            </a:r>
          </a:p>
          <a:p>
            <a:r>
              <a:rPr lang="en-US" dirty="0" smtClean="0"/>
              <a:t>Simon Fraser  University</a:t>
            </a:r>
          </a:p>
          <a:p>
            <a:r>
              <a:rPr lang="en-US" dirty="0" smtClean="0"/>
              <a:t>Oliver Schulte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Decision Tree Learning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Basic Loop: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:= the “best” decision attribute for next </a:t>
            </a:r>
            <a:r>
              <a:rPr lang="en-US" i="1" dirty="0" smtClean="0"/>
              <a:t>node</a:t>
            </a:r>
            <a:r>
              <a:rPr lang="en-US" dirty="0"/>
              <a:t> </a:t>
            </a:r>
            <a:r>
              <a:rPr lang="en-US" dirty="0" smtClean="0"/>
              <a:t>(stump)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For each value of A, create new descendant of </a:t>
            </a:r>
            <a:r>
              <a:rPr lang="en-US" i="1" dirty="0" smtClean="0"/>
              <a:t>node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Assign training examples to leaf nodes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training examples perfect classified, then STOP.</a:t>
            </a:r>
            <a:br>
              <a:rPr lang="en-US" dirty="0" smtClean="0"/>
            </a:br>
            <a:r>
              <a:rPr lang="en-US" dirty="0" smtClean="0"/>
              <a:t>Else iterate over new leaf nodes.</a:t>
            </a:r>
          </a:p>
        </p:txBody>
      </p:sp>
      <p:pic>
        <p:nvPicPr>
          <p:cNvPr id="6" name="Picture 5" descr="best-at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4398264"/>
            <a:ext cx="6010656" cy="22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6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78295" y="2158158"/>
            <a:ext cx="2298149" cy="1143000"/>
          </a:xfrm>
        </p:spPr>
        <p:txBody>
          <a:bodyPr/>
          <a:lstStyle/>
          <a:p>
            <a:r>
              <a:rPr lang="en-US" dirty="0" smtClean="0"/>
              <a:t>Entropy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25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Uncertainty and Probability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897891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more “balanced” a probability distribution, the less information it conveys (e.g., about class label).</a:t>
            </a:r>
          </a:p>
          <a:p>
            <a:r>
              <a:rPr lang="en-US" dirty="0" smtClean="0"/>
              <a:t>How to quantify? </a:t>
            </a:r>
          </a:p>
          <a:p>
            <a:r>
              <a:rPr lang="en-US" dirty="0" smtClean="0"/>
              <a:t>Information Theory: Entropy = Balance.</a:t>
            </a:r>
          </a:p>
          <a:p>
            <a:r>
              <a:rPr lang="en-US" i="1" dirty="0" smtClean="0"/>
              <a:t>S</a:t>
            </a:r>
            <a:r>
              <a:rPr lang="en-US" dirty="0" smtClean="0"/>
              <a:t> is sample, </a:t>
            </a:r>
            <a:r>
              <a:rPr lang="en-US" i="1" dirty="0" smtClean="0"/>
              <a:t>p</a:t>
            </a:r>
            <a:r>
              <a:rPr lang="en-US" i="1" baseline="-25000" dirty="0" smtClean="0"/>
              <a:t>+</a:t>
            </a:r>
            <a:r>
              <a:rPr lang="en-US" dirty="0" smtClean="0"/>
              <a:t> is proportion positive, </a:t>
            </a:r>
            <a:r>
              <a:rPr lang="en-US" i="1" dirty="0" smtClean="0"/>
              <a:t>p</a:t>
            </a:r>
            <a:r>
              <a:rPr lang="en-US" sz="3600" i="1" baseline="-25000" dirty="0" smtClean="0"/>
              <a:t>-</a:t>
            </a:r>
            <a:r>
              <a:rPr lang="en-US" dirty="0" smtClean="0"/>
              <a:t> negative.</a:t>
            </a:r>
          </a:p>
          <a:p>
            <a:r>
              <a:rPr lang="en-US" dirty="0" smtClean="0"/>
              <a:t>Entropy(S) = </a:t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i="1" dirty="0" smtClean="0"/>
              <a:t>p</a:t>
            </a:r>
            <a:r>
              <a:rPr lang="en-US" i="1" baseline="-25000" dirty="0" smtClean="0"/>
              <a:t>+</a:t>
            </a:r>
            <a:r>
              <a:rPr lang="en-US" dirty="0" smtClean="0"/>
              <a:t>log2(</a:t>
            </a:r>
            <a:r>
              <a:rPr lang="en-US" i="1" dirty="0"/>
              <a:t>p</a:t>
            </a:r>
            <a:r>
              <a:rPr lang="en-US" i="1" baseline="-25000" dirty="0"/>
              <a:t>+</a:t>
            </a:r>
            <a:r>
              <a:rPr lang="en-US" dirty="0" smtClean="0"/>
              <a:t>) - </a:t>
            </a:r>
            <a:r>
              <a:rPr lang="en-US" i="1" dirty="0"/>
              <a:t>p</a:t>
            </a:r>
            <a:r>
              <a:rPr lang="en-US" i="1" baseline="-25000" dirty="0" smtClean="0"/>
              <a:t>-</a:t>
            </a:r>
            <a:r>
              <a:rPr lang="en-US" dirty="0"/>
              <a:t>log2</a:t>
            </a:r>
            <a:r>
              <a:rPr lang="en-US" dirty="0" smtClean="0"/>
              <a:t>(</a:t>
            </a:r>
            <a:r>
              <a:rPr lang="en-US" i="1" dirty="0"/>
              <a:t>p</a:t>
            </a:r>
            <a:r>
              <a:rPr lang="en-US" sz="3600" i="1" baseline="-25000" dirty="0"/>
              <a:t>-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entr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39" y="1557940"/>
            <a:ext cx="4433666" cy="391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5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</a:rPr>
              <a:t>Entropy: General Definition</a:t>
            </a:r>
            <a:endParaRPr lang="en-GB" dirty="0">
              <a:latin typeface="Calibri" charset="0"/>
            </a:endParaRPr>
          </a:p>
        </p:txBody>
      </p:sp>
      <p:pic>
        <p:nvPicPr>
          <p:cNvPr id="66563" name="Picture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2109788"/>
            <a:ext cx="2919412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5"/>
          <p:cNvSpPr txBox="1">
            <a:spLocks noChangeArrowheads="1"/>
          </p:cNvSpPr>
          <p:nvPr/>
        </p:nvSpPr>
        <p:spPr bwMode="auto">
          <a:xfrm>
            <a:off x="685800" y="3306763"/>
            <a:ext cx="76962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>
                <a:latin typeface="Calibri" charset="0"/>
              </a:rPr>
              <a:t>Important quantity in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>
                <a:latin typeface="Calibri" charset="0"/>
                <a:ea typeface="ＭＳ Ｐゴシック" charset="0"/>
              </a:rPr>
              <a:t> coding theory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>
                <a:latin typeface="Calibri" charset="0"/>
                <a:ea typeface="ＭＳ Ｐゴシック" charset="0"/>
              </a:rPr>
              <a:t> statistical physics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>
                <a:latin typeface="Calibri" charset="0"/>
                <a:ea typeface="ＭＳ Ｐゴシック" charset="0"/>
              </a:rPr>
              <a:t>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36162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entropy-kid.pd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9" r="-17389"/>
          <a:stretch>
            <a:fillRect/>
          </a:stretch>
        </p:blipFill>
        <p:spPr>
          <a:xfrm>
            <a:off x="276469" y="1447800"/>
            <a:ext cx="8781179" cy="4997840"/>
          </a:xfrm>
        </p:spPr>
      </p:pic>
    </p:spTree>
    <p:extLst>
      <p:ext uri="{BB962C8B-B14F-4D97-AF65-F5344CB8AC3E}">
        <p14:creationId xmlns:p14="http://schemas.microsoft.com/office/powerpoint/2010/main" val="316259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Calibri" charset="0"/>
              </a:rPr>
              <a:t>Entropy</a:t>
            </a:r>
          </a:p>
        </p:txBody>
      </p:sp>
      <p:pic>
        <p:nvPicPr>
          <p:cNvPr id="70659" name="Content Placeholder 3" descr="Figure1.30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133600"/>
            <a:ext cx="3678238" cy="3165475"/>
          </a:xfrm>
        </p:spPr>
      </p:pic>
      <p:pic>
        <p:nvPicPr>
          <p:cNvPr id="70660" name="Picture 4" descr="Figure1.30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3678238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81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</a:rPr>
              <a:t>Coding Theory</a:t>
            </a:r>
            <a:endParaRPr lang="en-GB" dirty="0">
              <a:latin typeface="Calibri" charset="0"/>
            </a:endParaRP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2400" dirty="0">
                <a:latin typeface="Calibri" charset="0"/>
              </a:rPr>
              <a:t>Coding theory: </a:t>
            </a:r>
            <a:r>
              <a:rPr lang="en-GB" sz="2400" dirty="0" smtClean="0">
                <a:latin typeface="cmti10" charset="0"/>
              </a:rPr>
              <a:t>X</a:t>
            </a:r>
            <a:r>
              <a:rPr lang="en-GB" sz="2400" dirty="0" smtClean="0">
                <a:latin typeface="Calibri" charset="0"/>
              </a:rPr>
              <a:t> </a:t>
            </a:r>
            <a:r>
              <a:rPr lang="en-GB" sz="2400" dirty="0">
                <a:latin typeface="Calibri" charset="0"/>
              </a:rPr>
              <a:t>discrete with 8 possible </a:t>
            </a:r>
            <a:r>
              <a:rPr lang="en-GB" sz="2400" dirty="0" smtClean="0">
                <a:latin typeface="Calibri" charset="0"/>
              </a:rPr>
              <a:t>states (“messages”); </a:t>
            </a:r>
            <a:r>
              <a:rPr lang="en-GB" sz="2400" dirty="0">
                <a:latin typeface="Calibri" charset="0"/>
              </a:rPr>
              <a:t>how many bits to transmit the state of </a:t>
            </a:r>
            <a:r>
              <a:rPr lang="en-GB" sz="2400" dirty="0" smtClean="0">
                <a:latin typeface="cmti10" charset="0"/>
              </a:rPr>
              <a:t>X</a:t>
            </a:r>
            <a:r>
              <a:rPr lang="en-GB" sz="2400" dirty="0" smtClean="0">
                <a:latin typeface="Calibri" charset="0"/>
              </a:rPr>
              <a:t>?</a:t>
            </a:r>
          </a:p>
          <a:p>
            <a:pPr eaLnBrk="1" hangingPunct="1"/>
            <a:r>
              <a:rPr lang="en-GB" sz="2400" b="1" dirty="0" smtClean="0">
                <a:latin typeface="Calibri" charset="0"/>
              </a:rPr>
              <a:t>Shannon information theorem</a:t>
            </a:r>
            <a:r>
              <a:rPr lang="en-GB" sz="2400" dirty="0" smtClean="0">
                <a:latin typeface="Calibri" charset="0"/>
              </a:rPr>
              <a:t>: optimal code length assigns –log</a:t>
            </a:r>
            <a:r>
              <a:rPr lang="en-GB" sz="2400" baseline="-25000" dirty="0" smtClean="0">
                <a:latin typeface="Calibri" charset="0"/>
              </a:rPr>
              <a:t>2</a:t>
            </a:r>
            <a:r>
              <a:rPr lang="en-GB" sz="2400" dirty="0" smtClean="0">
                <a:latin typeface="Calibri" charset="0"/>
              </a:rPr>
              <a:t> </a:t>
            </a:r>
            <a:r>
              <a:rPr lang="en-GB" sz="2400" dirty="0" err="1" smtClean="0">
                <a:latin typeface="Calibri" charset="0"/>
              </a:rPr>
              <a:t>p(x</a:t>
            </a:r>
            <a:r>
              <a:rPr lang="en-GB" sz="2400" dirty="0" smtClean="0">
                <a:latin typeface="Calibri" charset="0"/>
              </a:rPr>
              <a:t>) to each “message” X = x. </a:t>
            </a:r>
            <a:endParaRPr lang="en-GB" sz="2400" dirty="0">
              <a:latin typeface="Calibri" charset="0"/>
            </a:endParaRPr>
          </a:p>
          <a:p>
            <a:pPr eaLnBrk="1" hangingPunct="1"/>
            <a:endParaRPr lang="en-GB" sz="2400" dirty="0">
              <a:latin typeface="Calibri" charset="0"/>
            </a:endParaRPr>
          </a:p>
          <a:p>
            <a:pPr eaLnBrk="1" hangingPunct="1"/>
            <a:r>
              <a:rPr lang="en-GB" sz="2400" dirty="0" smtClean="0">
                <a:latin typeface="Calibri" charset="0"/>
              </a:rPr>
              <a:t>If all </a:t>
            </a:r>
            <a:r>
              <a:rPr lang="en-GB" sz="2400" dirty="0">
                <a:latin typeface="Calibri" charset="0"/>
              </a:rPr>
              <a:t>states equally </a:t>
            </a:r>
            <a:r>
              <a:rPr lang="en-GB" sz="2400" dirty="0" smtClean="0">
                <a:latin typeface="Calibri" charset="0"/>
              </a:rPr>
              <a:t>likely, the best code is:</a:t>
            </a:r>
            <a:endParaRPr lang="en-GB" sz="2400" dirty="0"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2960" y="4165600"/>
            <a:ext cx="541528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Assign -log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(1/8) =3 bits to each state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Entropy H = expected message length =</a:t>
            </a:r>
            <a:br>
              <a:rPr lang="en-US" sz="2400" dirty="0" smtClean="0"/>
            </a:br>
            <a:r>
              <a:rPr lang="en-US" sz="2400" dirty="0" smtClean="0"/>
              <a:t> -8 x 1/8 </a:t>
            </a:r>
            <a:r>
              <a:rPr lang="en-US" sz="2400" dirty="0"/>
              <a:t>-log</a:t>
            </a:r>
            <a:r>
              <a:rPr lang="en-US" sz="2400" baseline="-25000" dirty="0"/>
              <a:t>2</a:t>
            </a:r>
            <a:r>
              <a:rPr lang="en-US" sz="2400" dirty="0"/>
              <a:t>(1/8</a:t>
            </a:r>
            <a:r>
              <a:rPr lang="en-US" sz="2400" dirty="0" smtClean="0"/>
              <a:t>) = 3 bits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4900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</a:rPr>
              <a:t>Another Coding Example</a:t>
            </a:r>
            <a:endParaRPr lang="en-GB" dirty="0">
              <a:latin typeface="Calibri" charset="0"/>
            </a:endParaRPr>
          </a:p>
        </p:txBody>
      </p:sp>
      <p:pic>
        <p:nvPicPr>
          <p:cNvPr id="68611" name="Picture 1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600200"/>
            <a:ext cx="76962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2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75961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23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48213"/>
            <a:ext cx="792638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47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Zipf’s</a:t>
            </a:r>
            <a:r>
              <a:rPr lang="en-US" dirty="0" smtClean="0"/>
              <a:t> Law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12133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General principle: frequent messages get shorter codes.</a:t>
            </a:r>
          </a:p>
          <a:p>
            <a:pPr lvl="1"/>
            <a:r>
              <a:rPr lang="en-US" dirty="0" smtClean="0"/>
              <a:t>e.g., abbreviations, Morse Code</a:t>
            </a:r>
          </a:p>
          <a:p>
            <a:pPr lvl="1"/>
            <a:r>
              <a:rPr lang="en-US" b="1" dirty="0" smtClean="0"/>
              <a:t>Information Compression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 descr="morse-cod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0" y="3089121"/>
            <a:ext cx="6874612" cy="38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6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47599" y="2054478"/>
            <a:ext cx="4363030" cy="1143000"/>
          </a:xfrm>
        </p:spPr>
        <p:txBody>
          <a:bodyPr/>
          <a:lstStyle/>
          <a:p>
            <a:r>
              <a:rPr lang="en-US" dirty="0" smtClean="0"/>
              <a:t>Information Gain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9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Predict a single target or </a:t>
            </a:r>
            <a:r>
              <a:rPr lang="en-US" b="1" dirty="0"/>
              <a:t>class label </a:t>
            </a:r>
            <a:r>
              <a:rPr lang="en-US" dirty="0"/>
              <a:t>for an object, given a vector of features. </a:t>
            </a:r>
          </a:p>
          <a:p>
            <a:r>
              <a:rPr lang="en-US" i="1" dirty="0"/>
              <a:t>Conditional probability </a:t>
            </a:r>
            <a:r>
              <a:rPr lang="en-US" dirty="0"/>
              <a:t>P(</a:t>
            </a:r>
            <a:r>
              <a:rPr lang="en-US" dirty="0" err="1"/>
              <a:t>label|features</a:t>
            </a:r>
            <a:r>
              <a:rPr lang="en-US" dirty="0"/>
              <a:t>).</a:t>
            </a:r>
          </a:p>
          <a:p>
            <a:r>
              <a:rPr lang="en-US" dirty="0"/>
              <a:t>Example: predict </a:t>
            </a:r>
            <a:r>
              <a:rPr lang="en-US" dirty="0" err="1"/>
              <a:t>PlayTennis</a:t>
            </a:r>
            <a:r>
              <a:rPr lang="en-US" dirty="0"/>
              <a:t> given 4 other features.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332700"/>
              </p:ext>
            </p:extLst>
          </p:nvPr>
        </p:nvGraphicFramePr>
        <p:xfrm>
          <a:off x="1107273" y="3392985"/>
          <a:ext cx="4568142" cy="3005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357"/>
                <a:gridCol w="761357"/>
                <a:gridCol w="1103808"/>
                <a:gridCol w="684827"/>
                <a:gridCol w="495436"/>
                <a:gridCol w="761357"/>
              </a:tblGrid>
              <a:tr h="2673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Outlook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Humidity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Wind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PlayTennis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51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Splitting Criterion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new attribute value changes the entropy.</a:t>
            </a:r>
          </a:p>
          <a:p>
            <a:r>
              <a:rPr lang="en-US" dirty="0" smtClean="0"/>
              <a:t>Want to split on attribute that has the </a:t>
            </a:r>
            <a:r>
              <a:rPr lang="en-US" b="1" dirty="0" smtClean="0"/>
              <a:t>greatest reduction in entropy</a:t>
            </a:r>
            <a:r>
              <a:rPr lang="en-US" dirty="0" smtClean="0"/>
              <a:t>, averaged over its attribute values.</a:t>
            </a:r>
          </a:p>
          <a:p>
            <a:r>
              <a:rPr lang="en-US" dirty="0" smtClean="0"/>
              <a:t>Gain(S,A) = expected reduction in entropy due to splitting on A.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137468"/>
              </p:ext>
            </p:extLst>
          </p:nvPr>
        </p:nvGraphicFramePr>
        <p:xfrm>
          <a:off x="1266979" y="3429000"/>
          <a:ext cx="7417410" cy="108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4" name="Equation" r:id="rId4" imgW="3136900" imgH="457200" progId="Equation.3">
                  <p:embed/>
                </p:oleObj>
              </mc:Choice>
              <mc:Fallback>
                <p:oleObj name="Equation" r:id="rId4" imgW="3136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6979" y="3429000"/>
                        <a:ext cx="7417410" cy="1081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90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split-example.tiff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40" r="-80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303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Playtennis</a:t>
            </a:r>
            <a:r>
              <a:rPr lang="en-US" smtClean="0"/>
              <a:t> Example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gain-example.tiff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81" r="-42381"/>
          <a:stretch>
            <a:fillRect/>
          </a:stretch>
        </p:blipFill>
        <p:spPr>
          <a:xfrm>
            <a:off x="551096" y="1616075"/>
            <a:ext cx="8183329" cy="4814249"/>
          </a:xfrm>
        </p:spPr>
      </p:pic>
    </p:spTree>
    <p:extLst>
      <p:ext uri="{BB962C8B-B14F-4D97-AF65-F5344CB8AC3E}">
        <p14:creationId xmlns:p14="http://schemas.microsoft.com/office/powerpoint/2010/main" val="37517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 Learning Options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J48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5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 Options in </a:t>
            </a:r>
            <a:r>
              <a:rPr lang="en-US" dirty="0" err="1" smtClean="0"/>
              <a:t>Weka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J48-options.png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98" r="-741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0347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Models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333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In principle Bayes nets can answer queries of the form P(</a:t>
            </a:r>
            <a:r>
              <a:rPr lang="en-US" sz="3200" dirty="0" err="1" smtClean="0"/>
              <a:t>class|features</a:t>
            </a:r>
            <a:r>
              <a:rPr lang="en-US" sz="3200" dirty="0" smtClean="0"/>
              <a:t>). But:</a:t>
            </a:r>
          </a:p>
          <a:p>
            <a:r>
              <a:rPr lang="en-US" sz="3200" dirty="0" smtClean="0"/>
              <a:t>A </a:t>
            </a:r>
            <a:r>
              <a:rPr lang="en-US" sz="3200" dirty="0" smtClean="0"/>
              <a:t>Bayes net is a very general probability model.</a:t>
            </a:r>
          </a:p>
          <a:p>
            <a:r>
              <a:rPr lang="en-US" sz="3200" dirty="0" smtClean="0"/>
              <a:t>Sometimes want to use more specific models.</a:t>
            </a:r>
          </a:p>
          <a:p>
            <a:pPr marL="777240" lvl="1" indent="-457200">
              <a:buFont typeface="+mj-lt"/>
              <a:buAutoNum type="arabicPeriod"/>
            </a:pPr>
            <a:r>
              <a:rPr lang="en-US" sz="3200" dirty="0" smtClean="0"/>
              <a:t>More intelligible for some users</a:t>
            </a:r>
            <a:r>
              <a:rPr lang="en-US" sz="3200" dirty="0" smtClean="0"/>
              <a:t>.</a:t>
            </a:r>
            <a:endParaRPr lang="en-US" sz="3200" dirty="0" smtClean="0"/>
          </a:p>
          <a:p>
            <a:pPr marL="777240" lvl="1" indent="-457200">
              <a:buFont typeface="+mj-lt"/>
              <a:buAutoNum type="arabicPeriod"/>
            </a:pPr>
            <a:r>
              <a:rPr lang="en-US" sz="3200" dirty="0" smtClean="0"/>
              <a:t>Models make assumptions : if correct </a:t>
            </a:r>
            <a:r>
              <a:rPr lang="en-US" sz="3200" dirty="0" smtClean="0">
                <a:latin typeface="Franklin Gothic Book"/>
              </a:rPr>
              <a:t>→</a:t>
            </a:r>
            <a:r>
              <a:rPr lang="en-US" sz="3200" dirty="0" smtClean="0"/>
              <a:t> better </a:t>
            </a:r>
            <a:r>
              <a:rPr lang="en-US" sz="3200" dirty="0" smtClean="0"/>
              <a:t>learning</a:t>
            </a:r>
            <a:r>
              <a:rPr lang="en-US" sz="3200" dirty="0" smtClean="0"/>
              <a:t>, fewer parameters required.</a:t>
            </a: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842684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 Classifiers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57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Popular type of classifier. Easy to visualize.</a:t>
            </a:r>
          </a:p>
          <a:p>
            <a:r>
              <a:rPr lang="en-US" dirty="0" smtClean="0"/>
              <a:t>Especially for discrete values, but also for continuous.</a:t>
            </a:r>
          </a:p>
          <a:p>
            <a:r>
              <a:rPr lang="en-US" dirty="0" smtClean="0"/>
              <a:t>Learning: Information Theory.</a:t>
            </a:r>
          </a:p>
        </p:txBody>
      </p:sp>
    </p:spTree>
    <p:extLst>
      <p:ext uri="{BB962C8B-B14F-4D97-AF65-F5344CB8AC3E}">
        <p14:creationId xmlns:p14="http://schemas.microsoft.com/office/powerpoint/2010/main" val="379201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 Example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dt-example.tiff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92" r="-53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064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Find a decision tree to represent</a:t>
            </a:r>
          </a:p>
          <a:p>
            <a:r>
              <a:rPr lang="en-US" dirty="0" smtClean="0"/>
              <a:t>A OR B</a:t>
            </a:r>
            <a:endParaRPr lang="en-US" dirty="0"/>
          </a:p>
          <a:p>
            <a:r>
              <a:rPr lang="en-US" dirty="0" smtClean="0"/>
              <a:t>A AND B</a:t>
            </a:r>
            <a:endParaRPr lang="en-US" dirty="0"/>
          </a:p>
          <a:p>
            <a:r>
              <a:rPr lang="en-US" dirty="0" smtClean="0"/>
              <a:t>(A AND B) OR (C </a:t>
            </a:r>
            <a:r>
              <a:rPr lang="en-US" dirty="0"/>
              <a:t>A</a:t>
            </a:r>
            <a:r>
              <a:rPr lang="en-US" dirty="0" smtClean="0"/>
              <a:t>ND </a:t>
            </a:r>
            <a:r>
              <a:rPr lang="en-US" dirty="0" err="1" smtClean="0"/>
              <a:t>notD</a:t>
            </a:r>
            <a:r>
              <a:rPr lang="en-US" dirty="0" smtClean="0"/>
              <a:t> AND E).  </a:t>
            </a:r>
          </a:p>
          <a:p>
            <a:r>
              <a:rPr lang="en-US" dirty="0" smtClean="0"/>
              <a:t>Bonus: A </a:t>
            </a:r>
            <a:r>
              <a:rPr lang="en-US" dirty="0"/>
              <a:t>XOR </a:t>
            </a:r>
            <a:r>
              <a:rPr lang="en-US" dirty="0" smtClean="0"/>
              <a:t>B.</a:t>
            </a:r>
          </a:p>
          <a:p>
            <a:pPr lvl="1"/>
            <a:r>
              <a:rPr lang="en-US" dirty="0"/>
              <a:t>A XOR </a:t>
            </a:r>
            <a:r>
              <a:rPr lang="en-US" dirty="0" smtClean="0"/>
              <a:t>B is </a:t>
            </a:r>
            <a:r>
              <a:rPr lang="en-US" dirty="0"/>
              <a:t>true if and only if one of A or B is true, but not both.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453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Will a player play in the NHL?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85" y="1447800"/>
            <a:ext cx="6467230" cy="4572000"/>
          </a:xfrm>
        </p:spPr>
      </p:pic>
    </p:spTree>
    <p:extLst>
      <p:ext uri="{BB962C8B-B14F-4D97-AF65-F5344CB8AC3E}">
        <p14:creationId xmlns:p14="http://schemas.microsoft.com/office/powerpoint/2010/main" val="272566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Regression Tree Example: Rate of Reboot Failure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microsoft-tree.pdf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82" r="-15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2792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entrop[x] = - \sum_x p(x) \log_2 p(x)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15"/>
  <p:tag name="PICTUREFILESIZE" val="38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r|cccccccc}&#10;$x$  &amp; a &amp; b &amp; c &amp; d &amp; e &amp; f &amp; g &amp; h \\ \hline&#10;$p(x)$ &amp; \rule{0mm}{4mm} $\frac{1}{2}$ &amp; $\frac{1}{4}$ &amp; $\frac{1}{8}$ &amp; $\frac{1}{16}$ &amp; $\frac{1}{64}$ &amp; $\frac{1}{64}$ &amp; $\frac{1}{64}$ &amp; $\frac{1}{64}$  \\&#10;code &amp; \rule{0mm}{4mm} 0 &amp; 10 &amp; 110 &amp; 1110 &amp; 111100 &amp; 111101 &amp; 111110 &amp; 111111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03"/>
  <p:tag name="PICTUREFILESIZE" val="1112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eqnarray*}&#10;    \entrop[x] &amp; = &amp; - \frac{1}{2} \log_2 \frac{1}{2}&#10;    - \frac{1}{4} \log_2 \frac{1}{4}&#10;    - \frac{1}{8} \log_2 \frac{1}{8}&#10;    - \frac{1}{16} \log_2 \frac{1}{16}&#10;    - \frac{4}{64} \log_2 \frac{1}{64} \\&#10;   &amp;  = &amp; 2~{\rm bits}&#10;\end{eqnarray*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99"/>
  <p:tag name="PICTUREFILESIZE" val="88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eqnarray*}&#10;    {\rm average~code~length} &amp; = &amp; \frac{1}{2} \times 1 +&#10;    \frac{1}{4} \times 2 + \frac{1}{8} \times 3 +&#10;    \frac{1}{16}  \times4 + 4 \times&#10;    \frac{1}{64}  \times 6 \\&#10; &amp; = &amp; 2~{\rm bits}&#10;\end{eqnarray*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12"/>
  <p:tag name="PICTUREFILESIZE" val="968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Equity.thmx</Template>
  <TotalTime>48315</TotalTime>
  <Words>822</Words>
  <Application>Microsoft Macintosh PowerPoint</Application>
  <PresentationFormat>On-screen Show (4:3)</PresentationFormat>
  <Paragraphs>188</Paragraphs>
  <Slides>24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Equity</vt:lpstr>
      <vt:lpstr>Equation</vt:lpstr>
      <vt:lpstr>Decision Tree Learning</vt:lpstr>
      <vt:lpstr>Classification</vt:lpstr>
      <vt:lpstr>Classification Models</vt:lpstr>
      <vt:lpstr>Decision Tree Classifiers</vt:lpstr>
      <vt:lpstr>Decision Tree</vt:lpstr>
      <vt:lpstr>Decision Tree Example</vt:lpstr>
      <vt:lpstr>Exercise</vt:lpstr>
      <vt:lpstr>Example: Will a player play in the NHL?</vt:lpstr>
      <vt:lpstr>Regression Tree Example: Rate of Reboot Failure</vt:lpstr>
      <vt:lpstr>Decision Tree Learning</vt:lpstr>
      <vt:lpstr>Entropy</vt:lpstr>
      <vt:lpstr>Uncertainty and Probability</vt:lpstr>
      <vt:lpstr>Entropy: General Definition</vt:lpstr>
      <vt:lpstr>Intuition</vt:lpstr>
      <vt:lpstr>Entropy</vt:lpstr>
      <vt:lpstr>Coding Theory</vt:lpstr>
      <vt:lpstr>Another Coding Example</vt:lpstr>
      <vt:lpstr>Zipf’s Law</vt:lpstr>
      <vt:lpstr>Information Gain</vt:lpstr>
      <vt:lpstr>Splitting Criterion</vt:lpstr>
      <vt:lpstr>Example</vt:lpstr>
      <vt:lpstr>Playtennis Example</vt:lpstr>
      <vt:lpstr>Decision Tree Learning Options</vt:lpstr>
      <vt:lpstr>Decision Tree Options in Weka</vt:lpstr>
    </vt:vector>
  </TitlesOfParts>
  <Company>Simon Fraser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Oliver Schulte</dc:creator>
  <cp:lastModifiedBy>Oliver Schulte</cp:lastModifiedBy>
  <cp:revision>187</cp:revision>
  <dcterms:created xsi:type="dcterms:W3CDTF">2012-09-26T03:23:41Z</dcterms:created>
  <dcterms:modified xsi:type="dcterms:W3CDTF">2017-09-26T17:43:00Z</dcterms:modified>
</cp:coreProperties>
</file>