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5" r:id="rId8"/>
    <p:sldId id="266" r:id="rId9"/>
    <p:sldId id="268" r:id="rId10"/>
    <p:sldId id="267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711" autoAdjust="0"/>
  </p:normalViewPr>
  <p:slideViewPr>
    <p:cSldViewPr snapToGrid="0" snapToObjects="1">
      <p:cViewPr>
        <p:scale>
          <a:sx n="121" d="100"/>
          <a:sy n="121" d="100"/>
        </p:scale>
        <p:origin x="-1288" y="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643DF10F-661A-154D-AEC4-831FE342F32A}" type="datetime1">
              <a:rPr lang="en-US"/>
              <a:pPr>
                <a:defRPr/>
              </a:pPr>
              <a:t>2017-11-28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35E3594E-B5E7-DE43-B105-D1E7D3178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5642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3CBE3EAE-D6F7-B341-A9D9-F43E30C616E4}" type="datetime1">
              <a:rPr lang="en-US"/>
              <a:pPr>
                <a:defRPr/>
              </a:pPr>
              <a:t>2017-11-28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57BE7C63-45E8-3348-B2F7-0B0BBCE77A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404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If you use </a:t>
            </a:r>
            <a:r>
              <a:rPr lang="ja-JP" altLang="en-US">
                <a:latin typeface="Calibri" charset="0"/>
              </a:rPr>
              <a:t>“</a:t>
            </a:r>
            <a:r>
              <a:rPr lang="en-US" altLang="ja-JP">
                <a:latin typeface="Calibri" charset="0"/>
              </a:rPr>
              <a:t>insert slide number</a:t>
            </a:r>
            <a:r>
              <a:rPr lang="ja-JP" altLang="en-US">
                <a:latin typeface="Calibri" charset="0"/>
              </a:rPr>
              <a:t>”</a:t>
            </a:r>
            <a:r>
              <a:rPr lang="en-US" altLang="ja-JP">
                <a:latin typeface="Calibri" charset="0"/>
              </a:rPr>
              <a:t> under </a:t>
            </a:r>
            <a:r>
              <a:rPr lang="ja-JP" altLang="en-US">
                <a:latin typeface="Calibri" charset="0"/>
              </a:rPr>
              <a:t>“</a:t>
            </a:r>
            <a:r>
              <a:rPr lang="en-US" altLang="ja-JP">
                <a:latin typeface="Calibri" charset="0"/>
              </a:rPr>
              <a:t>Footer</a:t>
            </a:r>
            <a:r>
              <a:rPr lang="ja-JP" altLang="en-US">
                <a:latin typeface="Calibri" charset="0"/>
              </a:rPr>
              <a:t>”</a:t>
            </a:r>
            <a:r>
              <a:rPr lang="en-US" altLang="ja-JP">
                <a:latin typeface="Calibri" charset="0"/>
              </a:rPr>
              <a:t>, that text box only displays the slide number, not the total number of slides. So I use a new textbox for the slide number in the master.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This is a version of </a:t>
            </a:r>
            <a:r>
              <a:rPr lang="ja-JP" altLang="en-US">
                <a:latin typeface="Calibri" charset="0"/>
              </a:rPr>
              <a:t>“</a:t>
            </a:r>
            <a:r>
              <a:rPr lang="en-US" altLang="ja-JP">
                <a:latin typeface="Calibri" charset="0"/>
              </a:rPr>
              <a:t>Equity</a:t>
            </a:r>
            <a:r>
              <a:rPr lang="ja-JP" altLang="en-US">
                <a:latin typeface="Calibri" charset="0"/>
              </a:rPr>
              <a:t>”</a:t>
            </a:r>
            <a:r>
              <a:rPr lang="en-US" altLang="ja-JP">
                <a:latin typeface="Calibri" charset="0"/>
              </a:rPr>
              <a:t>.</a:t>
            </a:r>
            <a:endParaRPr lang="en-US">
              <a:latin typeface="Calibri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CBEA8C6-1438-6349-AE5B-AD4AFC0FE361}" type="slidenum">
              <a:rPr lang="en-US" sz="1200">
                <a:latin typeface="Calibri" charset="0"/>
              </a:rPr>
              <a:pPr eaLnBrk="1" hangingPunct="1"/>
              <a:t>1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84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file://</a:t>
            </a:r>
            <a:r>
              <a:rPr lang="en-US" dirty="0" err="1" smtClean="0"/>
              <a:t>localhost</a:t>
            </a:r>
            <a:r>
              <a:rPr lang="en-US" dirty="0" smtClean="0"/>
              <a:t>/Users/oschulte1/</a:t>
            </a:r>
            <a:r>
              <a:rPr lang="en-US" dirty="0" err="1" smtClean="0"/>
              <a:t>Dropbox</a:t>
            </a:r>
            <a:r>
              <a:rPr lang="en-US" dirty="0" smtClean="0"/>
              <a:t>/726/slides/figures/cnn2d-example.pdf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30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0E230E-364A-9E44-A989-A711673EDF45}" type="datetime1">
              <a:t>2017-11-28</a:t>
            </a:fld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Presentation Title At Venue</a:t>
            </a:r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124607-D7EB-3446-A4B8-55166DB82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7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8FE18-38F3-D649-B2AC-312ED30FC9A2}" type="datetime1">
              <a:t>2017-11-28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 At Venue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01E80-921C-614C-9D5C-E880ED678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75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11159-5714-7147-8E77-63B660745B0B}" type="datetime1">
              <a:t>2017-11-28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 At Venue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652AD-693C-B34D-A8D9-1959FACC4B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52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66D2C-1638-E341-A64B-5C34A832398D}" type="datetime1">
              <a:t>2017-11-28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 At Venue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45685-DC37-0445-898B-F64AE21B2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2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373430-D935-C64C-8CB9-050172A9A50A}" type="datetime1">
              <a:t>2017-11-28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Presentation Title At Venue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62C3EF-4CE4-FF46-9CDF-2832916B3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41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773D-8D15-DA4B-9C4F-1B676A985D4E}" type="datetime1">
              <a:t>2017-11-28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 At Venue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4DA57-F8B9-B54F-AF0F-CC9FA0CF1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10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58BFA-C586-9347-9B38-E9883A09202C}" type="datetime1">
              <a:t>2017-11-28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 At Venue</a:t>
            </a: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E733E-2B96-754A-A071-B13946FEA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20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62729-3AF9-A14D-A390-415F7F4691CF}" type="datetime1">
              <a:t>2017-11-28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 At Venue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6B271-2852-0F49-AEEE-3E7BF04BC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26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ED824-C3EC-A343-AB4B-CBFC5E6319A1}" type="datetime1">
              <a:t>2017-11-28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 At Venue</a:t>
            </a: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E9F6A-3B58-334D-9273-DA712BDC8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69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198DD6-0B68-1B49-987A-D84994D119A4}" type="datetime1">
              <a:t>2017-11-28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Presentation Title At Venue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DA4859-D5F6-8445-B88F-302AD4376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90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488539-6CD5-D94C-83C5-93D3A0A4F29A}" type="datetime1">
              <a:t>2017-11-28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Presentation Title At Venue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E0285F-B208-4644-BE15-0A0C423EA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890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064125" y="6153150"/>
            <a:ext cx="24765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2"/>
                </a:solidFill>
                <a:latin typeface="Perpetua" charset="0"/>
              </a:defRPr>
            </a:lvl1pPr>
          </a:lstStyle>
          <a:p>
            <a:pPr>
              <a:defRPr/>
            </a:pPr>
            <a:fld id="{AA3EFA75-0074-3944-AF54-78AB0272A822}" type="datetime1">
              <a:t>2017-11-28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2"/>
                </a:solidFill>
                <a:latin typeface="Perpetua" charset="0"/>
              </a:defRPr>
            </a:lvl1pPr>
          </a:lstStyle>
          <a:p>
            <a:pPr>
              <a:defRPr/>
            </a:pPr>
            <a:r>
              <a:rPr lang="en-US"/>
              <a:t>Presentation Title At Venue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>
              <a:defRPr sz="1400" smtClean="0">
                <a:solidFill>
                  <a:srgbClr val="FFFFFF"/>
                </a:solidFill>
                <a:latin typeface="Franklin Gothic Book" charset="0"/>
              </a:defRPr>
            </a:lvl1pPr>
          </a:lstStyle>
          <a:p>
            <a:pPr>
              <a:defRPr/>
            </a:pPr>
            <a:fld id="{7CEF2234-60CD-F14D-A018-E190E3387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1" r:id="rId2"/>
    <p:sldLayoutId id="2147483699" r:id="rId3"/>
    <p:sldLayoutId id="2147483692" r:id="rId4"/>
    <p:sldLayoutId id="2147483693" r:id="rId5"/>
    <p:sldLayoutId id="2147483694" r:id="rId6"/>
    <p:sldLayoutId id="2147483695" r:id="rId7"/>
    <p:sldLayoutId id="2147483700" r:id="rId8"/>
    <p:sldLayoutId id="2147483701" r:id="rId9"/>
    <p:sldLayoutId id="2147483696" r:id="rId10"/>
    <p:sldLayoutId id="2147483697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9pPr>
    </p:titleStyle>
    <p:bodyStyle>
      <a:lvl1pPr marL="273050" indent="-273050" algn="l" rtl="0" eaLnBrk="1" fontAlgn="base" hangingPunct="1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charset="0"/>
        <a:buChar char=""/>
        <a:defRPr sz="26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47688" indent="-228600" algn="l" rtl="0" eaLnBrk="1" fontAlgn="base" hangingPunct="1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charset="0"/>
        <a:buChar char="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228600" algn="l" rtl="0" eaLnBrk="1" fontAlgn="base" hangingPunct="1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charset="0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96963" indent="-228600" algn="l" rtl="0" eaLnBrk="1" fontAlgn="base" hangingPunct="1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charset="0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371600" indent="-228600" algn="l" rtl="0" eaLnBrk="1" fontAlgn="base" hangingPunct="1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file://localhost/Users/oschulte1/Dropbox/726/slides/figures/cnn2d-example.pdf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Franklin Gothic Book" charset="0"/>
              </a:rPr>
              <a:t>Convolutional Neural Nets</a:t>
            </a:r>
            <a:endParaRPr dirty="0">
              <a:latin typeface="Franklin Gothic Book" charset="0"/>
            </a:endParaRPr>
          </a:p>
        </p:txBody>
      </p:sp>
      <p:pic>
        <p:nvPicPr>
          <p:cNvPr id="15363" name="Picture 5" descr="sfu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028" y="247864"/>
            <a:ext cx="18446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 txBox="1">
            <a:spLocks/>
          </p:cNvSpPr>
          <p:nvPr/>
        </p:nvSpPr>
        <p:spPr bwMode="auto">
          <a:xfrm>
            <a:off x="2020888" y="3609850"/>
            <a:ext cx="3276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</a:pPr>
            <a:r>
              <a:rPr lang="en-CA" dirty="0">
                <a:latin typeface="Perpetua" pitchFamily="18" charset="0"/>
              </a:rPr>
              <a:t>Oliver Schulte</a:t>
            </a:r>
          </a:p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</a:pPr>
            <a:r>
              <a:rPr lang="en-CA" dirty="0">
                <a:latin typeface="Perpetua" pitchFamily="18" charset="0"/>
              </a:rPr>
              <a:t>Simon Fraser </a:t>
            </a:r>
            <a:r>
              <a:rPr lang="en-CA" dirty="0" smtClean="0">
                <a:latin typeface="Perpetua" pitchFamily="18" charset="0"/>
              </a:rPr>
              <a:t>University</a:t>
            </a:r>
          </a:p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</a:pPr>
            <a:r>
              <a:rPr lang="en-CA" dirty="0" smtClean="0">
                <a:latin typeface="Perpetua" pitchFamily="18" charset="0"/>
              </a:rPr>
              <a:t>CMPT 726</a:t>
            </a:r>
            <a:endParaRPr lang="en-CA" dirty="0">
              <a:latin typeface="Perpetua" pitchFamily="18" charset="0"/>
            </a:endParaRPr>
          </a:p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en-CA" dirty="0">
              <a:latin typeface="Perpetua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2571376"/>
          </a:xfrm>
        </p:spPr>
        <p:txBody>
          <a:bodyPr/>
          <a:lstStyle/>
          <a:p>
            <a:r>
              <a:rPr lang="en-US" dirty="0" smtClean="0"/>
              <a:t>Neat Insight: Can use the same sliding window idea on the features in the first hidden layer.</a:t>
            </a:r>
          </a:p>
          <a:p>
            <a:r>
              <a:rPr lang="en-US" dirty="0" smtClean="0"/>
              <a:t>And the second, the third,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Each convolutional layer generates higher-level features that cover a larger part of the input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64475" y="5472846"/>
            <a:ext cx="29984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674820" y="5472846"/>
            <a:ext cx="59901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am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646620" y="5472846"/>
            <a:ext cx="34419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618420" y="5472846"/>
            <a:ext cx="129798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Nigerian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245740" y="5472846"/>
            <a:ext cx="129798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Prince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752995" y="4800755"/>
            <a:ext cx="299849" cy="369332"/>
          </a:xfrm>
          <a:prstGeom prst="rect">
            <a:avLst/>
          </a:prstGeom>
          <a:solidFill>
            <a:srgbClr val="FF0000">
              <a:alpha val="45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41" name="Straight Connector 40"/>
          <p:cNvCxnSpPr>
            <a:stCxn id="35" idx="0"/>
            <a:endCxn id="40" idx="2"/>
          </p:cNvCxnSpPr>
          <p:nvPr/>
        </p:nvCxnSpPr>
        <p:spPr>
          <a:xfrm flipH="1" flipV="1">
            <a:off x="902920" y="5170087"/>
            <a:ext cx="11480" cy="3027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6" idx="0"/>
          </p:cNvCxnSpPr>
          <p:nvPr/>
        </p:nvCxnSpPr>
        <p:spPr>
          <a:xfrm flipH="1" flipV="1">
            <a:off x="1052844" y="5175098"/>
            <a:ext cx="921485" cy="2977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824404" y="4800755"/>
            <a:ext cx="299849" cy="369332"/>
          </a:xfrm>
          <a:prstGeom prst="rect">
            <a:avLst/>
          </a:prstGeom>
          <a:solidFill>
            <a:srgbClr val="FF0000">
              <a:alpha val="45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44" name="Straight Connector 43"/>
          <p:cNvCxnSpPr>
            <a:stCxn id="36" idx="0"/>
            <a:endCxn id="43" idx="2"/>
          </p:cNvCxnSpPr>
          <p:nvPr/>
        </p:nvCxnSpPr>
        <p:spPr>
          <a:xfrm flipV="1">
            <a:off x="1974329" y="5170087"/>
            <a:ext cx="0" cy="3027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43" idx="2"/>
          </p:cNvCxnSpPr>
          <p:nvPr/>
        </p:nvCxnSpPr>
        <p:spPr>
          <a:xfrm flipH="1" flipV="1">
            <a:off x="1974329" y="5170087"/>
            <a:ext cx="672292" cy="2822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673294" y="4800755"/>
            <a:ext cx="299849" cy="369332"/>
          </a:xfrm>
          <a:prstGeom prst="rect">
            <a:avLst/>
          </a:prstGeom>
          <a:solidFill>
            <a:srgbClr val="FF0000">
              <a:alpha val="45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47" name="Straight Connector 46"/>
          <p:cNvCxnSpPr>
            <a:stCxn id="37" idx="0"/>
            <a:endCxn id="46" idx="2"/>
          </p:cNvCxnSpPr>
          <p:nvPr/>
        </p:nvCxnSpPr>
        <p:spPr>
          <a:xfrm flipV="1">
            <a:off x="2818717" y="5170087"/>
            <a:ext cx="4502" cy="3027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46" idx="2"/>
          </p:cNvCxnSpPr>
          <p:nvPr/>
        </p:nvCxnSpPr>
        <p:spPr>
          <a:xfrm flipH="1" flipV="1">
            <a:off x="2823219" y="5170087"/>
            <a:ext cx="1273786" cy="2822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890914" y="4800755"/>
            <a:ext cx="299849" cy="369332"/>
          </a:xfrm>
          <a:prstGeom prst="rect">
            <a:avLst/>
          </a:prstGeom>
          <a:solidFill>
            <a:srgbClr val="FF0000">
              <a:alpha val="45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50" name="Straight Connector 49"/>
          <p:cNvCxnSpPr>
            <a:endCxn id="49" idx="2"/>
          </p:cNvCxnSpPr>
          <p:nvPr/>
        </p:nvCxnSpPr>
        <p:spPr>
          <a:xfrm flipH="1" flipV="1">
            <a:off x="4040839" y="5170087"/>
            <a:ext cx="56166" cy="2822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39" idx="0"/>
          </p:cNvCxnSpPr>
          <p:nvPr/>
        </p:nvCxnSpPr>
        <p:spPr>
          <a:xfrm flipH="1" flipV="1">
            <a:off x="4190763" y="5213567"/>
            <a:ext cx="1703969" cy="2592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048790" y="4800755"/>
            <a:ext cx="299849" cy="369332"/>
          </a:xfrm>
          <a:prstGeom prst="rect">
            <a:avLst/>
          </a:prstGeom>
          <a:solidFill>
            <a:srgbClr val="008000">
              <a:alpha val="45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2123015" y="4800755"/>
            <a:ext cx="299849" cy="369332"/>
          </a:xfrm>
          <a:prstGeom prst="rect">
            <a:avLst/>
          </a:prstGeom>
          <a:solidFill>
            <a:srgbClr val="008000">
              <a:alpha val="45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2992390" y="4800755"/>
            <a:ext cx="299849" cy="369332"/>
          </a:xfrm>
          <a:prstGeom prst="rect">
            <a:avLst/>
          </a:prstGeom>
          <a:solidFill>
            <a:srgbClr val="008000">
              <a:alpha val="45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4210010" y="4800755"/>
            <a:ext cx="299849" cy="369332"/>
          </a:xfrm>
          <a:prstGeom prst="rect">
            <a:avLst/>
          </a:prstGeom>
          <a:solidFill>
            <a:srgbClr val="008000">
              <a:alpha val="45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56" name="Straight Connector 55"/>
          <p:cNvCxnSpPr>
            <a:stCxn id="35" idx="0"/>
          </p:cNvCxnSpPr>
          <p:nvPr/>
        </p:nvCxnSpPr>
        <p:spPr>
          <a:xfrm flipV="1">
            <a:off x="914400" y="5213567"/>
            <a:ext cx="149924" cy="259279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36" idx="1"/>
          </p:cNvCxnSpPr>
          <p:nvPr/>
        </p:nvCxnSpPr>
        <p:spPr>
          <a:xfrm flipH="1" flipV="1">
            <a:off x="1064324" y="5213568"/>
            <a:ext cx="610496" cy="443944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endCxn id="53" idx="2"/>
          </p:cNvCxnSpPr>
          <p:nvPr/>
        </p:nvCxnSpPr>
        <p:spPr>
          <a:xfrm flipV="1">
            <a:off x="2123015" y="5170087"/>
            <a:ext cx="149925" cy="282272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 flipV="1">
            <a:off x="2422864" y="5154611"/>
            <a:ext cx="250430" cy="29775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endCxn id="54" idx="2"/>
          </p:cNvCxnSpPr>
          <p:nvPr/>
        </p:nvCxnSpPr>
        <p:spPr>
          <a:xfrm flipV="1">
            <a:off x="2973143" y="5170087"/>
            <a:ext cx="169172" cy="282274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38" idx="1"/>
          </p:cNvCxnSpPr>
          <p:nvPr/>
        </p:nvCxnSpPr>
        <p:spPr>
          <a:xfrm flipH="1" flipV="1">
            <a:off x="3292239" y="5175098"/>
            <a:ext cx="326181" cy="482414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38" idx="0"/>
            <a:endCxn id="55" idx="2"/>
          </p:cNvCxnSpPr>
          <p:nvPr/>
        </p:nvCxnSpPr>
        <p:spPr>
          <a:xfrm flipV="1">
            <a:off x="4267412" y="5170087"/>
            <a:ext cx="92523" cy="302759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39" idx="0"/>
            <a:endCxn id="55" idx="3"/>
          </p:cNvCxnSpPr>
          <p:nvPr/>
        </p:nvCxnSpPr>
        <p:spPr>
          <a:xfrm flipH="1" flipV="1">
            <a:off x="4509859" y="4985421"/>
            <a:ext cx="1384873" cy="487425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383507" y="4071636"/>
            <a:ext cx="299849" cy="369332"/>
          </a:xfrm>
          <a:prstGeom prst="rect">
            <a:avLst/>
          </a:prstGeom>
          <a:solidFill>
            <a:schemeClr val="accent3">
              <a:alpha val="4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2342721" y="4074626"/>
            <a:ext cx="299849" cy="369332"/>
          </a:xfrm>
          <a:prstGeom prst="rect">
            <a:avLst/>
          </a:prstGeom>
          <a:solidFill>
            <a:schemeClr val="accent3">
              <a:alpha val="4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3301935" y="4077616"/>
            <a:ext cx="299849" cy="369332"/>
          </a:xfrm>
          <a:prstGeom prst="rect">
            <a:avLst/>
          </a:prstGeom>
          <a:solidFill>
            <a:schemeClr val="accent3">
              <a:alpha val="4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75" name="Straight Connector 74"/>
          <p:cNvCxnSpPr>
            <a:stCxn id="40" idx="0"/>
            <a:endCxn id="71" idx="2"/>
          </p:cNvCxnSpPr>
          <p:nvPr/>
        </p:nvCxnSpPr>
        <p:spPr>
          <a:xfrm flipV="1">
            <a:off x="902920" y="4440968"/>
            <a:ext cx="630512" cy="35978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3" idx="0"/>
            <a:endCxn id="71" idx="2"/>
          </p:cNvCxnSpPr>
          <p:nvPr/>
        </p:nvCxnSpPr>
        <p:spPr>
          <a:xfrm flipH="1" flipV="1">
            <a:off x="1533432" y="4440968"/>
            <a:ext cx="440897" cy="35978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43" idx="0"/>
          </p:cNvCxnSpPr>
          <p:nvPr/>
        </p:nvCxnSpPr>
        <p:spPr>
          <a:xfrm flipV="1">
            <a:off x="1974329" y="4446948"/>
            <a:ext cx="448535" cy="35380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46" idx="0"/>
            <a:endCxn id="72" idx="2"/>
          </p:cNvCxnSpPr>
          <p:nvPr/>
        </p:nvCxnSpPr>
        <p:spPr>
          <a:xfrm flipH="1" flipV="1">
            <a:off x="2492646" y="4443958"/>
            <a:ext cx="330573" cy="35679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46" idx="0"/>
            <a:endCxn id="73" idx="2"/>
          </p:cNvCxnSpPr>
          <p:nvPr/>
        </p:nvCxnSpPr>
        <p:spPr>
          <a:xfrm flipV="1">
            <a:off x="2823219" y="4446948"/>
            <a:ext cx="628641" cy="35380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49" idx="0"/>
            <a:endCxn id="73" idx="2"/>
          </p:cNvCxnSpPr>
          <p:nvPr/>
        </p:nvCxnSpPr>
        <p:spPr>
          <a:xfrm flipH="1" flipV="1">
            <a:off x="3451860" y="4446948"/>
            <a:ext cx="588979" cy="35380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872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Architecture</a:t>
            </a:r>
            <a:endParaRPr lang="en-US" dirty="0"/>
          </a:p>
        </p:txBody>
      </p:sp>
      <p:pic>
        <p:nvPicPr>
          <p:cNvPr id="4" name="Content Placeholder 3" descr="cnn-deep.pdf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8" r="33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14464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Alternating 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2048435"/>
          </a:xfrm>
        </p:spPr>
        <p:txBody>
          <a:bodyPr/>
          <a:lstStyle/>
          <a:p>
            <a:r>
              <a:rPr lang="en-US" dirty="0" smtClean="0"/>
              <a:t>Typical alternative types of layers:</a:t>
            </a:r>
          </a:p>
          <a:p>
            <a:pPr lvl="1"/>
            <a:r>
              <a:rPr lang="en-US" dirty="0" smtClean="0"/>
              <a:t>convolutional (sliding window)</a:t>
            </a:r>
          </a:p>
          <a:p>
            <a:pPr lvl="1"/>
            <a:r>
              <a:rPr lang="en-US" dirty="0" smtClean="0"/>
              <a:t>standard feed-forward to combine extracted features (</a:t>
            </a:r>
            <a:r>
              <a:rPr lang="en-US" dirty="0" err="1" smtClean="0"/>
              <a:t>relu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pooling: extract fixed feature from window, e.g. max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59" y="3488515"/>
            <a:ext cx="6934805" cy="316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487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Convolutional Neural Networks are widely used in computer vision</a:t>
            </a:r>
          </a:p>
          <a:p>
            <a:r>
              <a:rPr lang="en-US" dirty="0" smtClean="0"/>
              <a:t>Assume maximum input size</a:t>
            </a:r>
          </a:p>
          <a:p>
            <a:r>
              <a:rPr lang="en-US" dirty="0" smtClean="0"/>
              <a:t>Given fixed maximum, can set up neural network where hidden node computes learned feature of small fixed window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The neural net encodes knowledge of 2D topology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Apply another feature map to </a:t>
            </a:r>
            <a:r>
              <a:rPr lang="en-US" smtClean="0"/>
              <a:t>hidden layer </a:t>
            </a:r>
            <a:r>
              <a:rPr lang="en-US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mtClean="0"/>
              <a:t> </a:t>
            </a:r>
            <a:r>
              <a:rPr lang="en-US" dirty="0" smtClean="0"/>
              <a:t>hierarchical </a:t>
            </a:r>
            <a:r>
              <a:rPr lang="en-US" smtClean="0"/>
              <a:t>feature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30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CNNs are appropriate for data with a grid structure</a:t>
            </a:r>
          </a:p>
          <a:p>
            <a:pPr lvl="1"/>
            <a:r>
              <a:rPr lang="en-US" dirty="0" smtClean="0"/>
              <a:t>In 1D: a sequence</a:t>
            </a:r>
          </a:p>
          <a:p>
            <a:r>
              <a:rPr lang="en-US" dirty="0" smtClean="0"/>
              <a:t>In 2D: a grid (e.g. image with pixels)</a:t>
            </a:r>
            <a:r>
              <a:rPr lang="en-US" dirty="0">
                <a:latin typeface="Perpetua" charset="0"/>
              </a:rPr>
              <a:t> </a:t>
            </a:r>
            <a:endParaRPr lang="en-US" dirty="0" smtClean="0">
              <a:latin typeface="Perpetua" charset="0"/>
            </a:endParaRPr>
          </a:p>
          <a:p>
            <a:r>
              <a:rPr lang="en-US" dirty="0" smtClean="0">
                <a:latin typeface="Perpetua" charset="0"/>
              </a:rPr>
              <a:t>Two </a:t>
            </a:r>
            <a:r>
              <a:rPr lang="en-US" dirty="0">
                <a:latin typeface="Perpetua" charset="0"/>
              </a:rPr>
              <a:t>key ideas:</a:t>
            </a:r>
          </a:p>
          <a:p>
            <a:pPr marL="788988" lvl="1" indent="-514350">
              <a:buFont typeface="+mj-lt"/>
              <a:buAutoNum type="arabicPeriod"/>
            </a:pPr>
            <a:r>
              <a:rPr lang="en-US" dirty="0">
                <a:latin typeface="Perpetua" charset="0"/>
              </a:rPr>
              <a:t>Slide fixed-size window over image/sequence/sentence = feature map</a:t>
            </a:r>
          </a:p>
          <a:p>
            <a:pPr marL="788988" lvl="1" indent="-514350">
              <a:buFont typeface="+mj-lt"/>
              <a:buAutoNum type="arabicPeriod"/>
            </a:pPr>
            <a:r>
              <a:rPr lang="en-US" dirty="0">
                <a:latin typeface="Perpetua" charset="0"/>
              </a:rPr>
              <a:t>1 hidden node represents window activation at 1 position</a:t>
            </a:r>
            <a:br>
              <a:rPr lang="en-US" dirty="0">
                <a:latin typeface="Perpetua" charset="0"/>
              </a:rPr>
            </a:b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latin typeface="Perpetua" charset="0"/>
              </a:rPr>
              <a:t>can repeat sliding window idea to obtain higher-level features</a:t>
            </a:r>
          </a:p>
          <a:p>
            <a:r>
              <a:rPr lang="en-US" dirty="0">
                <a:latin typeface="Perpetua" charset="0"/>
              </a:rPr>
              <a:t>Assumes maximum-length input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411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Features</a:t>
            </a:r>
            <a:endParaRPr lang="en-US" dirty="0"/>
          </a:p>
        </p:txBody>
      </p:sp>
      <p:pic>
        <p:nvPicPr>
          <p:cNvPr id="6" name="Content Placeholder 5" descr="cnn-feature.pdf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73" b="27273"/>
          <a:stretch>
            <a:fillRect/>
          </a:stretch>
        </p:blipFill>
        <p:spPr>
          <a:xfrm>
            <a:off x="210656" y="1447799"/>
            <a:ext cx="8476144" cy="4985967"/>
          </a:xfrm>
        </p:spPr>
      </p:pic>
    </p:spTree>
    <p:extLst>
      <p:ext uri="{BB962C8B-B14F-4D97-AF65-F5344CB8AC3E}">
        <p14:creationId xmlns:p14="http://schemas.microsoft.com/office/powerpoint/2010/main" val="3633038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889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1D Example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379396"/>
          </a:xfrm>
        </p:spPr>
        <p:txBody>
          <a:bodyPr/>
          <a:lstStyle/>
          <a:p>
            <a:r>
              <a:rPr lang="en-US" dirty="0" smtClean="0"/>
              <a:t>Want to classify a sentence as spam-like or not.</a:t>
            </a:r>
          </a:p>
          <a:p>
            <a:r>
              <a:rPr lang="en-US" dirty="0" smtClean="0"/>
              <a:t>Assume all sentences have at  most 5 words e.g.</a:t>
            </a:r>
          </a:p>
          <a:p>
            <a:pPr lvl="1"/>
            <a:r>
              <a:rPr lang="en-US" dirty="0" smtClean="0"/>
              <a:t> “I am a Nigerian Prince”</a:t>
            </a:r>
          </a:p>
          <a:p>
            <a:pPr lvl="1"/>
            <a:r>
              <a:rPr lang="en-US" dirty="0" smtClean="0"/>
              <a:t>“You can get rich quick”</a:t>
            </a:r>
          </a:p>
          <a:p>
            <a:pPr lvl="1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4475" y="4197315"/>
            <a:ext cx="29984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74820" y="4197315"/>
            <a:ext cx="59901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46620" y="4197315"/>
            <a:ext cx="34419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18420" y="4197315"/>
            <a:ext cx="129798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Nigerian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45740" y="4197315"/>
            <a:ext cx="129798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Prince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243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 Size 2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379396"/>
          </a:xfrm>
        </p:spPr>
        <p:txBody>
          <a:bodyPr/>
          <a:lstStyle/>
          <a:p>
            <a:r>
              <a:rPr lang="en-US" dirty="0" smtClean="0"/>
              <a:t>Boolean Feature/Filter 1: “</a:t>
            </a:r>
            <a:r>
              <a:rPr lang="en-US" dirty="0" smtClean="0">
                <a:solidFill>
                  <a:srgbClr val="FF0000"/>
                </a:solidFill>
              </a:rPr>
              <a:t>Nigerian Prince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Boolean Feature/Filter 2: “</a:t>
            </a:r>
            <a:r>
              <a:rPr lang="en-US" dirty="0" smtClean="0">
                <a:solidFill>
                  <a:srgbClr val="008000"/>
                </a:solidFill>
              </a:rPr>
              <a:t>get rich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2 Features x </a:t>
            </a:r>
            <a:r>
              <a:rPr lang="en-US" dirty="0" smtClean="0"/>
              <a:t>4 </a:t>
            </a:r>
            <a:r>
              <a:rPr lang="en-US" dirty="0" smtClean="0"/>
              <a:t>window positions = </a:t>
            </a:r>
            <a:r>
              <a:rPr lang="en-US" dirty="0"/>
              <a:t>8</a:t>
            </a:r>
            <a:r>
              <a:rPr lang="en-US" dirty="0" smtClean="0"/>
              <a:t> </a:t>
            </a:r>
            <a:r>
              <a:rPr lang="en-US" dirty="0" smtClean="0"/>
              <a:t>Features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752995" y="3545711"/>
            <a:ext cx="5790729" cy="1020936"/>
            <a:chOff x="752995" y="3545711"/>
            <a:chExt cx="5790729" cy="1020936"/>
          </a:xfrm>
        </p:grpSpPr>
        <p:sp>
          <p:nvSpPr>
            <p:cNvPr id="6" name="TextBox 5"/>
            <p:cNvSpPr txBox="1"/>
            <p:nvPr/>
          </p:nvSpPr>
          <p:spPr>
            <a:xfrm>
              <a:off x="764475" y="4197315"/>
              <a:ext cx="29984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74820" y="4197315"/>
              <a:ext cx="599017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am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46620" y="4197315"/>
              <a:ext cx="344193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18420" y="4197315"/>
              <a:ext cx="129798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Nigerian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45740" y="4197315"/>
              <a:ext cx="129798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Prince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52995" y="3545711"/>
              <a:ext cx="299849" cy="369332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cxnSp>
          <p:nvCxnSpPr>
            <p:cNvPr id="3" name="Straight Connector 2"/>
            <p:cNvCxnSpPr>
              <a:stCxn id="6" idx="0"/>
              <a:endCxn id="11" idx="2"/>
            </p:cNvCxnSpPr>
            <p:nvPr/>
          </p:nvCxnSpPr>
          <p:spPr>
            <a:xfrm flipH="1" flipV="1">
              <a:off x="902920" y="3915043"/>
              <a:ext cx="11480" cy="28227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7" idx="0"/>
            </p:cNvCxnSpPr>
            <p:nvPr/>
          </p:nvCxnSpPr>
          <p:spPr>
            <a:xfrm flipH="1" flipV="1">
              <a:off x="1052844" y="3899567"/>
              <a:ext cx="921485" cy="29774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824404" y="3545711"/>
              <a:ext cx="299849" cy="369332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cxnSp>
          <p:nvCxnSpPr>
            <p:cNvPr id="18" name="Straight Connector 17"/>
            <p:cNvCxnSpPr>
              <a:stCxn id="7" idx="0"/>
              <a:endCxn id="14" idx="2"/>
            </p:cNvCxnSpPr>
            <p:nvPr/>
          </p:nvCxnSpPr>
          <p:spPr>
            <a:xfrm flipV="1">
              <a:off x="1974329" y="3915043"/>
              <a:ext cx="0" cy="28227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endCxn id="14" idx="2"/>
            </p:cNvCxnSpPr>
            <p:nvPr/>
          </p:nvCxnSpPr>
          <p:spPr>
            <a:xfrm flipH="1" flipV="1">
              <a:off x="1974329" y="3915043"/>
              <a:ext cx="672292" cy="28227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673294" y="3545711"/>
              <a:ext cx="299849" cy="369332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cxnSp>
          <p:nvCxnSpPr>
            <p:cNvPr id="23" name="Straight Connector 22"/>
            <p:cNvCxnSpPr>
              <a:stCxn id="8" idx="0"/>
              <a:endCxn id="21" idx="2"/>
            </p:cNvCxnSpPr>
            <p:nvPr/>
          </p:nvCxnSpPr>
          <p:spPr>
            <a:xfrm flipV="1">
              <a:off x="2818717" y="3915043"/>
              <a:ext cx="4502" cy="28227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endCxn id="21" idx="2"/>
            </p:cNvCxnSpPr>
            <p:nvPr/>
          </p:nvCxnSpPr>
          <p:spPr>
            <a:xfrm flipH="1" flipV="1">
              <a:off x="2823219" y="3915043"/>
              <a:ext cx="1273786" cy="28227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890914" y="3545711"/>
              <a:ext cx="299849" cy="369332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cxnSp>
          <p:nvCxnSpPr>
            <p:cNvPr id="29" name="Straight Connector 28"/>
            <p:cNvCxnSpPr>
              <a:endCxn id="27" idx="2"/>
            </p:cNvCxnSpPr>
            <p:nvPr/>
          </p:nvCxnSpPr>
          <p:spPr>
            <a:xfrm flipH="1" flipV="1">
              <a:off x="4040839" y="3915043"/>
              <a:ext cx="56166" cy="28227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0" idx="0"/>
            </p:cNvCxnSpPr>
            <p:nvPr/>
          </p:nvCxnSpPr>
          <p:spPr>
            <a:xfrm flipH="1" flipV="1">
              <a:off x="4190763" y="3938036"/>
              <a:ext cx="1703969" cy="25927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1048790" y="3545711"/>
              <a:ext cx="299849" cy="369332"/>
            </a:xfrm>
            <a:prstGeom prst="rect">
              <a:avLst/>
            </a:prstGeom>
            <a:solidFill>
              <a:srgbClr val="008000">
                <a:alpha val="45000"/>
              </a:srgb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123015" y="3545711"/>
              <a:ext cx="299849" cy="369332"/>
            </a:xfrm>
            <a:prstGeom prst="rect">
              <a:avLst/>
            </a:prstGeom>
            <a:solidFill>
              <a:srgbClr val="008000">
                <a:alpha val="45000"/>
              </a:srgb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92390" y="3545711"/>
              <a:ext cx="299849" cy="369332"/>
            </a:xfrm>
            <a:prstGeom prst="rect">
              <a:avLst/>
            </a:prstGeom>
            <a:solidFill>
              <a:srgbClr val="008000">
                <a:alpha val="45000"/>
              </a:srgb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210010" y="3545711"/>
              <a:ext cx="299849" cy="369332"/>
            </a:xfrm>
            <a:prstGeom prst="rect">
              <a:avLst/>
            </a:prstGeom>
            <a:solidFill>
              <a:srgbClr val="008000">
                <a:alpha val="45000"/>
              </a:srgb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cxnSp>
          <p:nvCxnSpPr>
            <p:cNvPr id="37" name="Straight Connector 36"/>
            <p:cNvCxnSpPr>
              <a:stCxn id="6" idx="0"/>
            </p:cNvCxnSpPr>
            <p:nvPr/>
          </p:nvCxnSpPr>
          <p:spPr>
            <a:xfrm flipV="1">
              <a:off x="914400" y="3938036"/>
              <a:ext cx="149924" cy="259279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7" idx="1"/>
            </p:cNvCxnSpPr>
            <p:nvPr/>
          </p:nvCxnSpPr>
          <p:spPr>
            <a:xfrm flipH="1" flipV="1">
              <a:off x="1064324" y="3938037"/>
              <a:ext cx="610496" cy="443944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endCxn id="33" idx="2"/>
            </p:cNvCxnSpPr>
            <p:nvPr/>
          </p:nvCxnSpPr>
          <p:spPr>
            <a:xfrm flipV="1">
              <a:off x="2123015" y="3915043"/>
              <a:ext cx="149925" cy="282272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 flipV="1">
              <a:off x="2422864" y="3899567"/>
              <a:ext cx="250430" cy="29775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endCxn id="34" idx="2"/>
            </p:cNvCxnSpPr>
            <p:nvPr/>
          </p:nvCxnSpPr>
          <p:spPr>
            <a:xfrm flipV="1">
              <a:off x="2973143" y="3915043"/>
              <a:ext cx="169172" cy="282274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9" idx="1"/>
            </p:cNvCxnSpPr>
            <p:nvPr/>
          </p:nvCxnSpPr>
          <p:spPr>
            <a:xfrm flipH="1" flipV="1">
              <a:off x="3292239" y="3899567"/>
              <a:ext cx="326181" cy="482414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9" idx="0"/>
              <a:endCxn id="35" idx="2"/>
            </p:cNvCxnSpPr>
            <p:nvPr/>
          </p:nvCxnSpPr>
          <p:spPr>
            <a:xfrm flipV="1">
              <a:off x="4267412" y="3915043"/>
              <a:ext cx="92523" cy="282272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10" idx="0"/>
              <a:endCxn id="35" idx="3"/>
            </p:cNvCxnSpPr>
            <p:nvPr/>
          </p:nvCxnSpPr>
          <p:spPr>
            <a:xfrm flipH="1" flipV="1">
              <a:off x="4509859" y="3730377"/>
              <a:ext cx="1384873" cy="466938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7800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Trainable Filters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379396"/>
          </a:xfrm>
        </p:spPr>
        <p:txBody>
          <a:bodyPr/>
          <a:lstStyle/>
          <a:p>
            <a:r>
              <a:rPr lang="en-US" dirty="0"/>
              <a:t>As with basis functions, train weights to learn filters rather than hardcode </a:t>
            </a:r>
            <a:r>
              <a:rPr lang="en-US" dirty="0" smtClean="0"/>
              <a:t>them</a:t>
            </a:r>
          </a:p>
          <a:p>
            <a:r>
              <a:rPr lang="en-US" dirty="0" smtClean="0"/>
              <a:t>Since all </a:t>
            </a:r>
            <a:r>
              <a:rPr lang="en-US" dirty="0" smtClean="0">
                <a:solidFill>
                  <a:srgbClr val="FF0000"/>
                </a:solidFill>
              </a:rPr>
              <a:t>red nodes </a:t>
            </a:r>
            <a:r>
              <a:rPr lang="en-US" dirty="0" smtClean="0"/>
              <a:t>compute the same feature, they use the same weights</a:t>
            </a:r>
          </a:p>
          <a:p>
            <a:pPr lvl="1"/>
            <a:r>
              <a:rPr lang="en-US" dirty="0" smtClean="0"/>
              <a:t>an example of </a:t>
            </a:r>
            <a:r>
              <a:rPr lang="en-US" i="1" dirty="0" smtClean="0"/>
              <a:t>parameter tying</a:t>
            </a:r>
          </a:p>
          <a:p>
            <a:r>
              <a:rPr lang="en-US" dirty="0" smtClean="0"/>
              <a:t>Similarly we have 2 more weights </a:t>
            </a:r>
            <a:r>
              <a:rPr lang="en-US" dirty="0" smtClean="0">
                <a:solidFill>
                  <a:srgbClr val="008000"/>
                </a:solidFill>
              </a:rPr>
              <a:t>w3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8000"/>
                </a:solidFill>
              </a:rPr>
              <a:t>w4</a:t>
            </a:r>
            <a:r>
              <a:rPr lang="en-US" dirty="0" smtClean="0"/>
              <a:t> for the green filter (not shown)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71155" y="4800755"/>
            <a:ext cx="6072569" cy="1041423"/>
            <a:chOff x="471155" y="3545711"/>
            <a:chExt cx="6072569" cy="1041423"/>
          </a:xfrm>
        </p:grpSpPr>
        <p:sp>
          <p:nvSpPr>
            <p:cNvPr id="6" name="TextBox 5"/>
            <p:cNvSpPr txBox="1"/>
            <p:nvPr/>
          </p:nvSpPr>
          <p:spPr>
            <a:xfrm>
              <a:off x="764475" y="4217802"/>
              <a:ext cx="29984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74820" y="4217802"/>
              <a:ext cx="599017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am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46620" y="4217802"/>
              <a:ext cx="344193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18420" y="4217802"/>
              <a:ext cx="129798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Nigerian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45740" y="4217802"/>
              <a:ext cx="129798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Prince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52995" y="3545711"/>
              <a:ext cx="299849" cy="369332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cxnSp>
          <p:nvCxnSpPr>
            <p:cNvPr id="3" name="Straight Connector 2"/>
            <p:cNvCxnSpPr>
              <a:stCxn id="6" idx="0"/>
              <a:endCxn id="11" idx="2"/>
            </p:cNvCxnSpPr>
            <p:nvPr/>
          </p:nvCxnSpPr>
          <p:spPr>
            <a:xfrm flipH="1" flipV="1">
              <a:off x="902920" y="3915043"/>
              <a:ext cx="11480" cy="30275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7" idx="0"/>
            </p:cNvCxnSpPr>
            <p:nvPr/>
          </p:nvCxnSpPr>
          <p:spPr>
            <a:xfrm flipH="1" flipV="1">
              <a:off x="1052844" y="3920054"/>
              <a:ext cx="921485" cy="29774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824404" y="3545711"/>
              <a:ext cx="299849" cy="369332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cxnSp>
          <p:nvCxnSpPr>
            <p:cNvPr id="18" name="Straight Connector 17"/>
            <p:cNvCxnSpPr>
              <a:stCxn id="7" idx="0"/>
              <a:endCxn id="14" idx="2"/>
            </p:cNvCxnSpPr>
            <p:nvPr/>
          </p:nvCxnSpPr>
          <p:spPr>
            <a:xfrm flipV="1">
              <a:off x="1974329" y="3915043"/>
              <a:ext cx="0" cy="30275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endCxn id="14" idx="2"/>
            </p:cNvCxnSpPr>
            <p:nvPr/>
          </p:nvCxnSpPr>
          <p:spPr>
            <a:xfrm flipH="1" flipV="1">
              <a:off x="1974329" y="3915043"/>
              <a:ext cx="672292" cy="28227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673294" y="3545711"/>
              <a:ext cx="299849" cy="369332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cxnSp>
          <p:nvCxnSpPr>
            <p:cNvPr id="23" name="Straight Connector 22"/>
            <p:cNvCxnSpPr>
              <a:stCxn id="8" idx="0"/>
              <a:endCxn id="21" idx="2"/>
            </p:cNvCxnSpPr>
            <p:nvPr/>
          </p:nvCxnSpPr>
          <p:spPr>
            <a:xfrm flipV="1">
              <a:off x="2818717" y="3915043"/>
              <a:ext cx="4502" cy="30275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endCxn id="21" idx="2"/>
            </p:cNvCxnSpPr>
            <p:nvPr/>
          </p:nvCxnSpPr>
          <p:spPr>
            <a:xfrm flipH="1" flipV="1">
              <a:off x="2823219" y="3915043"/>
              <a:ext cx="1273786" cy="28227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890914" y="3545711"/>
              <a:ext cx="299849" cy="369332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cxnSp>
          <p:nvCxnSpPr>
            <p:cNvPr id="29" name="Straight Connector 28"/>
            <p:cNvCxnSpPr>
              <a:endCxn id="27" idx="2"/>
            </p:cNvCxnSpPr>
            <p:nvPr/>
          </p:nvCxnSpPr>
          <p:spPr>
            <a:xfrm flipH="1" flipV="1">
              <a:off x="4040839" y="3915043"/>
              <a:ext cx="56166" cy="28227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0" idx="0"/>
            </p:cNvCxnSpPr>
            <p:nvPr/>
          </p:nvCxnSpPr>
          <p:spPr>
            <a:xfrm flipH="1" flipV="1">
              <a:off x="4190763" y="3958523"/>
              <a:ext cx="1703969" cy="25927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1048790" y="3545711"/>
              <a:ext cx="299849" cy="369332"/>
            </a:xfrm>
            <a:prstGeom prst="rect">
              <a:avLst/>
            </a:prstGeom>
            <a:solidFill>
              <a:srgbClr val="008000">
                <a:alpha val="45000"/>
              </a:srgb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123015" y="3545711"/>
              <a:ext cx="299849" cy="369332"/>
            </a:xfrm>
            <a:prstGeom prst="rect">
              <a:avLst/>
            </a:prstGeom>
            <a:solidFill>
              <a:srgbClr val="008000">
                <a:alpha val="45000"/>
              </a:srgb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92390" y="3545711"/>
              <a:ext cx="299849" cy="369332"/>
            </a:xfrm>
            <a:prstGeom prst="rect">
              <a:avLst/>
            </a:prstGeom>
            <a:solidFill>
              <a:srgbClr val="008000">
                <a:alpha val="45000"/>
              </a:srgb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210010" y="3545711"/>
              <a:ext cx="299849" cy="369332"/>
            </a:xfrm>
            <a:prstGeom prst="rect">
              <a:avLst/>
            </a:prstGeom>
            <a:solidFill>
              <a:srgbClr val="008000">
                <a:alpha val="45000"/>
              </a:srgb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cxnSp>
          <p:nvCxnSpPr>
            <p:cNvPr id="37" name="Straight Connector 36"/>
            <p:cNvCxnSpPr>
              <a:stCxn id="6" idx="0"/>
            </p:cNvCxnSpPr>
            <p:nvPr/>
          </p:nvCxnSpPr>
          <p:spPr>
            <a:xfrm flipV="1">
              <a:off x="914400" y="3958523"/>
              <a:ext cx="149924" cy="259279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7" idx="1"/>
            </p:cNvCxnSpPr>
            <p:nvPr/>
          </p:nvCxnSpPr>
          <p:spPr>
            <a:xfrm flipH="1" flipV="1">
              <a:off x="1064324" y="3958524"/>
              <a:ext cx="610496" cy="443944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endCxn id="33" idx="2"/>
            </p:cNvCxnSpPr>
            <p:nvPr/>
          </p:nvCxnSpPr>
          <p:spPr>
            <a:xfrm flipV="1">
              <a:off x="2123015" y="3915043"/>
              <a:ext cx="149925" cy="282272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 flipV="1">
              <a:off x="2422864" y="3899567"/>
              <a:ext cx="250430" cy="29775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endCxn id="34" idx="2"/>
            </p:cNvCxnSpPr>
            <p:nvPr/>
          </p:nvCxnSpPr>
          <p:spPr>
            <a:xfrm flipV="1">
              <a:off x="2973143" y="3915043"/>
              <a:ext cx="169172" cy="282274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9" idx="1"/>
            </p:cNvCxnSpPr>
            <p:nvPr/>
          </p:nvCxnSpPr>
          <p:spPr>
            <a:xfrm flipH="1" flipV="1">
              <a:off x="3292239" y="3920054"/>
              <a:ext cx="326181" cy="482414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9" idx="0"/>
              <a:endCxn id="35" idx="2"/>
            </p:cNvCxnSpPr>
            <p:nvPr/>
          </p:nvCxnSpPr>
          <p:spPr>
            <a:xfrm flipV="1">
              <a:off x="4267412" y="3915043"/>
              <a:ext cx="92523" cy="302759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10" idx="0"/>
              <a:endCxn id="35" idx="3"/>
            </p:cNvCxnSpPr>
            <p:nvPr/>
          </p:nvCxnSpPr>
          <p:spPr>
            <a:xfrm flipH="1" flipV="1">
              <a:off x="4509859" y="3730377"/>
              <a:ext cx="1384873" cy="487425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471155" y="3869523"/>
              <a:ext cx="4925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w1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320045" y="3735105"/>
              <a:ext cx="4925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w2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586350" y="3858027"/>
              <a:ext cx="4925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w1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435240" y="3846531"/>
              <a:ext cx="4925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w1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316095" y="3744096"/>
              <a:ext cx="4925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w2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554200" y="3753087"/>
              <a:ext cx="4925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w2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675820" y="3858027"/>
              <a:ext cx="4925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w1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034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 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Think images with pixels</a:t>
            </a:r>
          </a:p>
          <a:p>
            <a:pPr lvl="1"/>
            <a:r>
              <a:rPr lang="en-US" dirty="0" smtClean="0"/>
              <a:t>More reasonable to assume fixed maximum size</a:t>
            </a:r>
          </a:p>
          <a:p>
            <a:r>
              <a:rPr lang="en-US" dirty="0" smtClean="0"/>
              <a:t>Filter = small window size</a:t>
            </a:r>
          </a:p>
          <a:p>
            <a:r>
              <a:rPr lang="en-US" dirty="0" smtClean="0"/>
              <a:t>Slide over different positions</a:t>
            </a:r>
          </a:p>
          <a:p>
            <a:r>
              <a:rPr lang="en-US" dirty="0" smtClean="0"/>
              <a:t>May have to add 0s at boundary point (“zero-padding”)</a:t>
            </a:r>
          </a:p>
          <a:p>
            <a:r>
              <a:rPr lang="en-US" dirty="0" smtClean="0">
                <a:hlinkClick r:id="rId3" action="ppaction://hlinkfile"/>
              </a:rPr>
              <a:t>cnn2d-example.pdf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067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CNN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307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sicPresentation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BasicPresentation.potx</Template>
  <TotalTime>7777</TotalTime>
  <Words>477</Words>
  <Application>Microsoft Macintosh PowerPoint</Application>
  <PresentationFormat>On-screen Show (4:3)</PresentationFormat>
  <Paragraphs>93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BasicPresentation</vt:lpstr>
      <vt:lpstr>Convolutional Neural Nets</vt:lpstr>
      <vt:lpstr>Overview</vt:lpstr>
      <vt:lpstr>Hierarchical Features</vt:lpstr>
      <vt:lpstr>Filters</vt:lpstr>
      <vt:lpstr>1D Example</vt:lpstr>
      <vt:lpstr>Window Size 2</vt:lpstr>
      <vt:lpstr>Trainable Filters</vt:lpstr>
      <vt:lpstr>2D Version</vt:lpstr>
      <vt:lpstr>Deep CNN</vt:lpstr>
      <vt:lpstr>Hierarchical Filters</vt:lpstr>
      <vt:lpstr>Example Architecture</vt:lpstr>
      <vt:lpstr>Alternating Layers</vt:lpstr>
      <vt:lpstr>Conclusion</vt:lpstr>
    </vt:vector>
  </TitlesOfParts>
  <Company>Simon Fraser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Oliver Schulte</dc:creator>
  <cp:lastModifiedBy>Oliver Schulte</cp:lastModifiedBy>
  <cp:revision>129</cp:revision>
  <cp:lastPrinted>2017-03-08T19:23:55Z</cp:lastPrinted>
  <dcterms:created xsi:type="dcterms:W3CDTF">2011-12-30T19:23:42Z</dcterms:created>
  <dcterms:modified xsi:type="dcterms:W3CDTF">2017-11-28T22:32:55Z</dcterms:modified>
</cp:coreProperties>
</file>