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0" r:id="rId1"/>
  </p:sldMasterIdLst>
  <p:notesMasterIdLst>
    <p:notesMasterId r:id="rId19"/>
  </p:notesMasterIdLst>
  <p:handoutMasterIdLst>
    <p:handoutMasterId r:id="rId20"/>
  </p:handoutMasterIdLst>
  <p:sldIdLst>
    <p:sldId id="256" r:id="rId2"/>
    <p:sldId id="257" r:id="rId3"/>
    <p:sldId id="258" r:id="rId4"/>
    <p:sldId id="265" r:id="rId5"/>
    <p:sldId id="259" r:id="rId6"/>
    <p:sldId id="260" r:id="rId7"/>
    <p:sldId id="264" r:id="rId8"/>
    <p:sldId id="262" r:id="rId9"/>
    <p:sldId id="263" r:id="rId10"/>
    <p:sldId id="267" r:id="rId11"/>
    <p:sldId id="268" r:id="rId12"/>
    <p:sldId id="266" r:id="rId13"/>
    <p:sldId id="269" r:id="rId14"/>
    <p:sldId id="270" r:id="rId15"/>
    <p:sldId id="271" r:id="rId16"/>
    <p:sldId id="272" r:id="rId17"/>
    <p:sldId id="273" r:id="rId1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 snapToGrid="0" snapToObjects="1">
      <p:cViewPr>
        <p:scale>
          <a:sx n="90" d="100"/>
          <a:sy n="90" d="100"/>
        </p:scale>
        <p:origin x="-2176" y="-2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handoutMaster" Target="handoutMasters/handoutMaster1.xml"/><Relationship Id="rId21" Type="http://schemas.openxmlformats.org/officeDocument/2006/relationships/printerSettings" Target="printerSettings/printerSettings1.bin"/><Relationship Id="rId22" Type="http://schemas.openxmlformats.org/officeDocument/2006/relationships/presProps" Target="presProps.xml"/><Relationship Id="rId23" Type="http://schemas.openxmlformats.org/officeDocument/2006/relationships/viewProps" Target="viewProps.xml"/><Relationship Id="rId24" Type="http://schemas.openxmlformats.org/officeDocument/2006/relationships/theme" Target="theme/theme1.xml"/><Relationship Id="rId25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6F3B91-F85D-B248-9AF5-1909BBFA2DC5}" type="datetimeFigureOut">
              <a:rPr lang="en-US" smtClean="0"/>
              <a:pPr/>
              <a:t>2017-11-14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F4EF4E-CA93-ED4F-BF08-65F125D955F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057764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11E128-8506-7C43-ABAC-0B919FE47743}" type="datetimeFigureOut">
              <a:rPr lang="en-US" smtClean="0"/>
              <a:pPr/>
              <a:t>2017-11-14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700D86-F039-EC42-8630-CEEC8B777A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52989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If</a:t>
            </a:r>
            <a:r>
              <a:rPr lang="en-US" baseline="0" dirty="0" smtClean="0"/>
              <a:t> you use “insert slide number” under “Footer”, that text box only displays the slide number, not the total number of slides. So I use a new textbox for the slide number in </a:t>
            </a:r>
            <a:r>
              <a:rPr lang="en-US" baseline="0" smtClean="0"/>
              <a:t>the master.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700D86-F039-EC42-8630-CEEC8B777A40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http://</a:t>
            </a:r>
            <a:r>
              <a:rPr lang="en-US" dirty="0" err="1" smtClean="0"/>
              <a:t>cseweb.ucsd.edu</a:t>
            </a:r>
            <a:r>
              <a:rPr lang="en-US" dirty="0" smtClean="0"/>
              <a:t>/~</a:t>
            </a:r>
            <a:r>
              <a:rPr lang="en-US" dirty="0" err="1" smtClean="0"/>
              <a:t>yfreund</a:t>
            </a:r>
            <a:r>
              <a:rPr lang="en-US" dirty="0" smtClean="0"/>
              <a:t>/</a:t>
            </a:r>
            <a:r>
              <a:rPr lang="en-US" dirty="0" err="1" smtClean="0"/>
              <a:t>adaboost</a:t>
            </a:r>
            <a:r>
              <a:rPr lang="en-US" dirty="0" smtClean="0"/>
              <a:t>/</a:t>
            </a:r>
            <a:r>
              <a:rPr lang="en-US" dirty="0" err="1" smtClean="0"/>
              <a:t>index.html</a:t>
            </a:r>
            <a:endParaRPr lang="en-US" dirty="0" smtClean="0"/>
          </a:p>
          <a:p>
            <a:r>
              <a:rPr lang="en-US" dirty="0" smtClean="0"/>
              <a:t>run in </a:t>
            </a:r>
            <a:r>
              <a:rPr lang="en-US" smtClean="0"/>
              <a:t>SeaMonkey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700D86-F039-EC42-8630-CEEC8B777A40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32178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CA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46DB8-04AA-4240-996E-59DA1A5AF79F}" type="datetime1">
              <a:rPr lang="en-US" smtClean="0"/>
              <a:pPr/>
              <a:t>2017-11-14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0898D379-3215-8949-9676-A9C60A9D30F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CA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CA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CA" smtClean="0"/>
              <a:t>Click to edit Master text styles</a:t>
            </a:r>
          </a:p>
          <a:p>
            <a:pPr lvl="1" eaLnBrk="1" latinLnBrk="0" hangingPunct="1"/>
            <a:r>
              <a:rPr lang="en-CA" smtClean="0"/>
              <a:t>Second level</a:t>
            </a:r>
          </a:p>
          <a:p>
            <a:pPr lvl="2" eaLnBrk="1" latinLnBrk="0" hangingPunct="1"/>
            <a:r>
              <a:rPr lang="en-CA" smtClean="0"/>
              <a:t>Third level</a:t>
            </a:r>
          </a:p>
          <a:p>
            <a:pPr lvl="3" eaLnBrk="1" latinLnBrk="0" hangingPunct="1"/>
            <a:r>
              <a:rPr lang="en-CA" smtClean="0"/>
              <a:t>Fourth level</a:t>
            </a:r>
          </a:p>
          <a:p>
            <a:pPr lvl="4" eaLnBrk="1" latinLnBrk="0" hangingPunct="1"/>
            <a:r>
              <a:rPr lang="en-CA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CC09E-C479-9F4D-8826-A7B34FBC6437}" type="datetime1">
              <a:rPr lang="en-US" smtClean="0"/>
              <a:pPr/>
              <a:t>2017-11-14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8D379-3215-8949-9676-A9C60A9D30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CA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CA" smtClean="0"/>
              <a:t>Click to edit Master text styles</a:t>
            </a:r>
          </a:p>
          <a:p>
            <a:pPr lvl="1" eaLnBrk="1" latinLnBrk="0" hangingPunct="1"/>
            <a:r>
              <a:rPr lang="en-CA" smtClean="0"/>
              <a:t>Second level</a:t>
            </a:r>
          </a:p>
          <a:p>
            <a:pPr lvl="2" eaLnBrk="1" latinLnBrk="0" hangingPunct="1"/>
            <a:r>
              <a:rPr lang="en-CA" smtClean="0"/>
              <a:t>Third level</a:t>
            </a:r>
          </a:p>
          <a:p>
            <a:pPr lvl="3" eaLnBrk="1" latinLnBrk="0" hangingPunct="1"/>
            <a:r>
              <a:rPr lang="en-CA" smtClean="0"/>
              <a:t>Fourth level</a:t>
            </a:r>
          </a:p>
          <a:p>
            <a:pPr lvl="4" eaLnBrk="1" latinLnBrk="0" hangingPunct="1"/>
            <a:r>
              <a:rPr lang="en-CA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D7797-894D-094B-8DA4-1DCA1D6ECA39}" type="datetime1">
              <a:rPr lang="en-US" smtClean="0"/>
              <a:pPr/>
              <a:t>2017-11-14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8D379-3215-8949-9676-A9C60A9D30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CA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7D9A6C-B01C-DB46-89D4-B2BA0B2D4344}" type="datetime1">
              <a:rPr lang="en-US" smtClean="0"/>
              <a:pPr/>
              <a:t>2017-11-14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8D379-3215-8949-9676-A9C60A9D30F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CA" smtClean="0"/>
              <a:t>Click to edit Master text styles</a:t>
            </a:r>
          </a:p>
          <a:p>
            <a:pPr lvl="1" eaLnBrk="1" latinLnBrk="0" hangingPunct="1"/>
            <a:r>
              <a:rPr lang="en-CA" smtClean="0"/>
              <a:t>Second level</a:t>
            </a:r>
          </a:p>
          <a:p>
            <a:pPr lvl="2" eaLnBrk="1" latinLnBrk="0" hangingPunct="1"/>
            <a:r>
              <a:rPr lang="en-CA" smtClean="0"/>
              <a:t>Third level</a:t>
            </a:r>
          </a:p>
          <a:p>
            <a:pPr lvl="3" eaLnBrk="1" latinLnBrk="0" hangingPunct="1"/>
            <a:r>
              <a:rPr lang="en-CA" smtClean="0"/>
              <a:t>Fourth level</a:t>
            </a:r>
          </a:p>
          <a:p>
            <a:pPr lvl="4" eaLnBrk="1" latinLnBrk="0" hangingPunct="1"/>
            <a:r>
              <a:rPr lang="en-CA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CA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CA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9D9F8-E4D8-114B-8F07-3AA0008FFB3C}" type="datetime1">
              <a:rPr lang="en-US" smtClean="0"/>
              <a:pPr/>
              <a:t>2017-11-14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0898D379-3215-8949-9676-A9C60A9D30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CA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CA618-E21F-2947-925A-22F69CABA2D9}" type="datetime1">
              <a:rPr lang="en-US" smtClean="0"/>
              <a:pPr/>
              <a:t>2017-11-14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8D379-3215-8949-9676-A9C60A9D30F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CA" smtClean="0"/>
              <a:t>Click to edit Master text styles</a:t>
            </a:r>
          </a:p>
          <a:p>
            <a:pPr lvl="1" eaLnBrk="1" latinLnBrk="0" hangingPunct="1"/>
            <a:r>
              <a:rPr lang="en-CA" smtClean="0"/>
              <a:t>Second level</a:t>
            </a:r>
          </a:p>
          <a:p>
            <a:pPr lvl="2" eaLnBrk="1" latinLnBrk="0" hangingPunct="1"/>
            <a:r>
              <a:rPr lang="en-CA" smtClean="0"/>
              <a:t>Third level</a:t>
            </a:r>
          </a:p>
          <a:p>
            <a:pPr lvl="3" eaLnBrk="1" latinLnBrk="0" hangingPunct="1"/>
            <a:r>
              <a:rPr lang="en-CA" smtClean="0"/>
              <a:t>Fourth level</a:t>
            </a:r>
          </a:p>
          <a:p>
            <a:pPr lvl="4" eaLnBrk="1" latinLnBrk="0" hangingPunct="1"/>
            <a:r>
              <a:rPr lang="en-CA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CA" smtClean="0"/>
              <a:t>Click to edit Master text styles</a:t>
            </a:r>
          </a:p>
          <a:p>
            <a:pPr lvl="1" eaLnBrk="1" latinLnBrk="0" hangingPunct="1"/>
            <a:r>
              <a:rPr lang="en-CA" smtClean="0"/>
              <a:t>Second level</a:t>
            </a:r>
          </a:p>
          <a:p>
            <a:pPr lvl="2" eaLnBrk="1" latinLnBrk="0" hangingPunct="1"/>
            <a:r>
              <a:rPr lang="en-CA" smtClean="0"/>
              <a:t>Third level</a:t>
            </a:r>
          </a:p>
          <a:p>
            <a:pPr lvl="3" eaLnBrk="1" latinLnBrk="0" hangingPunct="1"/>
            <a:r>
              <a:rPr lang="en-CA" smtClean="0"/>
              <a:t>Fourth level</a:t>
            </a:r>
          </a:p>
          <a:p>
            <a:pPr lvl="4" eaLnBrk="1" latinLnBrk="0" hangingPunct="1"/>
            <a:r>
              <a:rPr lang="en-CA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CA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CA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CA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03CC9-3584-6F42-B762-30707575C1AE}" type="datetime1">
              <a:rPr lang="en-US" smtClean="0"/>
              <a:pPr/>
              <a:t>2017-11-14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8D379-3215-8949-9676-A9C60A9D30F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CA" smtClean="0"/>
              <a:t>Click to edit Master text styles</a:t>
            </a:r>
          </a:p>
          <a:p>
            <a:pPr lvl="1" eaLnBrk="1" latinLnBrk="0" hangingPunct="1"/>
            <a:r>
              <a:rPr lang="en-CA" smtClean="0"/>
              <a:t>Second level</a:t>
            </a:r>
          </a:p>
          <a:p>
            <a:pPr lvl="2" eaLnBrk="1" latinLnBrk="0" hangingPunct="1"/>
            <a:r>
              <a:rPr lang="en-CA" smtClean="0"/>
              <a:t>Third level</a:t>
            </a:r>
          </a:p>
          <a:p>
            <a:pPr lvl="3" eaLnBrk="1" latinLnBrk="0" hangingPunct="1"/>
            <a:r>
              <a:rPr lang="en-CA" smtClean="0"/>
              <a:t>Fourth level</a:t>
            </a:r>
          </a:p>
          <a:p>
            <a:pPr lvl="4" eaLnBrk="1" latinLnBrk="0" hangingPunct="1"/>
            <a:r>
              <a:rPr lang="en-CA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CA" smtClean="0"/>
              <a:t>Click to edit Master text styles</a:t>
            </a:r>
          </a:p>
          <a:p>
            <a:pPr lvl="1" eaLnBrk="1" latinLnBrk="0" hangingPunct="1"/>
            <a:r>
              <a:rPr lang="en-CA" smtClean="0"/>
              <a:t>Second level</a:t>
            </a:r>
          </a:p>
          <a:p>
            <a:pPr lvl="2" eaLnBrk="1" latinLnBrk="0" hangingPunct="1"/>
            <a:r>
              <a:rPr lang="en-CA" smtClean="0"/>
              <a:t>Third level</a:t>
            </a:r>
          </a:p>
          <a:p>
            <a:pPr lvl="3" eaLnBrk="1" latinLnBrk="0" hangingPunct="1"/>
            <a:r>
              <a:rPr lang="en-CA" smtClean="0"/>
              <a:t>Fourth level</a:t>
            </a:r>
          </a:p>
          <a:p>
            <a:pPr lvl="4" eaLnBrk="1" latinLnBrk="0" hangingPunct="1"/>
            <a:r>
              <a:rPr lang="en-CA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CA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20374-57D1-5049-ACC8-9BF0B3E4B53B}" type="datetime1">
              <a:rPr lang="en-US" smtClean="0"/>
              <a:pPr/>
              <a:t>2017-11-14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8D379-3215-8949-9676-A9C60A9D30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A312D-7C96-C94B-9103-63CB9A70E392}" type="datetime1">
              <a:rPr lang="en-US" smtClean="0"/>
              <a:pPr/>
              <a:t>2017-11-14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8D379-3215-8949-9676-A9C60A9D30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CA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CA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B4B11-FFCA-554F-9931-34760E6081B2}" type="datetime1">
              <a:rPr lang="en-US" smtClean="0"/>
              <a:pPr/>
              <a:t>2017-11-14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8D379-3215-8949-9676-A9C60A9D30F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CA" smtClean="0"/>
              <a:t>Click to edit Master text styles</a:t>
            </a:r>
          </a:p>
          <a:p>
            <a:pPr lvl="1" eaLnBrk="1" latinLnBrk="0" hangingPunct="1"/>
            <a:r>
              <a:rPr lang="en-CA" smtClean="0"/>
              <a:t>Second level</a:t>
            </a:r>
          </a:p>
          <a:p>
            <a:pPr lvl="2" eaLnBrk="1" latinLnBrk="0" hangingPunct="1"/>
            <a:r>
              <a:rPr lang="en-CA" smtClean="0"/>
              <a:t>Third level</a:t>
            </a:r>
          </a:p>
          <a:p>
            <a:pPr lvl="3" eaLnBrk="1" latinLnBrk="0" hangingPunct="1"/>
            <a:r>
              <a:rPr lang="en-CA" smtClean="0"/>
              <a:t>Fourth level</a:t>
            </a:r>
          </a:p>
          <a:p>
            <a:pPr lvl="4" eaLnBrk="1" latinLnBrk="0" hangingPunct="1"/>
            <a:r>
              <a:rPr lang="en-CA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CA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CA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2F87E-4874-DA4B-8746-F0F35855B10D}" type="datetime1">
              <a:rPr lang="en-US" smtClean="0"/>
              <a:pPr/>
              <a:t>2017-11-14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0898D379-3215-8949-9676-A9C60A9D30F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CA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CA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CA" smtClean="0"/>
              <a:t>Click to edit Master text styles</a:t>
            </a:r>
          </a:p>
          <a:p>
            <a:pPr lvl="1" eaLnBrk="1" latinLnBrk="0" hangingPunct="1"/>
            <a:r>
              <a:rPr kumimoji="0" lang="en-CA" smtClean="0"/>
              <a:t>Second level</a:t>
            </a:r>
          </a:p>
          <a:p>
            <a:pPr lvl="2" eaLnBrk="1" latinLnBrk="0" hangingPunct="1"/>
            <a:r>
              <a:rPr kumimoji="0" lang="en-CA" smtClean="0"/>
              <a:t>Third level</a:t>
            </a:r>
          </a:p>
          <a:p>
            <a:pPr lvl="3" eaLnBrk="1" latinLnBrk="0" hangingPunct="1"/>
            <a:r>
              <a:rPr kumimoji="0" lang="en-CA" smtClean="0"/>
              <a:t>Fourth level</a:t>
            </a:r>
          </a:p>
          <a:p>
            <a:pPr lvl="4" eaLnBrk="1" latinLnBrk="0" hangingPunct="1"/>
            <a:r>
              <a:rPr kumimoji="0" lang="en-CA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064242" y="61531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1B695AFE-B155-E942-BA5B-147280665042}" type="datetime1">
              <a:rPr lang="en-US" smtClean="0"/>
              <a:pPr/>
              <a:t>2017-11-14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0898D379-3215-8949-9676-A9C60A9D30F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TextBox 9"/>
          <p:cNvSpPr txBox="1"/>
          <p:nvPr userDrawn="1"/>
        </p:nvSpPr>
        <p:spPr>
          <a:xfrm>
            <a:off x="7769191" y="6210300"/>
            <a:ext cx="91760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984214CE-A4BC-EA43-95DF-54C52CE624FD}" type="slidenum">
              <a:rPr lang="en-US" sz="1400" smtClean="0"/>
              <a:pPr/>
              <a:t>‹#›</a:t>
            </a:fld>
            <a:r>
              <a:rPr lang="en-US" sz="1400" dirty="0" smtClean="0"/>
              <a:t>/13</a:t>
            </a:r>
            <a:endParaRPr lang="en-US" sz="14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e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4" Type="http://schemas.openxmlformats.org/officeDocument/2006/relationships/hyperlink" Target="http://cseweb.ucsd.edu/~yfreund/adaboost/index.html" TargetMode="Externa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emf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emf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emf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en.wikipedia.org/wiki/Philip_E._Tetlock%23The_Good_Judgment_Project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Oliver Schulte</a:t>
            </a:r>
          </a:p>
          <a:p>
            <a:r>
              <a:rPr lang="en-US" dirty="0" smtClean="0"/>
              <a:t>Machine Learning 726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Ensemble Learning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Boosting Outline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Requires a learner that works with weighted instances</a:t>
            </a:r>
          </a:p>
          <a:p>
            <a:pPr lvl="1"/>
            <a:r>
              <a:rPr lang="en-US" dirty="0" smtClean="0"/>
              <a:t>e.g. </a:t>
            </a:r>
            <a:r>
              <a:rPr lang="en-US" dirty="0" err="1" smtClean="0"/>
              <a:t>Weka</a:t>
            </a:r>
            <a:endParaRPr lang="en-US" dirty="0" smtClean="0"/>
          </a:p>
          <a:p>
            <a:r>
              <a:rPr lang="en-US" dirty="0" smtClean="0"/>
              <a:t>Whole number weights are equivalent to replicating instances</a:t>
            </a:r>
          </a:p>
          <a:p>
            <a:pPr lvl="1"/>
            <a:r>
              <a:rPr lang="en-US" dirty="0" smtClean="0"/>
              <a:t>e.g. weight(</a:t>
            </a:r>
            <a:r>
              <a:rPr lang="en-US" b="1" dirty="0" smtClean="0"/>
              <a:t>x</a:t>
            </a:r>
            <a:r>
              <a:rPr lang="en-US" dirty="0" smtClean="0"/>
              <a:t>) = 10 is equivalent to having 10 instances of </a:t>
            </a:r>
            <a:r>
              <a:rPr lang="en-US" b="1" dirty="0" smtClean="0"/>
              <a:t>x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Apply learner to build classifier 1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Reweight instances considering mistakes by 1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Compute weight for classifier 1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Apply learner to </a:t>
            </a:r>
            <a:r>
              <a:rPr lang="en-US" i="1" dirty="0" smtClean="0"/>
              <a:t>reweighted instances</a:t>
            </a:r>
            <a:r>
              <a:rPr lang="en-US" dirty="0" smtClean="0"/>
              <a:t> to build classifier 2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Reweight instances considering mistakes by </a:t>
            </a:r>
            <a:r>
              <a:rPr lang="en-US" i="1" dirty="0" smtClean="0"/>
              <a:t>(1 + 2)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Compute weight for classifier 2, </a:t>
            </a:r>
            <a:r>
              <a:rPr lang="en-US" dirty="0" err="1" smtClean="0"/>
              <a:t>etc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84933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Illustration: Random Forests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" name="Content Placeholder 4" descr="boosting-trees.pdf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1013" r="-21013"/>
          <a:stretch>
            <a:fillRect/>
          </a:stretch>
        </p:blipFill>
        <p:spPr>
          <a:xfrm>
            <a:off x="-581366" y="1447800"/>
            <a:ext cx="7772400" cy="4572000"/>
          </a:xfrm>
        </p:spPr>
      </p:pic>
      <p:sp>
        <p:nvSpPr>
          <p:cNvPr id="6" name="TextBox 5"/>
          <p:cNvSpPr txBox="1"/>
          <p:nvPr/>
        </p:nvSpPr>
        <p:spPr>
          <a:xfrm>
            <a:off x="5870222" y="1651000"/>
            <a:ext cx="301977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2400" dirty="0" smtClean="0"/>
              <a:t>height of rectangle = weight of instance</a:t>
            </a:r>
          </a:p>
          <a:p>
            <a:pPr marL="285750" indent="-285750">
              <a:buFont typeface="Arial"/>
              <a:buChar char="•"/>
            </a:pPr>
            <a:r>
              <a:rPr lang="en-US" sz="2400" dirty="0" smtClean="0"/>
              <a:t>height of tree = </a:t>
            </a:r>
            <a:br>
              <a:rPr lang="en-US" sz="2400" dirty="0" smtClean="0"/>
            </a:br>
            <a:r>
              <a:rPr lang="en-US" sz="2400" dirty="0" smtClean="0"/>
              <a:t>weight of tree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8429601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Illustration: Boosting Linear Thresholds 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993422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Weak learner learns hypotheses </a:t>
            </a:r>
            <a:br>
              <a:rPr lang="en-US" dirty="0" smtClean="0"/>
            </a:br>
            <a:r>
              <a:rPr lang="en-US" dirty="0" smtClean="0"/>
              <a:t>h(</a:t>
            </a:r>
            <a:r>
              <a:rPr lang="en-US" b="1" dirty="0" smtClean="0"/>
              <a:t>x</a:t>
            </a:r>
            <a:r>
              <a:rPr lang="en-US" dirty="0" smtClean="0"/>
              <a:t>) = x</a:t>
            </a:r>
            <a:r>
              <a:rPr lang="en-US" baseline="-25000" dirty="0" smtClean="0"/>
              <a:t>i</a:t>
            </a:r>
            <a:r>
              <a:rPr lang="en-US" dirty="0" smtClean="0"/>
              <a:t> &gt; </a:t>
            </a:r>
            <a:r>
              <a:rPr lang="en-US" dirty="0" err="1"/>
              <a:t>θ</a:t>
            </a:r>
            <a:r>
              <a:rPr lang="en-US" dirty="0" smtClean="0"/>
              <a:t> or h(</a:t>
            </a:r>
            <a:r>
              <a:rPr lang="en-US" b="1" dirty="0" smtClean="0"/>
              <a:t>x</a:t>
            </a:r>
            <a:r>
              <a:rPr lang="en-US" dirty="0" smtClean="0"/>
              <a:t>) = x</a:t>
            </a:r>
            <a:r>
              <a:rPr lang="en-US" baseline="-25000" dirty="0" smtClean="0"/>
              <a:t>i</a:t>
            </a:r>
            <a:r>
              <a:rPr lang="en-US" dirty="0" smtClean="0"/>
              <a:t> &lt; </a:t>
            </a:r>
            <a:r>
              <a:rPr lang="en-US" dirty="0" err="1" smtClean="0"/>
              <a:t>θ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8745" y="2755900"/>
            <a:ext cx="4304341" cy="32131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5827888" y="1778001"/>
            <a:ext cx="26613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hlinkClick r:id="rId4"/>
              </a:rPr>
              <a:t>boosting Demo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19177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Linear Threshold Ensemble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" name="Content Placeholder 4" descr="threshold-ensemble.pdf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685" b="268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20716243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Pseudocode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" name="Content Placeholder 4" descr="boosting-code.pdf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9107" r="-9107"/>
          <a:stretch>
            <a:fillRect/>
          </a:stretch>
        </p:blipFill>
        <p:spPr>
          <a:xfrm>
            <a:off x="0" y="1447800"/>
            <a:ext cx="8686800" cy="5109882"/>
          </a:xfrm>
        </p:spPr>
      </p:pic>
    </p:spTree>
    <p:extLst>
      <p:ext uri="{BB962C8B-B14F-4D97-AF65-F5344CB8AC3E}">
        <p14:creationId xmlns:p14="http://schemas.microsoft.com/office/powerpoint/2010/main" val="15656199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AdaBoost</a:t>
            </a:r>
            <a:r>
              <a:rPr lang="en-US" dirty="0" smtClean="0"/>
              <a:t> </a:t>
            </a:r>
            <a:r>
              <a:rPr lang="en-US" dirty="0" err="1" smtClean="0"/>
              <a:t>Behaviour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" name="Content Placeholder 4" descr="adaboost_error.pdf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5385" r="-15385"/>
          <a:stretch>
            <a:fillRect/>
          </a:stretch>
        </p:blipFill>
        <p:spPr>
          <a:xfrm>
            <a:off x="-637810" y="1447800"/>
            <a:ext cx="7772400" cy="4572000"/>
          </a:xfrm>
        </p:spPr>
      </p:pic>
      <p:sp>
        <p:nvSpPr>
          <p:cNvPr id="6" name="TextBox 5"/>
          <p:cNvSpPr txBox="1"/>
          <p:nvPr/>
        </p:nvSpPr>
        <p:spPr>
          <a:xfrm>
            <a:off x="5940778" y="1622777"/>
            <a:ext cx="2810945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2400" dirty="0"/>
              <a:t> </a:t>
            </a:r>
            <a:r>
              <a:rPr lang="en-US" sz="2400" dirty="0" smtClean="0"/>
              <a:t> </a:t>
            </a:r>
            <a:r>
              <a:rPr lang="en-US" sz="2400" dirty="0"/>
              <a:t>Test error </a:t>
            </a:r>
            <a:r>
              <a:rPr lang="en-US" sz="2400" dirty="0" smtClean="0"/>
              <a:t>decreases</a:t>
            </a:r>
            <a:br>
              <a:rPr lang="en-US" sz="2400" dirty="0" smtClean="0"/>
            </a:br>
            <a:r>
              <a:rPr lang="en-US" sz="2400" dirty="0" smtClean="0"/>
              <a:t>even </a:t>
            </a:r>
            <a:r>
              <a:rPr lang="en-US" sz="2400" dirty="0"/>
              <a:t>after training error is </a:t>
            </a:r>
            <a:r>
              <a:rPr lang="en-US" sz="2400" dirty="0" smtClean="0"/>
              <a:t>flat or zero</a:t>
            </a:r>
          </a:p>
          <a:p>
            <a:pPr marL="285750" indent="-285750">
              <a:buFont typeface="Arial"/>
              <a:buChar char="•"/>
            </a:pPr>
            <a:r>
              <a:rPr lang="en-US" sz="2400" dirty="0" smtClean="0"/>
              <a:t>Tends </a:t>
            </a:r>
            <a:r>
              <a:rPr lang="en-US" sz="2400" dirty="0"/>
              <a:t>not to </a:t>
            </a:r>
            <a:r>
              <a:rPr lang="en-US" sz="2400" dirty="0" err="1" smtClean="0"/>
              <a:t>overfit</a:t>
            </a:r>
            <a:endParaRPr lang="en-US" sz="2400" dirty="0" smtClean="0"/>
          </a:p>
          <a:p>
            <a:pPr marL="285750" indent="-285750">
              <a:buFont typeface="Arial"/>
              <a:buChar char="•"/>
            </a:pPr>
            <a:r>
              <a:rPr lang="en-US" sz="2400" dirty="0" smtClean="0"/>
              <a:t>More classifiers seem to increase </a:t>
            </a:r>
            <a:r>
              <a:rPr lang="en-US" sz="2400" dirty="0" smtClean="0"/>
              <a:t>margin </a:t>
            </a:r>
            <a:r>
              <a:rPr lang="en-US" sz="2400" dirty="0" smtClean="0">
                <a:latin typeface="Wingdings"/>
                <a:ea typeface="Wingdings"/>
                <a:cs typeface="Wingdings"/>
                <a:sym typeface="Wingdings"/>
              </a:rPr>
              <a:t></a:t>
            </a:r>
            <a:r>
              <a:rPr lang="en-US" sz="2400" dirty="0" smtClean="0">
                <a:sym typeface="Wingdings"/>
              </a:rPr>
              <a:t>better generalization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3837675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Boosting Theory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The algorithm is a greedy method for minimizing the exponential loss:</a:t>
            </a:r>
            <a:br>
              <a:rPr lang="en-US" dirty="0" smtClean="0"/>
            </a:br>
            <a:r>
              <a:rPr lang="en-US" dirty="0" err="1" smtClean="0"/>
              <a:t>exp</a:t>
            </a:r>
            <a:r>
              <a:rPr lang="en-US" dirty="0" smtClean="0"/>
              <a:t>{- h(x) x y} </a:t>
            </a:r>
            <a:br>
              <a:rPr lang="en-US" dirty="0" smtClean="0"/>
            </a:br>
            <a:r>
              <a:rPr lang="en-US" dirty="0" smtClean="0"/>
              <a:t>where y is 1 for positive, -1 for negative class label</a:t>
            </a:r>
          </a:p>
          <a:p>
            <a:r>
              <a:rPr lang="en-US" dirty="0" smtClean="0"/>
              <a:t>The boosting theorem: Suppose that the input weak learner is guaranteed to get &gt; 50% accuracy on </a:t>
            </a:r>
            <a:r>
              <a:rPr lang="en-US" b="1" dirty="0" smtClean="0"/>
              <a:t>every</a:t>
            </a:r>
            <a:r>
              <a:rPr lang="en-US" dirty="0" smtClean="0"/>
              <a:t> data set. Then for any desired degree of accuracy </a:t>
            </a:r>
            <a:r>
              <a:rPr lang="en-US" dirty="0" err="1" smtClean="0"/>
              <a:t>ε</a:t>
            </a:r>
            <a:r>
              <a:rPr lang="en-US" dirty="0" smtClean="0"/>
              <a:t> &lt; 100%, letting boosting add enough weak learners will achieve accuracy </a:t>
            </a:r>
            <a:r>
              <a:rPr lang="en-US" dirty="0" err="1" smtClean="0"/>
              <a:t>ε</a:t>
            </a:r>
            <a:endParaRPr lang="en-US" dirty="0" smtClean="0"/>
          </a:p>
          <a:p>
            <a:r>
              <a:rPr lang="en-US" dirty="0" smtClean="0"/>
              <a:t>So can boost the accuracy of the original single classifier method as high as you want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70068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Ensemble methods combine the predictions of several classifiers</a:t>
            </a:r>
          </a:p>
          <a:p>
            <a:r>
              <a:rPr lang="en-US" dirty="0" smtClean="0"/>
              <a:t>Common method: (weighted) average, majority vote</a:t>
            </a:r>
          </a:p>
          <a:p>
            <a:r>
              <a:rPr lang="en-US" dirty="0" smtClean="0"/>
              <a:t>Boosting </a:t>
            </a:r>
            <a:r>
              <a:rPr lang="en-US" dirty="0" smtClean="0"/>
              <a:t>builds a set of weighted classifiers</a:t>
            </a:r>
          </a:p>
          <a:p>
            <a:pPr>
              <a:buFont typeface="Lucida Grande"/>
              <a:buChar char="+"/>
            </a:pPr>
            <a:r>
              <a:rPr lang="en-US" dirty="0" smtClean="0"/>
              <a:t>Simple effective way to boost classification accuracy</a:t>
            </a:r>
          </a:p>
          <a:p>
            <a:pPr>
              <a:buFont typeface="Lucida Grande"/>
              <a:buChar char="-"/>
            </a:pPr>
            <a:r>
              <a:rPr lang="en-US" dirty="0" smtClean="0"/>
              <a:t>Lose interpretability of predictions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41767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So far we have considered learning a </a:t>
            </a:r>
            <a:r>
              <a:rPr lang="en-US" i="1" dirty="0" smtClean="0"/>
              <a:t>single</a:t>
            </a:r>
            <a:r>
              <a:rPr lang="en-US" dirty="0" smtClean="0"/>
              <a:t> model for a dataset </a:t>
            </a:r>
          </a:p>
          <a:p>
            <a:r>
              <a:rPr lang="en-US" dirty="0" smtClean="0"/>
              <a:t>A powerful idea is to use a set of models, called an </a:t>
            </a:r>
            <a:r>
              <a:rPr lang="en-US" i="1" dirty="0" smtClean="0"/>
              <a:t>ensemble </a:t>
            </a:r>
            <a:r>
              <a:rPr lang="en-US" dirty="0" smtClean="0"/>
              <a:t>or a committee</a:t>
            </a:r>
          </a:p>
          <a:p>
            <a:r>
              <a:rPr lang="en-US" dirty="0" smtClean="0"/>
              <a:t>Key insight: average votes of </a:t>
            </a:r>
            <a:r>
              <a:rPr lang="en-US" i="1" dirty="0" smtClean="0"/>
              <a:t>independent</a:t>
            </a:r>
            <a:r>
              <a:rPr lang="en-US" dirty="0" smtClean="0"/>
              <a:t> predictors are superior to each individual predictor</a:t>
            </a:r>
          </a:p>
          <a:p>
            <a:r>
              <a:rPr lang="en-US" dirty="0" smtClean="0"/>
              <a:t>Boosting is a powerful way to learn an ensemble of classifiers that work well together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74211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Combining Predictions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21357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RAID Design and Classifiers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E</a:t>
            </a:r>
            <a:r>
              <a:rPr lang="en-US" dirty="0" smtClean="0"/>
              <a:t>ventually every single hard disk will fail</a:t>
            </a:r>
          </a:p>
          <a:p>
            <a:r>
              <a:rPr lang="en-US" dirty="0" smtClean="0"/>
              <a:t>but the probability that </a:t>
            </a:r>
            <a:r>
              <a:rPr lang="en-US" i="1" dirty="0" smtClean="0"/>
              <a:t>two</a:t>
            </a:r>
            <a:r>
              <a:rPr lang="en-US" dirty="0" smtClean="0"/>
              <a:t> backup disks fail at the same time is much smaller</a:t>
            </a:r>
          </a:p>
          <a:p>
            <a:r>
              <a:rPr lang="en-US" dirty="0" smtClean="0"/>
              <a:t>For classifiers:</a:t>
            </a:r>
          </a:p>
          <a:p>
            <a:pPr lvl="1"/>
            <a:r>
              <a:rPr lang="en-US" dirty="0" smtClean="0"/>
              <a:t>every classifier makes some mistake</a:t>
            </a:r>
          </a:p>
          <a:p>
            <a:pPr lvl="1"/>
            <a:r>
              <a:rPr lang="en-US" dirty="0" smtClean="0"/>
              <a:t>but the probability that a majority of classifiers misclassifies the same instance is much smaller</a:t>
            </a:r>
          </a:p>
          <a:p>
            <a:pPr lvl="1"/>
            <a:r>
              <a:rPr lang="en-US" i="1" dirty="0" smtClean="0"/>
              <a:t>if</a:t>
            </a:r>
            <a:r>
              <a:rPr lang="en-US" dirty="0" smtClean="0"/>
              <a:t> the classifiers are independent or at least complementary</a:t>
            </a:r>
          </a:p>
          <a:p>
            <a:r>
              <a:rPr lang="en-US" dirty="0" smtClean="0"/>
              <a:t>A method for combining a set of given classifiers is called </a:t>
            </a:r>
            <a:r>
              <a:rPr lang="en-US" i="1" dirty="0" smtClean="0"/>
              <a:t>classifier fusion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73886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Averaging Reduces Variance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A general principle of risk management is risk pooling: a portfolio of different sources of risk can have lower total risk than any individual source.</a:t>
            </a:r>
          </a:p>
          <a:p>
            <a:r>
              <a:rPr lang="en-US" dirty="0" smtClean="0"/>
              <a:t>Application to parameter estimation:</a:t>
            </a:r>
          </a:p>
          <a:p>
            <a:pPr lvl="1"/>
            <a:r>
              <a:rPr lang="en-US" dirty="0" smtClean="0"/>
              <a:t>most statistical methods are unbiased, meaning their average estimate is correct.</a:t>
            </a:r>
          </a:p>
          <a:p>
            <a:pPr lvl="2"/>
            <a:r>
              <a:rPr lang="en-US" dirty="0" smtClean="0"/>
              <a:t>e.g. maximum likelihood learning with discrete variables,</a:t>
            </a:r>
          </a:p>
          <a:p>
            <a:pPr lvl="2"/>
            <a:r>
              <a:rPr lang="en-US" dirty="0" smtClean="0"/>
              <a:t> estimating the mean of a normal distribution</a:t>
            </a:r>
          </a:p>
          <a:p>
            <a:pPr lvl="1">
              <a:buFont typeface="Wingdings" charset="2"/>
              <a:buChar char="Ø"/>
            </a:pPr>
            <a:r>
              <a:rPr lang="en-US" dirty="0" smtClean="0"/>
              <a:t>errors come from estimator variance</a:t>
            </a:r>
          </a:p>
          <a:p>
            <a:pPr lvl="1">
              <a:buFont typeface="Wingdings" charset="2"/>
              <a:buChar char="Ø"/>
            </a:pPr>
            <a:r>
              <a:rPr lang="en-US" dirty="0" smtClean="0"/>
              <a:t>reducing variance</a:t>
            </a:r>
            <a:r>
              <a:rPr lang="en-US" dirty="0" smtClean="0">
                <a:latin typeface="Wingdings"/>
                <a:ea typeface="Wingdings"/>
                <a:cs typeface="Wingdings"/>
                <a:sym typeface="Wingdings"/>
              </a:rPr>
              <a:t></a:t>
            </a:r>
            <a:r>
              <a:rPr lang="en-US" dirty="0" smtClean="0"/>
              <a:t> reducing error</a:t>
            </a:r>
          </a:p>
          <a:p>
            <a:r>
              <a:rPr lang="en-US" dirty="0" smtClean="0"/>
              <a:t>Extra Reading: </a:t>
            </a:r>
            <a:r>
              <a:rPr lang="en-US" dirty="0" smtClean="0">
                <a:hlinkClick r:id="rId2"/>
              </a:rPr>
              <a:t>The Good Judgment Project</a:t>
            </a:r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4061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Investment Example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2135581"/>
          </a:xfrm>
        </p:spPr>
        <p:txBody>
          <a:bodyPr/>
          <a:lstStyle/>
          <a:p>
            <a:r>
              <a:rPr lang="en-US" dirty="0" smtClean="0"/>
              <a:t>You can invest in either gold or tech stock</a:t>
            </a:r>
          </a:p>
          <a:p>
            <a:r>
              <a:rPr lang="en-US" dirty="0" smtClean="0"/>
              <a:t>Both return $10K on average</a:t>
            </a:r>
          </a:p>
          <a:p>
            <a:r>
              <a:rPr lang="en-US" dirty="0" smtClean="0"/>
              <a:t>A portfolio of both also returns $10K on average</a:t>
            </a:r>
          </a:p>
          <a:p>
            <a:pPr lvl="1"/>
            <a:r>
              <a:rPr lang="en-US" dirty="0" smtClean="0"/>
              <a:t>but has lower variance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81260179"/>
              </p:ext>
            </p:extLst>
          </p:nvPr>
        </p:nvGraphicFramePr>
        <p:xfrm>
          <a:off x="914400" y="3583381"/>
          <a:ext cx="6310488" cy="1752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51748"/>
                <a:gridCol w="1051748"/>
                <a:gridCol w="1051748"/>
                <a:gridCol w="1051748"/>
                <a:gridCol w="1051748"/>
                <a:gridCol w="1051748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Day 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Day 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Average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standard </a:t>
                      </a:r>
                      <a:r>
                        <a:rPr lang="en-US" dirty="0" err="1" smtClean="0"/>
                        <a:t>dev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Gold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+20K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Gold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-10K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+10K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15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Tech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-10K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Tech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+20K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+10K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15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50-50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+10K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50-50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+10K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+10K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067820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Weighted Majority Voting Method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Given a set of </a:t>
            </a:r>
            <a:r>
              <a:rPr lang="en-US" i="1" dirty="0" smtClean="0"/>
              <a:t>K</a:t>
            </a:r>
            <a:r>
              <a:rPr lang="en-US" dirty="0" smtClean="0"/>
              <a:t> classifiers, attach a weight z[k] to each.</a:t>
            </a:r>
          </a:p>
          <a:p>
            <a:r>
              <a:rPr lang="en-US" dirty="0" smtClean="0"/>
              <a:t>For given instance </a:t>
            </a:r>
            <a:r>
              <a:rPr lang="en-US" b="1" dirty="0" smtClean="0"/>
              <a:t>x</a:t>
            </a:r>
            <a:r>
              <a:rPr lang="en-US" dirty="0" smtClean="0"/>
              <a:t>, the </a:t>
            </a:r>
            <a:r>
              <a:rPr lang="en-US" i="1" dirty="0" smtClean="0"/>
              <a:t>weighted-majority hypothesis </a:t>
            </a:r>
            <a:r>
              <a:rPr lang="en-US" dirty="0" smtClean="0"/>
              <a:t>is</a:t>
            </a:r>
            <a:br>
              <a:rPr lang="en-US" dirty="0" smtClean="0"/>
            </a:br>
            <a:r>
              <a:rPr lang="en-US" dirty="0" err="1" smtClean="0"/>
              <a:t>Σ</a:t>
            </a:r>
            <a:r>
              <a:rPr lang="en-US" baseline="-25000" dirty="0" err="1" smtClean="0"/>
              <a:t>k</a:t>
            </a:r>
            <a:r>
              <a:rPr lang="en-US" dirty="0" err="1" smtClean="0"/>
              <a:t>C</a:t>
            </a:r>
            <a:r>
              <a:rPr lang="en-US" baseline="-25000" dirty="0" err="1" smtClean="0"/>
              <a:t>k</a:t>
            </a:r>
            <a:r>
              <a:rPr lang="en-US" dirty="0" smtClean="0"/>
              <a:t>(</a:t>
            </a:r>
            <a:r>
              <a:rPr lang="en-US" b="1" dirty="0" smtClean="0"/>
              <a:t>x</a:t>
            </a:r>
            <a:r>
              <a:rPr lang="en-US" dirty="0" smtClean="0"/>
              <a:t>) x z[k]</a:t>
            </a:r>
          </a:p>
          <a:p>
            <a:r>
              <a:rPr lang="en-US" dirty="0" smtClean="0"/>
              <a:t>Bayesian prediction: Given dataset </a:t>
            </a:r>
            <a:r>
              <a:rPr lang="en-US" b="1" dirty="0" smtClean="0"/>
              <a:t>d</a:t>
            </a:r>
            <a:r>
              <a:rPr lang="en-US" dirty="0" smtClean="0"/>
              <a:t>, set z[k] := P(</a:t>
            </a:r>
            <a:r>
              <a:rPr lang="en-US" dirty="0" err="1" smtClean="0"/>
              <a:t>C</a:t>
            </a:r>
            <a:r>
              <a:rPr lang="en-US" baseline="-25000" dirty="0" err="1" smtClean="0"/>
              <a:t>k</a:t>
            </a:r>
            <a:r>
              <a:rPr lang="en-US" dirty="0" err="1" smtClean="0"/>
              <a:t>|</a:t>
            </a:r>
            <a:r>
              <a:rPr lang="en-US" b="1" dirty="0" err="1" smtClean="0"/>
              <a:t>d</a:t>
            </a:r>
            <a:r>
              <a:rPr lang="en-US" dirty="0" smtClean="0"/>
              <a:t>), the posterior probability of the classifier given the data</a:t>
            </a:r>
          </a:p>
          <a:p>
            <a:r>
              <a:rPr lang="en-US" dirty="0" smtClean="0"/>
              <a:t>(We skipped this earlier because of the faculty retreat)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52562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Boosting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75550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Ensemble Learning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2587978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Suppose we are not given a set of K classifiers</a:t>
            </a:r>
          </a:p>
          <a:p>
            <a:r>
              <a:rPr lang="en-US" dirty="0" smtClean="0"/>
              <a:t>Instead, we have a method for learning a single classifier, called an input learner or a weak learner</a:t>
            </a:r>
          </a:p>
          <a:p>
            <a:pPr lvl="1"/>
            <a:r>
              <a:rPr lang="en-US" dirty="0"/>
              <a:t> </a:t>
            </a:r>
            <a:r>
              <a:rPr lang="en-US" dirty="0" smtClean="0"/>
              <a:t>e.g. a decision tree</a:t>
            </a:r>
          </a:p>
          <a:p>
            <a:r>
              <a:rPr lang="en-US" dirty="0" smtClean="0"/>
              <a:t>Given a </a:t>
            </a:r>
            <a:r>
              <a:rPr lang="en-US" dirty="0" err="1" smtClean="0"/>
              <a:t>datset</a:t>
            </a:r>
            <a:r>
              <a:rPr lang="en-US" dirty="0" smtClean="0"/>
              <a:t>, we can use the learning algorithm to </a:t>
            </a:r>
            <a:r>
              <a:rPr lang="en-US" b="1" dirty="0" smtClean="0"/>
              <a:t>build </a:t>
            </a:r>
            <a:r>
              <a:rPr lang="en-US" b="1" i="1" dirty="0" smtClean="0"/>
              <a:t>K</a:t>
            </a:r>
            <a:r>
              <a:rPr lang="en-US" b="1" dirty="0" smtClean="0"/>
              <a:t> classifiers</a:t>
            </a:r>
            <a:endParaRPr lang="en-US" b="1" dirty="0"/>
          </a:p>
        </p:txBody>
      </p:sp>
      <p:sp>
        <p:nvSpPr>
          <p:cNvPr id="7" name="TextBox 6"/>
          <p:cNvSpPr txBox="1"/>
          <p:nvPr/>
        </p:nvSpPr>
        <p:spPr>
          <a:xfrm>
            <a:off x="3468488" y="4882444"/>
            <a:ext cx="1315155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learning algorithm</a:t>
            </a:r>
            <a:endParaRPr lang="en-US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6104439" y="5805938"/>
            <a:ext cx="1586088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classifier 1</a:t>
            </a:r>
            <a:endParaRPr lang="en-US" sz="2400" dirty="0"/>
          </a:p>
        </p:txBody>
      </p:sp>
      <p:sp>
        <p:nvSpPr>
          <p:cNvPr id="9" name="TextBox 8"/>
          <p:cNvSpPr txBox="1"/>
          <p:nvPr/>
        </p:nvSpPr>
        <p:spPr>
          <a:xfrm>
            <a:off x="6104439" y="5159607"/>
            <a:ext cx="1586088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classifier 2</a:t>
            </a:r>
            <a:endParaRPr lang="en-US" sz="2400" dirty="0"/>
          </a:p>
        </p:txBody>
      </p:sp>
      <p:sp>
        <p:nvSpPr>
          <p:cNvPr id="10" name="TextBox 9"/>
          <p:cNvSpPr txBox="1"/>
          <p:nvPr/>
        </p:nvSpPr>
        <p:spPr>
          <a:xfrm>
            <a:off x="6104439" y="4513276"/>
            <a:ext cx="1586088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....</a:t>
            </a:r>
            <a:endParaRPr lang="en-US" sz="2400" dirty="0"/>
          </a:p>
        </p:txBody>
      </p:sp>
      <p:sp>
        <p:nvSpPr>
          <p:cNvPr id="11" name="TextBox 10"/>
          <p:cNvSpPr txBox="1"/>
          <p:nvPr/>
        </p:nvSpPr>
        <p:spPr>
          <a:xfrm>
            <a:off x="6104439" y="3866945"/>
            <a:ext cx="1586088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classifier K</a:t>
            </a:r>
            <a:endParaRPr lang="en-US" sz="2400" dirty="0"/>
          </a:p>
        </p:txBody>
      </p:sp>
      <p:sp>
        <p:nvSpPr>
          <p:cNvPr id="12" name="TextBox 11"/>
          <p:cNvSpPr txBox="1"/>
          <p:nvPr/>
        </p:nvSpPr>
        <p:spPr>
          <a:xfrm>
            <a:off x="3482599" y="4167109"/>
            <a:ext cx="1315155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data set</a:t>
            </a:r>
            <a:endParaRPr lang="en-US" sz="2400" dirty="0"/>
          </a:p>
        </p:txBody>
      </p:sp>
      <p:cxnSp>
        <p:nvCxnSpPr>
          <p:cNvPr id="14" name="Straight Arrow Connector 13"/>
          <p:cNvCxnSpPr>
            <a:stCxn id="7" idx="3"/>
            <a:endCxn id="8" idx="1"/>
          </p:cNvCxnSpPr>
          <p:nvPr/>
        </p:nvCxnSpPr>
        <p:spPr>
          <a:xfrm>
            <a:off x="4783643" y="5297943"/>
            <a:ext cx="1320796" cy="73882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stCxn id="12" idx="2"/>
          </p:cNvCxnSpPr>
          <p:nvPr/>
        </p:nvCxnSpPr>
        <p:spPr>
          <a:xfrm>
            <a:off x="4140177" y="4628774"/>
            <a:ext cx="1964262" cy="117716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>
            <a:off x="4140177" y="4513276"/>
            <a:ext cx="1964262" cy="78466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7" idx="3"/>
            <a:endCxn id="9" idx="1"/>
          </p:cNvCxnSpPr>
          <p:nvPr/>
        </p:nvCxnSpPr>
        <p:spPr>
          <a:xfrm>
            <a:off x="4783643" y="5297943"/>
            <a:ext cx="1320796" cy="9249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stCxn id="8" idx="0"/>
            <a:endCxn id="9" idx="2"/>
          </p:cNvCxnSpPr>
          <p:nvPr/>
        </p:nvCxnSpPr>
        <p:spPr>
          <a:xfrm flipV="1">
            <a:off x="6897483" y="5621272"/>
            <a:ext cx="0" cy="18466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>
            <a:stCxn id="12" idx="3"/>
          </p:cNvCxnSpPr>
          <p:nvPr/>
        </p:nvCxnSpPr>
        <p:spPr>
          <a:xfrm>
            <a:off x="4797754" y="4397942"/>
            <a:ext cx="1306685" cy="23083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>
            <a:stCxn id="7" idx="3"/>
          </p:cNvCxnSpPr>
          <p:nvPr/>
        </p:nvCxnSpPr>
        <p:spPr>
          <a:xfrm flipV="1">
            <a:off x="4783643" y="4882444"/>
            <a:ext cx="1320796" cy="41549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>
            <a:stCxn id="9" idx="0"/>
            <a:endCxn id="10" idx="2"/>
          </p:cNvCxnSpPr>
          <p:nvPr/>
        </p:nvCxnSpPr>
        <p:spPr>
          <a:xfrm flipV="1">
            <a:off x="6897483" y="4974941"/>
            <a:ext cx="0" cy="18466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>
            <a:stCxn id="10" idx="0"/>
            <a:endCxn id="11" idx="2"/>
          </p:cNvCxnSpPr>
          <p:nvPr/>
        </p:nvCxnSpPr>
        <p:spPr>
          <a:xfrm flipV="1">
            <a:off x="6897483" y="4328610"/>
            <a:ext cx="0" cy="18466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959874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ＭＳ ゴシック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ヒラギノ明朝 Pro W3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Equity.thmx</Template>
  <TotalTime>1235</TotalTime>
  <Words>616</Words>
  <Application>Microsoft Macintosh PowerPoint</Application>
  <PresentationFormat>On-screen Show (4:3)</PresentationFormat>
  <Paragraphs>108</Paragraphs>
  <Slides>17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Equity</vt:lpstr>
      <vt:lpstr>Ensemble Learning</vt:lpstr>
      <vt:lpstr>Overview</vt:lpstr>
      <vt:lpstr>Combining Predictions</vt:lpstr>
      <vt:lpstr>RAID Design and Classifiers</vt:lpstr>
      <vt:lpstr>Averaging Reduces Variance</vt:lpstr>
      <vt:lpstr>Investment Example</vt:lpstr>
      <vt:lpstr>Weighted Majority Voting Method</vt:lpstr>
      <vt:lpstr>Boosting</vt:lpstr>
      <vt:lpstr>Ensemble Learning</vt:lpstr>
      <vt:lpstr>Boosting Outline</vt:lpstr>
      <vt:lpstr>Illustration: Random Forests</vt:lpstr>
      <vt:lpstr>Illustration: Boosting Linear Thresholds </vt:lpstr>
      <vt:lpstr>Linear Threshold Ensemble</vt:lpstr>
      <vt:lpstr>Pseudocode</vt:lpstr>
      <vt:lpstr>AdaBoost Behaviour</vt:lpstr>
      <vt:lpstr>Boosting Theory</vt:lpstr>
      <vt:lpstr>Conclusion</vt:lpstr>
    </vt:vector>
  </TitlesOfParts>
  <Company>Simon Fraser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Oliver Schulte</dc:creator>
  <cp:lastModifiedBy>Oliver Schulte</cp:lastModifiedBy>
  <cp:revision>177</cp:revision>
  <dcterms:created xsi:type="dcterms:W3CDTF">2012-09-26T03:23:41Z</dcterms:created>
  <dcterms:modified xsi:type="dcterms:W3CDTF">2017-11-14T22:56:29Z</dcterms:modified>
</cp:coreProperties>
</file>