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embeddings/oleObject1.bin" ContentType="application/vnd.openxmlformats-officedocument.oleObject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embeddings/oleObject2.bin" ContentType="application/vnd.openxmlformats-officedocument.oleObject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notesSlides/notesSlide9.xml" ContentType="application/vnd.openxmlformats-officedocument.presentationml.notesSlide+xml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notesSlides/notesSlide10.xml" ContentType="application/vnd.openxmlformats-officedocument.presentationml.notesSlide+xml"/>
  <Override PartName="/ppt/embeddings/oleObject8.bin" ContentType="application/vnd.openxmlformats-officedocument.oleObject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333" r:id="rId3"/>
    <p:sldId id="343" r:id="rId4"/>
    <p:sldId id="342" r:id="rId5"/>
    <p:sldId id="344" r:id="rId6"/>
    <p:sldId id="345" r:id="rId7"/>
    <p:sldId id="358" r:id="rId8"/>
    <p:sldId id="359" r:id="rId9"/>
    <p:sldId id="357" r:id="rId10"/>
    <p:sldId id="367" r:id="rId11"/>
    <p:sldId id="361" r:id="rId12"/>
    <p:sldId id="360" r:id="rId13"/>
    <p:sldId id="347" r:id="rId14"/>
    <p:sldId id="370" r:id="rId15"/>
    <p:sldId id="366" r:id="rId16"/>
    <p:sldId id="365" r:id="rId17"/>
    <p:sldId id="368" r:id="rId18"/>
    <p:sldId id="346" r:id="rId19"/>
    <p:sldId id="348" r:id="rId20"/>
    <p:sldId id="349" r:id="rId21"/>
    <p:sldId id="369" r:id="rId22"/>
    <p:sldId id="352" r:id="rId23"/>
    <p:sldId id="350" r:id="rId24"/>
    <p:sldId id="353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82" d="100"/>
          <a:sy n="82" d="100"/>
        </p:scale>
        <p:origin x="-21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Relationship Id="rId2" Type="http://schemas.openxmlformats.org/officeDocument/2006/relationships/image" Target="../media/image1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F3B91-F85D-B248-9AF5-1909BBFA2DC5}" type="datetimeFigureOut">
              <a:rPr lang="en-US" smtClean="0"/>
              <a:pPr/>
              <a:t>17-09-16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4EF4E-CA93-ED4F-BF08-65F125D955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776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1E128-8506-7C43-ABAC-0B919FE47743}" type="datetimeFigureOut">
              <a:rPr lang="en-US" smtClean="0"/>
              <a:pPr/>
              <a:t>17-09-16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00D86-F039-EC42-8630-CEEC8B777A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98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</a:t>
            </a:r>
            <a:r>
              <a:rPr lang="en-US" baseline="0" dirty="0" smtClean="0"/>
              <a:t> you use “insert slide number” under “Footer”, that text box only displays the slide number, not the total number of slides. So I use a new textbox for the slide number in </a:t>
            </a:r>
            <a:r>
              <a:rPr lang="en-US" baseline="0" smtClean="0"/>
              <a:t>the master.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 heads, </a:t>
            </a:r>
            <a:r>
              <a:rPr lang="en-US" dirty="0" err="1" smtClean="0"/>
              <a:t>t</a:t>
            </a:r>
            <a:r>
              <a:rPr lang="en-US" dirty="0" smtClean="0"/>
              <a:t> tails.</a:t>
            </a:r>
          </a:p>
          <a:p>
            <a:r>
              <a:rPr lang="en-US" dirty="0" smtClean="0"/>
              <a:t>Answer:</a:t>
            </a:r>
            <a:r>
              <a:rPr lang="en-US" baseline="0" dirty="0" smtClean="0"/>
              <a:t> the constant for (h+a-1,t+b-1) = Gamma(h+a-1,t+b-1)/Gamma(h+a-1) Gamma(t+b-1)</a:t>
            </a:r>
          </a:p>
          <a:p>
            <a:r>
              <a:rPr lang="en-US" baseline="0" dirty="0" smtClean="0"/>
              <a:t>Conjugate priors must be exponential. Why?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should</a:t>
            </a:r>
            <a:r>
              <a:rPr lang="en-US" baseline="0" dirty="0" smtClean="0"/>
              <a:t> add discussion of Gaussian without parents. Other cases are </a:t>
            </a:r>
            <a:r>
              <a:rPr lang="en-US" baseline="0" smtClean="0"/>
              <a:t>covered later.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13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N? What is D?</a:t>
            </a:r>
          </a:p>
          <a:p>
            <a:r>
              <a:rPr lang="en-US" dirty="0" err="1" smtClean="0"/>
              <a:t>PlayTennis</a:t>
            </a:r>
            <a:r>
              <a:rPr lang="en-US" dirty="0" smtClean="0"/>
              <a:t>: Do you play tennis</a:t>
            </a:r>
            <a:r>
              <a:rPr lang="en-US" baseline="0" dirty="0" smtClean="0"/>
              <a:t> Saturday morning?</a:t>
            </a:r>
          </a:p>
          <a:p>
            <a:r>
              <a:rPr lang="en-US" baseline="0" dirty="0" smtClean="0"/>
              <a:t>For now complete data, incomplete data another day (EM).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199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Yes, these are probabilities of</a:t>
            </a:r>
            <a:r>
              <a:rPr lang="en-US" baseline="0" dirty="0" smtClean="0"/>
              <a:t> probabilities.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372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Relationship to BN parameters: assign</a:t>
            </a:r>
            <a:r>
              <a:rPr lang="en-CA" baseline="0" dirty="0" smtClean="0"/>
              <a:t> </a:t>
            </a:r>
            <a:r>
              <a:rPr lang="en-CA" baseline="0" smtClean="0"/>
              <a:t>distribution over numbers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</a:t>
            </a:r>
            <a:r>
              <a:rPr lang="en-US" baseline="0" dirty="0" smtClean="0"/>
              <a:t> example of grades.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x can be anything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920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theta^h</a:t>
            </a:r>
            <a:r>
              <a:rPr lang="en-US" baseline="0" dirty="0" smtClean="0"/>
              <a:t> </a:t>
            </a:r>
            <a:r>
              <a:rPr lang="en-US" baseline="0" dirty="0" err="1" smtClean="0"/>
              <a:t>x</a:t>
            </a:r>
            <a:r>
              <a:rPr lang="en-US" baseline="0" dirty="0" smtClean="0"/>
              <a:t> (1-theta)t/2^{-n}.</a:t>
            </a:r>
          </a:p>
          <a:p>
            <a:r>
              <a:rPr lang="en-US" dirty="0" smtClean="0"/>
              <a:t>Notice</a:t>
            </a:r>
            <a:r>
              <a:rPr lang="en-US" baseline="0" dirty="0" smtClean="0"/>
              <a:t> that the posterior has a different from than the prior.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•"/>
            </a:pPr>
            <a:r>
              <a:rPr lang="en-US" dirty="0" smtClean="0"/>
              <a:t>smooth approach to 1 compared to max likelihood</a:t>
            </a:r>
          </a:p>
          <a:p>
            <a:pPr marL="171450" indent="-171450">
              <a:buFontTx/>
              <a:buChar char="•"/>
            </a:pPr>
            <a:r>
              <a:rPr lang="en-US" dirty="0" smtClean="0"/>
              <a:t>in the limit, Bayes = max likelihood.</a:t>
            </a:r>
            <a:r>
              <a:rPr lang="en-US" baseline="0" dirty="0" smtClean="0"/>
              <a:t> This is typical.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6297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</a:t>
            </a:r>
            <a:r>
              <a:rPr lang="en-US" baseline="0" dirty="0" smtClean="0"/>
              <a:t> the exponential distribution.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90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CA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6DB8-04AA-4240-996E-59DA1A5AF79F}" type="datetime1">
              <a:rPr lang="en-US" smtClean="0"/>
              <a:pPr/>
              <a:t>17-09-16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C09E-C479-9F4D-8826-A7B34FBC6437}" type="datetime1">
              <a:rPr lang="en-US" smtClean="0"/>
              <a:pPr/>
              <a:t>17-09-16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7797-894D-094B-8DA4-1DCA1D6ECA39}" type="datetime1">
              <a:rPr lang="en-US" smtClean="0"/>
              <a:pPr/>
              <a:t>17-09-16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9A6C-B01C-DB46-89D4-B2BA0B2D4344}" type="datetime1">
              <a:rPr lang="en-US" smtClean="0"/>
              <a:pPr/>
              <a:t>17-09-16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9D9F8-E4D8-114B-8F07-3AA0008FFB3C}" type="datetime1">
              <a:rPr lang="en-US" smtClean="0"/>
              <a:pPr/>
              <a:t>17-09-16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CA618-E21F-2947-925A-22F69CABA2D9}" type="datetime1">
              <a:rPr lang="en-US" smtClean="0"/>
              <a:pPr/>
              <a:t>17-09-16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3CC9-3584-6F42-B762-30707575C1AE}" type="datetime1">
              <a:rPr lang="en-US" smtClean="0"/>
              <a:pPr/>
              <a:t>17-09-16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0374-57D1-5049-ACC8-9BF0B3E4B53B}" type="datetime1">
              <a:rPr lang="en-US" smtClean="0"/>
              <a:pPr/>
              <a:t>17-09-16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312D-7C96-C94B-9103-63CB9A70E392}" type="datetime1">
              <a:rPr lang="en-US" smtClean="0"/>
              <a:pPr/>
              <a:t>17-09-16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4B11-FFCA-554F-9931-34760E6081B2}" type="datetime1">
              <a:rPr lang="en-US" smtClean="0"/>
              <a:pPr/>
              <a:t>17-09-16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2F87E-4874-DA4B-8746-F0F35855B10D}" type="datetime1">
              <a:rPr lang="en-US" smtClean="0"/>
              <a:pPr/>
              <a:t>17-09-16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CA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CA" smtClean="0"/>
              <a:t>Click to edit Master text styles</a:t>
            </a:r>
          </a:p>
          <a:p>
            <a:pPr lvl="1" eaLnBrk="1" latinLnBrk="0" hangingPunct="1"/>
            <a:r>
              <a:rPr kumimoji="0" lang="en-CA" smtClean="0"/>
              <a:t>Second level</a:t>
            </a:r>
          </a:p>
          <a:p>
            <a:pPr lvl="2" eaLnBrk="1" latinLnBrk="0" hangingPunct="1"/>
            <a:r>
              <a:rPr kumimoji="0" lang="en-CA" smtClean="0"/>
              <a:t>Third level</a:t>
            </a:r>
          </a:p>
          <a:p>
            <a:pPr lvl="3" eaLnBrk="1" latinLnBrk="0" hangingPunct="1"/>
            <a:r>
              <a:rPr kumimoji="0" lang="en-CA" smtClean="0"/>
              <a:t>Fourth level</a:t>
            </a:r>
          </a:p>
          <a:p>
            <a:pPr lvl="4" eaLnBrk="1" latinLnBrk="0" hangingPunct="1"/>
            <a:r>
              <a:rPr kumimoji="0" lang="en-CA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64242" y="61531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695AFE-B155-E942-BA5B-147280665042}" type="datetime1">
              <a:rPr lang="en-US" smtClean="0"/>
              <a:pPr/>
              <a:t>17-09-16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898D379-3215-8949-9676-A9C60A9D30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769191" y="6210300"/>
            <a:ext cx="9176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84214CE-A4BC-EA43-95DF-54C52CE624FD}" type="slidenum">
              <a:rPr lang="en-US" sz="1400" smtClean="0"/>
              <a:pPr/>
              <a:t>‹#›</a:t>
            </a:fld>
            <a:r>
              <a:rPr lang="en-US" sz="1400" dirty="0" smtClean="0"/>
              <a:t>/13</a:t>
            </a:r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6.xml"/><Relationship Id="rId7" Type="http://schemas.openxmlformats.org/officeDocument/2006/relationships/image" Target="../media/image3.jpeg"/><Relationship Id="rId8" Type="http://schemas.openxmlformats.org/officeDocument/2006/relationships/image" Target="../media/image4.png"/><Relationship Id="rId9" Type="http://schemas.openxmlformats.org/officeDocument/2006/relationships/image" Target="../media/image5.png"/><Relationship Id="rId10" Type="http://schemas.openxmlformats.org/officeDocument/2006/relationships/image" Target="../media/image6.png"/><Relationship Id="rId11" Type="http://schemas.openxmlformats.org/officeDocument/2006/relationships/image" Target="../media/image7.png"/><Relationship Id="rId1" Type="http://schemas.openxmlformats.org/officeDocument/2006/relationships/tags" Target="../tags/tag1.xml"/><Relationship Id="rId2" Type="http://schemas.openxmlformats.org/officeDocument/2006/relationships/tags" Target="../tags/tag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8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4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15.wmf"/><Relationship Id="rId5" Type="http://schemas.openxmlformats.org/officeDocument/2006/relationships/oleObject" Target="../embeddings/oleObject5.bin"/><Relationship Id="rId6" Type="http://schemas.openxmlformats.org/officeDocument/2006/relationships/image" Target="../media/image16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17.emf"/><Relationship Id="rId6" Type="http://schemas.openxmlformats.org/officeDocument/2006/relationships/oleObject" Target="../embeddings/oleObject7.bin"/><Relationship Id="rId7" Type="http://schemas.openxmlformats.org/officeDocument/2006/relationships/image" Target="../media/image18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4" Type="http://schemas.openxmlformats.org/officeDocument/2006/relationships/image" Target="../media/image21.jpeg"/><Relationship Id="rId5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8.bin"/><Relationship Id="rId5" Type="http://schemas.openxmlformats.org/officeDocument/2006/relationships/image" Target="../media/image23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examples.xlsx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examples.xlsx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Oliver Schulte</a:t>
            </a:r>
          </a:p>
          <a:p>
            <a:r>
              <a:rPr lang="en-US" dirty="0" smtClean="0"/>
              <a:t>Machine Learning 726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Bayes Net </a:t>
            </a:r>
            <a:r>
              <a:rPr lang="en-US" dirty="0" smtClean="0"/>
              <a:t>Learning:</a:t>
            </a:r>
            <a:br>
              <a:rPr lang="en-US" dirty="0" smtClean="0"/>
            </a:br>
            <a:r>
              <a:rPr lang="en-US" dirty="0" smtClean="0"/>
              <a:t>Bayesian Approaches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5" descr="Figure1.12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1524000"/>
            <a:ext cx="5097463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Calibri" charset="0"/>
                <a:ea typeface="ＭＳ Ｐゴシック" charset="0"/>
                <a:cs typeface="ＭＳ Ｐゴシック" charset="0"/>
              </a:rPr>
              <a:t>Probability Densities</a:t>
            </a:r>
          </a:p>
        </p:txBody>
      </p:sp>
      <p:pic>
        <p:nvPicPr>
          <p:cNvPr id="29700" name="Picture 4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386013"/>
            <a:ext cx="2871788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7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405188"/>
            <a:ext cx="22098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9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850" y="5616575"/>
            <a:ext cx="8445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11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788" y="5449888"/>
            <a:ext cx="1624012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6574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Bayesian Prediction With </a:t>
            </a:r>
            <a:r>
              <a:rPr lang="en-US" smtClean="0"/>
              <a:t>P.D.F.s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Suppose we want to predict</a:t>
            </a: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i="1" smtClean="0"/>
              <a:t>p</a:t>
            </a:r>
            <a:r>
              <a:rPr lang="en-US" sz="2800" i="1" dirty="0" smtClean="0"/>
              <a:t>(</a:t>
            </a:r>
            <a:r>
              <a:rPr lang="en-US" sz="2800" i="1" dirty="0" err="1" smtClean="0"/>
              <a:t>x|</a:t>
            </a:r>
            <a:r>
              <a:rPr lang="en-US" sz="2800" b="1" i="1" dirty="0" err="1" smtClean="0"/>
              <a:t>θ</a:t>
            </a:r>
            <a:r>
              <a:rPr lang="en-US" sz="2800" i="1" dirty="0" smtClean="0"/>
              <a:t>)</a:t>
            </a:r>
            <a:endParaRPr lang="en-US" sz="2800" dirty="0"/>
          </a:p>
          <a:p>
            <a:r>
              <a:rPr lang="en-US" sz="2800" dirty="0" smtClean="0"/>
              <a:t>Given a distribution over the parameters, we marginalize over </a:t>
            </a:r>
            <a:r>
              <a:rPr lang="en-US" sz="2800" b="1" i="1" dirty="0" smtClean="0"/>
              <a:t>θ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9809478"/>
              </p:ext>
            </p:extLst>
          </p:nvPr>
        </p:nvGraphicFramePr>
        <p:xfrm>
          <a:off x="1292946" y="3935096"/>
          <a:ext cx="3799346" cy="9607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3" imgW="1096920" imgH="264960" progId="Equation.3">
                  <p:embed/>
                </p:oleObj>
              </mc:Choice>
              <mc:Fallback>
                <p:oleObj name="Equation" r:id="rId3" imgW="1096920" imgH="26496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2946" y="3935096"/>
                        <a:ext cx="3799346" cy="9607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10024" y="2043896"/>
            <a:ext cx="7772400" cy="1143000"/>
          </a:xfrm>
        </p:spPr>
        <p:txBody>
          <a:bodyPr/>
          <a:lstStyle/>
          <a:p>
            <a:r>
              <a:rPr lang="en-US" dirty="0" smtClean="0"/>
              <a:t>Bayesian Learning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Updating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Russell and </a:t>
            </a:r>
            <a:r>
              <a:rPr lang="en-US" dirty="0" err="1" smtClean="0"/>
              <a:t>Norvig</a:t>
            </a:r>
            <a:r>
              <a:rPr lang="en-US" dirty="0" smtClean="0"/>
              <a:t>, AMAI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335463"/>
          </a:xfrm>
        </p:spPr>
        <p:txBody>
          <a:bodyPr/>
          <a:lstStyle/>
          <a:p>
            <a:r>
              <a:rPr lang="en-US" dirty="0" smtClean="0"/>
              <a:t>Update prior using Bayes’ theorem.</a:t>
            </a:r>
            <a:br>
              <a:rPr lang="en-US" dirty="0" smtClean="0"/>
            </a:br>
            <a:r>
              <a:rPr lang="en-US" i="1" dirty="0" smtClean="0"/>
              <a:t>P(</a:t>
            </a:r>
            <a:r>
              <a:rPr lang="en-US" i="1" dirty="0" err="1" smtClean="0"/>
              <a:t>h|D</a:t>
            </a:r>
            <a:r>
              <a:rPr lang="en-US" i="1" dirty="0" smtClean="0"/>
              <a:t>) = αP(</a:t>
            </a:r>
            <a:r>
              <a:rPr lang="en-US" i="1" dirty="0" err="1" smtClean="0"/>
              <a:t>D|h</a:t>
            </a:r>
            <a:r>
              <a:rPr lang="en-US" i="1" dirty="0" smtClean="0"/>
              <a:t>) x P(h)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Example: Posterior after observing 10 heads</a:t>
            </a:r>
          </a:p>
        </p:txBody>
      </p:sp>
      <p:pic>
        <p:nvPicPr>
          <p:cNvPr id="5" name="Picture 4" descr="coins-bayes-post copy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82" y="3153614"/>
            <a:ext cx="4125497" cy="2883639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982629"/>
              </p:ext>
            </p:extLst>
          </p:nvPr>
        </p:nvGraphicFramePr>
        <p:xfrm>
          <a:off x="4876801" y="3161633"/>
          <a:ext cx="3892884" cy="2619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778"/>
                <a:gridCol w="1186454"/>
                <a:gridCol w="1393652"/>
              </a:tblGrid>
              <a:tr h="790965">
                <a:tc>
                  <a:txBody>
                    <a:bodyPr/>
                    <a:lstStyle/>
                    <a:p>
                      <a:r>
                        <a:rPr lang="en-US" dirty="0" smtClean="0"/>
                        <a:t>Hypothesis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Chance</a:t>
                      </a:r>
                      <a:r>
                        <a:rPr lang="en-US" baseline="0" dirty="0" smtClean="0"/>
                        <a:t> of Heads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 probability</a:t>
                      </a:r>
                      <a:endParaRPr lang="en-US" dirty="0"/>
                    </a:p>
                  </a:txBody>
                  <a:tcPr/>
                </a:tc>
              </a:tr>
              <a:tr h="3163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</a:tr>
              <a:tr h="3163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</a:tr>
              <a:tr h="3163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</a:tr>
              <a:tr h="3163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</a:tr>
              <a:tr h="3163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386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Calibri" charset="0"/>
                <a:ea typeface="ＭＳ Ｐゴシック" charset="0"/>
                <a:cs typeface="ＭＳ Ｐゴシック" charset="0"/>
              </a:rPr>
              <a:t>Prior ∙ Likelihood = Posterior</a:t>
            </a:r>
          </a:p>
        </p:txBody>
      </p:sp>
      <p:grpSp>
        <p:nvGrpSpPr>
          <p:cNvPr id="25603" name="Group 6"/>
          <p:cNvGrpSpPr>
            <a:grpSpLocks/>
          </p:cNvGrpSpPr>
          <p:nvPr/>
        </p:nvGrpSpPr>
        <p:grpSpPr bwMode="auto">
          <a:xfrm>
            <a:off x="819150" y="2706688"/>
            <a:ext cx="7500938" cy="1865312"/>
            <a:chOff x="857224" y="2807208"/>
            <a:chExt cx="7500990" cy="1865376"/>
          </a:xfrm>
        </p:grpSpPr>
        <p:pic>
          <p:nvPicPr>
            <p:cNvPr id="25604" name="Picture 3" descr="Figure2.3a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7224" y="2807208"/>
              <a:ext cx="2478024" cy="1865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5" name="Picture 4" descr="Figure2.3b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7554" y="2807208"/>
              <a:ext cx="2478024" cy="1865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6" name="Picture 5" descr="Figure2.3c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0190" y="2807208"/>
              <a:ext cx="2478024" cy="1865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4950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Updated Bayesian Predictions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085516"/>
          </a:xfrm>
        </p:spPr>
        <p:txBody>
          <a:bodyPr/>
          <a:lstStyle/>
          <a:p>
            <a:r>
              <a:rPr lang="en-US" dirty="0" smtClean="0"/>
              <a:t>Predicted probability that next coin is heads as we observe 10 coins. </a:t>
            </a:r>
            <a:endParaRPr lang="en-US" dirty="0"/>
          </a:p>
        </p:txBody>
      </p:sp>
      <p:pic>
        <p:nvPicPr>
          <p:cNvPr id="7" name="Picture 6" descr="coin-bayes-pred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5084" y="2304047"/>
            <a:ext cx="4680284" cy="3646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421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Updating: Continuous Example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Consider again the </a:t>
            </a:r>
            <a:r>
              <a:rPr lang="en-US" b="1" dirty="0" smtClean="0"/>
              <a:t>binomial</a:t>
            </a:r>
            <a:r>
              <a:rPr lang="en-US" dirty="0" smtClean="0"/>
              <a:t> case where </a:t>
            </a:r>
            <a:r>
              <a:rPr lang="en-US" dirty="0" err="1" smtClean="0"/>
              <a:t>θ</a:t>
            </a:r>
            <a:r>
              <a:rPr lang="en-US" dirty="0" smtClean="0"/>
              <a:t>= </a:t>
            </a:r>
            <a:r>
              <a:rPr lang="en-US" dirty="0" err="1" smtClean="0"/>
              <a:t>prob</a:t>
            </a:r>
            <a:r>
              <a:rPr lang="en-US" dirty="0" smtClean="0"/>
              <a:t> of heads.</a:t>
            </a:r>
          </a:p>
          <a:p>
            <a:r>
              <a:rPr lang="en-US" dirty="0" smtClean="0"/>
              <a:t>Given </a:t>
            </a:r>
            <a:r>
              <a:rPr lang="en-US" i="1" dirty="0" smtClean="0"/>
              <a:t>n</a:t>
            </a:r>
            <a:r>
              <a:rPr lang="en-US" dirty="0" smtClean="0"/>
              <a:t> coin tosses and </a:t>
            </a:r>
            <a:r>
              <a:rPr lang="en-US" i="1" dirty="0" smtClean="0"/>
              <a:t>h</a:t>
            </a:r>
            <a:r>
              <a:rPr lang="en-US" dirty="0" smtClean="0"/>
              <a:t> observed heads, </a:t>
            </a:r>
            <a:r>
              <a:rPr lang="en-US" i="1" dirty="0" smtClean="0"/>
              <a:t>t</a:t>
            </a:r>
            <a:r>
              <a:rPr lang="en-US" dirty="0" smtClean="0"/>
              <a:t> observed tails, what is the posterior of a uniform distribution over </a:t>
            </a:r>
            <a:r>
              <a:rPr lang="en-US" dirty="0"/>
              <a:t>θ </a:t>
            </a:r>
            <a:r>
              <a:rPr lang="en-US" dirty="0" smtClean="0"/>
              <a:t>in [0,1]?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6883212"/>
              </p:ext>
            </p:extLst>
          </p:nvPr>
        </p:nvGraphicFramePr>
        <p:xfrm>
          <a:off x="1487488" y="3146425"/>
          <a:ext cx="444341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Vergelijking" r:id="rId3" imgW="2197759" imgH="457200" progId="Equation.3">
                  <p:embed/>
                </p:oleObj>
              </mc:Choice>
              <mc:Fallback>
                <p:oleObj name="Vergelijking" r:id="rId3" imgW="2197759" imgH="4572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7488" y="3146425"/>
                        <a:ext cx="4443412" cy="9588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34149" y="4455996"/>
            <a:ext cx="65295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Solved by Laplace in 1814!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29357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Bayesian Prediction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predict using the posterior?</a:t>
            </a:r>
          </a:p>
          <a:p>
            <a:r>
              <a:rPr lang="en-US" dirty="0"/>
              <a:t>We can think of this as computing the probability of the next </a:t>
            </a:r>
            <a:r>
              <a:rPr lang="en-US" dirty="0" smtClean="0"/>
              <a:t>head </a:t>
            </a:r>
            <a:r>
              <a:rPr lang="en-US" dirty="0"/>
              <a:t>in the sequence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Any ideas?</a:t>
            </a:r>
          </a:p>
          <a:p>
            <a:r>
              <a:rPr lang="en-US" dirty="0" smtClean="0"/>
              <a:t>Solution: 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Laplace 1814!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344535"/>
              </p:ext>
            </p:extLst>
          </p:nvPr>
        </p:nvGraphicFramePr>
        <p:xfrm>
          <a:off x="2820988" y="2838450"/>
          <a:ext cx="4770437" cy="166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Vergelijking" r:id="rId3" imgW="2095018" imgH="749047" progId="Equation.3">
                  <p:embed/>
                </p:oleObj>
              </mc:Choice>
              <mc:Fallback>
                <p:oleObj name="Vergelijking" r:id="rId3" imgW="2095018" imgH="749047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988" y="2838450"/>
                        <a:ext cx="4770437" cy="16605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771489"/>
              </p:ext>
            </p:extLst>
          </p:nvPr>
        </p:nvGraphicFramePr>
        <p:xfrm>
          <a:off x="2511425" y="4225925"/>
          <a:ext cx="4211638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Vergelijking" r:id="rId5" imgW="1828249" imgH="393539" progId="Equation.3">
                  <p:embed/>
                </p:oleObj>
              </mc:Choice>
              <mc:Fallback>
                <p:oleObj name="Vergelijking" r:id="rId5" imgW="1828249" imgH="393539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1425" y="4225925"/>
                        <a:ext cx="4211638" cy="9207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6056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Laplace Correction Revisited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Suppose I have observed </a:t>
            </a:r>
            <a:r>
              <a:rPr lang="en-US" sz="2800" i="1" dirty="0" smtClean="0"/>
              <a:t>n</a:t>
            </a:r>
            <a:r>
              <a:rPr lang="en-US" sz="2800" dirty="0" smtClean="0"/>
              <a:t> data points with </a:t>
            </a:r>
            <a:r>
              <a:rPr lang="en-US" sz="2800" i="1" dirty="0" smtClean="0"/>
              <a:t>k</a:t>
            </a:r>
            <a:r>
              <a:rPr lang="en-US" sz="2800" dirty="0" smtClean="0"/>
              <a:t> heads. 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2800" dirty="0" smtClean="0"/>
              <a:t>Find posterior distribution.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2800" dirty="0" smtClean="0"/>
              <a:t>Predict probability of heads using posterior distribution.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sz="2800" dirty="0" smtClean="0"/>
              <a:t>Result </a:t>
            </a:r>
            <a:r>
              <a:rPr lang="en-US" sz="2800" i="1" dirty="0" smtClean="0"/>
              <a:t>h+1/n+2</a:t>
            </a:r>
            <a:r>
              <a:rPr lang="en-US" sz="2800" dirty="0" smtClean="0"/>
              <a:t> = </a:t>
            </a:r>
            <a:br>
              <a:rPr lang="en-US" sz="2800" dirty="0" smtClean="0"/>
            </a:br>
            <a:r>
              <a:rPr lang="en-US" sz="2800" dirty="0" smtClean="0"/>
              <a:t>m-estimate with uniform prior, </a:t>
            </a:r>
            <a:r>
              <a:rPr lang="en-US" sz="2800" i="1" dirty="0" smtClean="0"/>
              <a:t>m=2.</a:t>
            </a:r>
            <a:endParaRPr lang="en-US" sz="2800" dirty="0" smtClean="0"/>
          </a:p>
          <a:p>
            <a:pPr marL="502920" indent="-457200">
              <a:buFont typeface="+mj-lt"/>
              <a:buAutoNum type="arabicPeriod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778180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Parametrized</a:t>
            </a:r>
            <a:r>
              <a:rPr lang="en-US" dirty="0" smtClean="0"/>
              <a:t> Priors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Motivation: Suppose I don’t want a uniform prior.</a:t>
            </a:r>
          </a:p>
          <a:p>
            <a:pPr lvl="1"/>
            <a:r>
              <a:rPr lang="en-US" dirty="0" smtClean="0"/>
              <a:t>Smooth with </a:t>
            </a:r>
            <a:r>
              <a:rPr lang="en-US" i="1" dirty="0" smtClean="0"/>
              <a:t>m</a:t>
            </a:r>
            <a:r>
              <a:rPr lang="en-US" dirty="0" smtClean="0"/>
              <a:t>&gt;0.</a:t>
            </a:r>
          </a:p>
          <a:p>
            <a:pPr lvl="1"/>
            <a:r>
              <a:rPr lang="en-US" dirty="0" smtClean="0"/>
              <a:t>Express prior knowledge.</a:t>
            </a:r>
          </a:p>
          <a:p>
            <a:r>
              <a:rPr lang="en-US" dirty="0" smtClean="0"/>
              <a:t>Use parameters for the </a:t>
            </a:r>
            <a:r>
              <a:rPr lang="en-US" b="1" dirty="0" smtClean="0"/>
              <a:t>prior</a:t>
            </a:r>
            <a:r>
              <a:rPr lang="en-US" dirty="0" smtClean="0"/>
              <a:t> distribution.</a:t>
            </a:r>
          </a:p>
          <a:p>
            <a:pPr lvl="1"/>
            <a:r>
              <a:rPr lang="en-US" dirty="0" smtClean="0"/>
              <a:t>Called </a:t>
            </a:r>
            <a:r>
              <a:rPr lang="en-US" b="1" dirty="0" err="1" smtClean="0"/>
              <a:t>hyperparameters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Chosen so that updating the prior is easy.</a:t>
            </a:r>
          </a:p>
        </p:txBody>
      </p:sp>
    </p:spTree>
    <p:extLst>
      <p:ext uri="{BB962C8B-B14F-4D97-AF65-F5344CB8AC3E}">
        <p14:creationId xmlns:p14="http://schemas.microsoft.com/office/powerpoint/2010/main" val="3111409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Parameter Learning Problem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612906" cy="1839016"/>
          </a:xfrm>
        </p:spPr>
        <p:txBody>
          <a:bodyPr/>
          <a:lstStyle/>
          <a:p>
            <a:r>
              <a:rPr lang="en-US" dirty="0" smtClean="0"/>
              <a:t>Input: a data table </a:t>
            </a:r>
            <a:r>
              <a:rPr lang="en-US" b="1" dirty="0" err="1" smtClean="0"/>
              <a:t>X</a:t>
            </a:r>
            <a:r>
              <a:rPr lang="en-US" i="1" baseline="-25000" dirty="0" err="1"/>
              <a:t>N</a:t>
            </a:r>
            <a:r>
              <a:rPr lang="en-US" i="1" baseline="-25000" dirty="0" err="1" smtClean="0"/>
              <a:t>xD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One column per node (random variable)</a:t>
            </a:r>
          </a:p>
          <a:p>
            <a:pPr lvl="1"/>
            <a:r>
              <a:rPr lang="en-US" dirty="0" smtClean="0"/>
              <a:t>One row per instance.</a:t>
            </a:r>
          </a:p>
          <a:p>
            <a:r>
              <a:rPr lang="en-US" dirty="0" smtClean="0"/>
              <a:t>How to fill in Bayes net parameters?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354526" y="4754882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85000" lnSpcReduction="100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err="1" smtClean="0"/>
              <a:t>PlayTennis</a:t>
            </a:r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354526" y="3588369"/>
            <a:ext cx="1755775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smtClean="0"/>
              <a:t>Humidity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9" idx="4"/>
            <a:endCxn id="8" idx="0"/>
          </p:cNvCxnSpPr>
          <p:nvPr/>
        </p:nvCxnSpPr>
        <p:spPr>
          <a:xfrm>
            <a:off x="7232414" y="4270994"/>
            <a:ext cx="0" cy="4838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535589"/>
              </p:ext>
            </p:extLst>
          </p:nvPr>
        </p:nvGraphicFramePr>
        <p:xfrm>
          <a:off x="1107273" y="3392985"/>
          <a:ext cx="4568142" cy="3005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357"/>
                <a:gridCol w="761357"/>
                <a:gridCol w="1103808"/>
                <a:gridCol w="684827"/>
                <a:gridCol w="495436"/>
                <a:gridCol w="761357"/>
              </a:tblGrid>
              <a:tr h="26731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Outlook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Temperature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Humidity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PlayTennis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sunny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overcast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weak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yes</a:t>
                      </a:r>
                    </a:p>
                  </a:txBody>
                  <a:tcPr marL="12700" marR="12700" marT="12700" marB="0" anchor="b"/>
                </a:tc>
              </a:tr>
              <a:tr h="159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rain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mild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strong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5054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Beta Distribution: Definition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8001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Hyperparameters</a:t>
            </a:r>
            <a:r>
              <a:rPr lang="en-US" sz="2800" dirty="0" smtClean="0"/>
              <a:t> </a:t>
            </a:r>
            <a:r>
              <a:rPr lang="en-US" sz="2800" i="1" dirty="0" smtClean="0"/>
              <a:t>a&gt;0,b&gt;0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endParaRPr lang="en-US" sz="2800" i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870842"/>
              </p:ext>
            </p:extLst>
          </p:nvPr>
        </p:nvGraphicFramePr>
        <p:xfrm>
          <a:off x="4514850" y="3346450"/>
          <a:ext cx="114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4" imgW="100440" imgH="155160" progId="Equation.3">
                  <p:embed/>
                </p:oleObj>
              </mc:Choice>
              <mc:Fallback>
                <p:oleObj name="Equation" r:id="rId4" imgW="100440" imgH="15516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6450"/>
                        <a:ext cx="114300" cy="16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953937"/>
              </p:ext>
            </p:extLst>
          </p:nvPr>
        </p:nvGraphicFramePr>
        <p:xfrm>
          <a:off x="751850" y="2652712"/>
          <a:ext cx="7526000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6" imgW="2258280" imgH="411120" progId="Equation.3">
                  <p:embed/>
                </p:oleObj>
              </mc:Choice>
              <mc:Fallback>
                <p:oleObj name="Equation" r:id="rId6" imgW="2258280" imgH="41112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850" y="2652712"/>
                        <a:ext cx="7526000" cy="1387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11715" y="4781550"/>
            <a:ext cx="655103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Γ term is a normalization constant.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65782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Calibri" charset="0"/>
                <a:ea typeface="ＭＳ Ｐゴシック" charset="0"/>
                <a:cs typeface="ＭＳ Ｐゴシック" charset="0"/>
              </a:rPr>
              <a:t>Beta Distribution</a:t>
            </a:r>
          </a:p>
        </p:txBody>
      </p:sp>
      <p:pic>
        <p:nvPicPr>
          <p:cNvPr id="24579" name="Content Placeholder 4" descr="Figure2.2a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1428750"/>
            <a:ext cx="3143250" cy="2365375"/>
          </a:xfrm>
        </p:spPr>
      </p:pic>
      <p:pic>
        <p:nvPicPr>
          <p:cNvPr id="24580" name="Picture 5" descr="Figure2.2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1428750"/>
            <a:ext cx="3159125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6" descr="Figure2.2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778250"/>
            <a:ext cx="3143250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7" descr="Figure2.2d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75" y="3786188"/>
            <a:ext cx="3159125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6778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Updating the Beta Distribution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94586" y="4029301"/>
            <a:ext cx="7772400" cy="2142899"/>
          </a:xfrm>
        </p:spPr>
        <p:txBody>
          <a:bodyPr/>
          <a:lstStyle/>
          <a:p>
            <a:r>
              <a:rPr lang="en-US" dirty="0" smtClean="0"/>
              <a:t>So what is the normalization constant </a:t>
            </a:r>
            <a:r>
              <a:rPr lang="en-US" dirty="0" err="1" smtClean="0"/>
              <a:t>α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Hyperparameter</a:t>
            </a:r>
            <a:r>
              <a:rPr lang="en-US" dirty="0" smtClean="0"/>
              <a:t> </a:t>
            </a:r>
            <a:r>
              <a:rPr lang="en-US" i="1" dirty="0" smtClean="0"/>
              <a:t>a</a:t>
            </a:r>
            <a:r>
              <a:rPr lang="en-US" dirty="0" smtClean="0"/>
              <a:t>-1: like a virtual count of initial heads. </a:t>
            </a:r>
            <a:r>
              <a:rPr lang="en-US" dirty="0" err="1" smtClean="0"/>
              <a:t>Hyperparameter</a:t>
            </a:r>
            <a:r>
              <a:rPr lang="en-US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-1: like a virtual count of initial tails.</a:t>
            </a:r>
          </a:p>
          <a:p>
            <a:r>
              <a:rPr lang="en-US" dirty="0" smtClean="0"/>
              <a:t>Beta prior </a:t>
            </a:r>
            <a:r>
              <a:rPr lang="en-US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dirty="0" err="1" smtClean="0"/>
              <a:t>Beta</a:t>
            </a:r>
            <a:r>
              <a:rPr lang="en-US" dirty="0" smtClean="0"/>
              <a:t> posterior: </a:t>
            </a:r>
            <a:r>
              <a:rPr lang="en-US" b="1" dirty="0" smtClean="0"/>
              <a:t>conjugate prior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896938" y="1720850"/>
          <a:ext cx="7413625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Vergelijking" r:id="rId4" imgW="2653910" imgH="698339" progId="Equation.3">
                  <p:embed/>
                </p:oleObj>
              </mc:Choice>
              <mc:Fallback>
                <p:oleObj name="Vergelijking" r:id="rId4" imgW="2653910" imgH="698339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938" y="1720850"/>
                        <a:ext cx="7413625" cy="196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6053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Conjugate Prior for non-binary variables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Dirichlet</a:t>
            </a:r>
            <a:r>
              <a:rPr lang="en-US" dirty="0" smtClean="0"/>
              <a:t> distribution: generalizes Beta distribution for variables with &gt;2 values.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346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Maximum likelihood: general parameter estimation method.</a:t>
            </a:r>
          </a:p>
          <a:p>
            <a:r>
              <a:rPr lang="en-US" dirty="0" smtClean="0"/>
              <a:t>Choose parameters that make the data as likely as possible.</a:t>
            </a:r>
          </a:p>
          <a:p>
            <a:r>
              <a:rPr lang="en-US" dirty="0" smtClean="0"/>
              <a:t>For Bayes net parameters: MLE = match sample frequency.</a:t>
            </a:r>
            <a:br>
              <a:rPr lang="en-US" dirty="0" smtClean="0"/>
            </a:br>
            <a:r>
              <a:rPr lang="en-US" dirty="0" smtClean="0"/>
              <a:t>Typical result!</a:t>
            </a:r>
          </a:p>
          <a:p>
            <a:r>
              <a:rPr lang="en-US" dirty="0" smtClean="0"/>
              <a:t>Problems:</a:t>
            </a:r>
          </a:p>
          <a:p>
            <a:pPr lvl="1"/>
            <a:r>
              <a:rPr lang="en-US" dirty="0" smtClean="0"/>
              <a:t>not defined for 0 count situation.</a:t>
            </a:r>
          </a:p>
          <a:p>
            <a:pPr lvl="1"/>
            <a:r>
              <a:rPr lang="en-US" dirty="0" smtClean="0"/>
              <a:t>doesn’t quantity uncertainty in estimate.</a:t>
            </a:r>
          </a:p>
          <a:p>
            <a:r>
              <a:rPr lang="en-US" dirty="0" smtClean="0"/>
              <a:t>Bayesian approach:</a:t>
            </a:r>
          </a:p>
          <a:p>
            <a:pPr lvl="1"/>
            <a:r>
              <a:rPr lang="en-US" dirty="0" smtClean="0"/>
              <a:t>Assume prior probability for parameters; prior has </a:t>
            </a:r>
            <a:r>
              <a:rPr lang="en-US" dirty="0" err="1" smtClean="0"/>
              <a:t>hyperparameters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E.g., beta distribution.</a:t>
            </a:r>
          </a:p>
          <a:p>
            <a:pPr lvl="1"/>
            <a:r>
              <a:rPr lang="en-US" dirty="0" smtClean="0"/>
              <a:t>Problems: </a:t>
            </a:r>
          </a:p>
          <a:p>
            <a:pPr lvl="2"/>
            <a:r>
              <a:rPr lang="en-US" dirty="0" smtClean="0"/>
              <a:t>prior choice not based on data.</a:t>
            </a:r>
          </a:p>
          <a:p>
            <a:pPr lvl="2"/>
            <a:r>
              <a:rPr lang="en-US" dirty="0" smtClean="0"/>
              <a:t>inferences (averaging) can be hard to compute.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706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84143" y="2143818"/>
            <a:ext cx="7772400" cy="1143000"/>
          </a:xfrm>
        </p:spPr>
        <p:txBody>
          <a:bodyPr/>
          <a:lstStyle/>
          <a:p>
            <a:r>
              <a:rPr lang="en-US" dirty="0" smtClean="0"/>
              <a:t>Bayesian Parameter Learning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425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Uncertainty in Estimates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 single point estimate does not quantify </a:t>
            </a:r>
            <a:r>
              <a:rPr lang="en-US" sz="3200" i="1" dirty="0" smtClean="0"/>
              <a:t>uncertainty</a:t>
            </a:r>
            <a:r>
              <a:rPr lang="en-US" sz="3200" dirty="0" smtClean="0"/>
              <a:t>.</a:t>
            </a:r>
          </a:p>
          <a:p>
            <a:pPr lvl="1"/>
            <a:r>
              <a:rPr lang="en-US" sz="3200" dirty="0" smtClean="0"/>
              <a:t>Is 6/10 the same as 6000/10000?</a:t>
            </a:r>
          </a:p>
          <a:p>
            <a:r>
              <a:rPr lang="en-US" sz="3200" dirty="0" smtClean="0"/>
              <a:t>Classical statistics: specify </a:t>
            </a:r>
            <a:r>
              <a:rPr lang="en-US" sz="3200" b="1" dirty="0" smtClean="0"/>
              <a:t>confidence interval</a:t>
            </a:r>
            <a:r>
              <a:rPr lang="en-US" sz="3200" dirty="0" smtClean="0"/>
              <a:t> for estimate.</a:t>
            </a:r>
          </a:p>
          <a:p>
            <a:r>
              <a:rPr lang="en-US" sz="3200" dirty="0" smtClean="0"/>
              <a:t>Bayesian approach: Assign a </a:t>
            </a:r>
            <a:r>
              <a:rPr lang="en-US" sz="3200" b="1" dirty="0" smtClean="0"/>
              <a:t>probability</a:t>
            </a:r>
            <a:r>
              <a:rPr lang="en-US" sz="3200" dirty="0" smtClean="0"/>
              <a:t> to parameter values.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892672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 Probabilities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687095"/>
          </a:xfrm>
        </p:spPr>
        <p:txBody>
          <a:bodyPr/>
          <a:lstStyle/>
          <a:p>
            <a:r>
              <a:rPr lang="en-US" dirty="0" smtClean="0"/>
              <a:t>Intuition: Quantify uncertainty about parameter values by assigning a </a:t>
            </a:r>
            <a:r>
              <a:rPr lang="en-US" b="1" dirty="0" smtClean="0"/>
              <a:t>prior probability </a:t>
            </a:r>
            <a:r>
              <a:rPr lang="en-US" dirty="0" smtClean="0"/>
              <a:t>to parameter values.</a:t>
            </a:r>
            <a:endParaRPr lang="en-US" b="1" dirty="0" smtClean="0"/>
          </a:p>
          <a:p>
            <a:r>
              <a:rPr lang="en-US" dirty="0" smtClean="0"/>
              <a:t>Not based on data. Example: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342734"/>
              </p:ext>
            </p:extLst>
          </p:nvPr>
        </p:nvGraphicFramePr>
        <p:xfrm>
          <a:off x="914400" y="3161632"/>
          <a:ext cx="77724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074"/>
                <a:gridCol w="2265947"/>
                <a:gridCol w="382737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Hypothesis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Chance</a:t>
                      </a:r>
                      <a:r>
                        <a:rPr lang="en-US" sz="2400" baseline="0" dirty="0" smtClean="0"/>
                        <a:t> of Heads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Prior probability of</a:t>
                      </a:r>
                      <a:r>
                        <a:rPr lang="en-US" sz="2400" baseline="0" dirty="0" smtClean="0"/>
                        <a:t> Hypothesis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100%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50%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40%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1347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Prediction/Inference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probability does the Bayesian assign to Coin = heads?</a:t>
            </a:r>
          </a:p>
          <a:p>
            <a:r>
              <a:rPr lang="en-US" dirty="0" smtClean="0"/>
              <a:t>I.e., how should we bet on Coin = heads?</a:t>
            </a:r>
          </a:p>
          <a:p>
            <a:r>
              <a:rPr lang="en-US" dirty="0" smtClean="0"/>
              <a:t>Answer: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</a:t>
            </a:r>
            <a:r>
              <a:rPr lang="en-US" dirty="0" smtClean="0"/>
              <a:t>ake a prediction for each parameter value.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Average the predictions using the prior as weights: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407783"/>
              </p:ext>
            </p:extLst>
          </p:nvPr>
        </p:nvGraphicFramePr>
        <p:xfrm>
          <a:off x="441158" y="3883527"/>
          <a:ext cx="8058485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210"/>
                <a:gridCol w="1390437"/>
                <a:gridCol w="2658919"/>
                <a:gridCol w="26589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Hypothesis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Chance</a:t>
                      </a:r>
                      <a:r>
                        <a:rPr lang="en-US" baseline="0" dirty="0" smtClean="0"/>
                        <a:t> of Heads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Prior probability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weighted chance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Expected Chance</a:t>
                      </a:r>
                      <a:r>
                        <a:rPr lang="en-US" baseline="0" dirty="0" smtClean="0"/>
                        <a:t> =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6272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 the binomial case, Bayesian prediction can be seen as the </a:t>
            </a:r>
            <a:r>
              <a:rPr lang="en-US" b="1" dirty="0" smtClean="0"/>
              <a:t>expected value</a:t>
            </a:r>
            <a:r>
              <a:rPr lang="en-US" dirty="0" smtClean="0"/>
              <a:t> of a probability distribution P.</a:t>
            </a:r>
          </a:p>
          <a:p>
            <a:r>
              <a:rPr lang="en-US" dirty="0" smtClean="0"/>
              <a:t>Aka average, expectation, or </a:t>
            </a:r>
            <a:r>
              <a:rPr lang="en-US" b="1" dirty="0" smtClean="0"/>
              <a:t>mean</a:t>
            </a:r>
            <a:r>
              <a:rPr lang="en-US" dirty="0" smtClean="0"/>
              <a:t> of P.</a:t>
            </a:r>
          </a:p>
          <a:p>
            <a:r>
              <a:rPr lang="en-US" dirty="0" smtClean="0"/>
              <a:t>Notation: E, µ.</a:t>
            </a:r>
          </a:p>
          <a:p>
            <a:r>
              <a:rPr lang="en-US" dirty="0" smtClean="0">
                <a:hlinkClick r:id="rId3" action="ppaction://hlinkfile"/>
              </a:rPr>
              <a:t>Example Excel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Variance of a distribution: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mean of distribution.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 each point, find distance to mean. Square it. (Why?)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Take expected value of squared distance.</a:t>
            </a:r>
          </a:p>
          <a:p>
            <a:r>
              <a:rPr lang="en-US" dirty="0" smtClean="0"/>
              <a:t>Variance of a parameter estimate = uncertainty.</a:t>
            </a:r>
          </a:p>
          <a:p>
            <a:r>
              <a:rPr lang="en-US" dirty="0" smtClean="0"/>
              <a:t>Decreases with more data.</a:t>
            </a:r>
          </a:p>
          <a:p>
            <a:r>
              <a:rPr lang="en-US" dirty="0">
                <a:hlinkClick r:id="rId2" action="ppaction://hlinkfile"/>
              </a:rPr>
              <a:t>Example </a:t>
            </a:r>
            <a:r>
              <a:rPr lang="en-US" dirty="0" smtClean="0">
                <a:hlinkClick r:id="rId2" action="ppaction://hlinkfile"/>
              </a:rPr>
              <a:t>Excel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priors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Probabilities usually range over [0,1].</a:t>
            </a:r>
          </a:p>
          <a:p>
            <a:r>
              <a:rPr lang="en-US" dirty="0" smtClean="0"/>
              <a:t>Then probabilities of probabilities are probabilities of continuous variables =  </a:t>
            </a:r>
            <a:r>
              <a:rPr lang="en-US" b="1" dirty="0" smtClean="0"/>
              <a:t>probability density function.</a:t>
            </a:r>
            <a:endParaRPr lang="en-US" dirty="0" smtClean="0"/>
          </a:p>
          <a:p>
            <a:r>
              <a:rPr lang="en-US" i="1" dirty="0" err="1" smtClean="0"/>
              <a:t>p(x</a:t>
            </a:r>
            <a:r>
              <a:rPr lang="en-US" i="1" dirty="0" smtClean="0"/>
              <a:t>)</a:t>
            </a:r>
            <a:r>
              <a:rPr lang="en-US" dirty="0" smtClean="0"/>
              <a:t> behaves like probability of discrete value, but with integrals replacing sum.</a:t>
            </a:r>
          </a:p>
          <a:p>
            <a:r>
              <a:rPr lang="en-US" dirty="0" smtClean="0"/>
              <a:t>E.g. .</a:t>
            </a:r>
          </a:p>
          <a:p>
            <a:endParaRPr lang="en-US" dirty="0" smtClean="0"/>
          </a:p>
          <a:p>
            <a:r>
              <a:rPr lang="en-US" dirty="0" smtClean="0"/>
              <a:t>Exercise: Find the </a:t>
            </a:r>
            <a:r>
              <a:rPr lang="en-US" dirty="0" err="1" smtClean="0"/>
              <a:t>p.d.f</a:t>
            </a:r>
            <a:r>
              <a:rPr lang="en-US" dirty="0" smtClean="0"/>
              <a:t>. of the </a:t>
            </a:r>
            <a:r>
              <a:rPr lang="en-US" b="1" dirty="0" smtClean="0"/>
              <a:t>uniform distribution </a:t>
            </a:r>
            <a:r>
              <a:rPr lang="en-US" dirty="0" smtClean="0"/>
              <a:t>over a closed interval </a:t>
            </a:r>
            <a:r>
              <a:rPr lang="en-US" i="1" dirty="0" smtClean="0"/>
              <a:t>[</a:t>
            </a:r>
            <a:r>
              <a:rPr lang="en-US" i="1" dirty="0" err="1" smtClean="0"/>
              <a:t>a,b</a:t>
            </a:r>
            <a:r>
              <a:rPr lang="en-US" i="1" dirty="0" smtClean="0"/>
              <a:t>]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487797"/>
              </p:ext>
            </p:extLst>
          </p:nvPr>
        </p:nvGraphicFramePr>
        <p:xfrm>
          <a:off x="2072067" y="3619499"/>
          <a:ext cx="1985583" cy="1083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3" imgW="822600" imgH="447840" progId="Equation.3">
                  <p:embed/>
                </p:oleObj>
              </mc:Choice>
              <mc:Fallback>
                <p:oleObj name="Equation" r:id="rId3" imgW="822600" imgH="44784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2067" y="3619499"/>
                        <a:ext cx="1985583" cy="10830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p(x \in (a,b)) = \int_a^b p(x) \diff{x}&#10;\]&#10;\end{document}&#10;"/>
  <p:tag name="FILENAME" val="TP_tmp"/>
  <p:tag name="FORMAT" val="png256"/>
  <p:tag name="RES" val="600"/>
  <p:tag name="BLEND" val="0"/>
  <p:tag name="TRANSPARENT" val="0"/>
  <p:tag name="TBUG" val="0"/>
  <p:tag name="ALLOWFS" val="0"/>
  <p:tag name="ORIGWIDTH" val="113"/>
  <p:tag name="PICTUREFILESIZE" val="457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P(z) =  \int_{-\infty}^{z} p(x) \diff{x}&#10;\]&#10;\end{document}&#10;"/>
  <p:tag name="FILENAME" val="TP_tmp"/>
  <p:tag name="FORMAT" val="png256"/>
  <p:tag name="RES" val="600"/>
  <p:tag name="BLEND" val="0"/>
  <p:tag name="TRANSPARENT" val="0"/>
  <p:tag name="TBUG" val="0"/>
  <p:tag name="ALLOWFS" val="0"/>
  <p:tag name="ORIGWIDTH" val="87"/>
  <p:tag name="PICTUREFILESIZE" val="383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  p(x) \geqslant 0&#10;\]&#10;\end{document}&#10;"/>
  <p:tag name="FILENAME" val="TP_tmp"/>
  <p:tag name="FORMAT" val="png256"/>
  <p:tag name="RES" val="600"/>
  <p:tag name="BLEND" val="0"/>
  <p:tag name="TRANSPARENT" val="0"/>
  <p:tag name="TBUG" val="0"/>
  <p:tag name="ALLOWFS" val="0"/>
  <p:tag name="ORIGWIDTH" val="37"/>
  <p:tag name="PICTUREFILESIZE" val="200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\int_{-\infty}^{\infty} p(x) \diff{x} = 1&#10;\]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71"/>
  <p:tag name="PICTUREFILESIZE" val="326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Equity.thmx</Template>
  <TotalTime>218</TotalTime>
  <Words>1086</Words>
  <Application>Microsoft Macintosh PowerPoint</Application>
  <PresentationFormat>On-screen Show (4:3)</PresentationFormat>
  <Paragraphs>284</Paragraphs>
  <Slides>24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Equity</vt:lpstr>
      <vt:lpstr>Equation</vt:lpstr>
      <vt:lpstr>Vergelijking</vt:lpstr>
      <vt:lpstr>Bayes Net Learning: Bayesian Approaches</vt:lpstr>
      <vt:lpstr>The Parameter Learning Problem</vt:lpstr>
      <vt:lpstr>Bayesian Parameter Learning</vt:lpstr>
      <vt:lpstr>Uncertainty in Estimates</vt:lpstr>
      <vt:lpstr>Parameter Probabilities</vt:lpstr>
      <vt:lpstr>Bayesian Prediction/Inference</vt:lpstr>
      <vt:lpstr>Mean</vt:lpstr>
      <vt:lpstr>Variance</vt:lpstr>
      <vt:lpstr>Continuous priors</vt:lpstr>
      <vt:lpstr>Probability Densities</vt:lpstr>
      <vt:lpstr>Bayesian Prediction With P.D.F.s</vt:lpstr>
      <vt:lpstr>Bayesian Learning</vt:lpstr>
      <vt:lpstr>Bayesian Updating</vt:lpstr>
      <vt:lpstr>Prior ∙ Likelihood = Posterior</vt:lpstr>
      <vt:lpstr>Updated Bayesian Predictions</vt:lpstr>
      <vt:lpstr>Updating: Continuous Example</vt:lpstr>
      <vt:lpstr>Bayesian Prediction</vt:lpstr>
      <vt:lpstr>The Laplace Correction Revisited</vt:lpstr>
      <vt:lpstr>Parametrized Priors</vt:lpstr>
      <vt:lpstr>Beta Distribution: Definition</vt:lpstr>
      <vt:lpstr>Beta Distribution</vt:lpstr>
      <vt:lpstr>Updating the Beta Distribution</vt:lpstr>
      <vt:lpstr>Conjugate Prior for non-binary variables</vt:lpstr>
      <vt:lpstr>Summary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Oliver Schulte</dc:creator>
  <cp:lastModifiedBy>Oliver Schulte</cp:lastModifiedBy>
  <cp:revision>140</cp:revision>
  <dcterms:created xsi:type="dcterms:W3CDTF">2012-09-26T03:23:41Z</dcterms:created>
  <dcterms:modified xsi:type="dcterms:W3CDTF">2017-09-16T18:19:45Z</dcterms:modified>
</cp:coreProperties>
</file>