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8.xml" ContentType="application/vnd.openxmlformats-officedocument.presentationml.notesSlide+xml"/>
  <Override PartName="/ppt/embeddings/Microsoft_Equation1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4.bin" ContentType="application/vnd.openxmlformats-officedocument.oleObject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1.xml" ContentType="application/vnd.openxmlformats-officedocument.presentationml.notesSlide+xml"/>
  <Override PartName="/ppt/embeddings/oleObject5.bin" ContentType="application/vnd.openxmlformats-officedocument.oleObject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4.xml" ContentType="application/vnd.openxmlformats-officedocument.presentationml.notesSlide+xml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notesSlides/notesSlide15.xml" ContentType="application/vnd.openxmlformats-officedocument.presentationml.notesSlide+xml"/>
  <Override PartName="/ppt/embeddings/oleObject11.bin" ContentType="application/vnd.openxmlformats-officedocument.oleObject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46"/>
  </p:notesMasterIdLst>
  <p:handoutMasterIdLst>
    <p:handoutMasterId r:id="rId47"/>
  </p:handoutMasterIdLst>
  <p:sldIdLst>
    <p:sldId id="256" r:id="rId2"/>
    <p:sldId id="331" r:id="rId3"/>
    <p:sldId id="332" r:id="rId4"/>
    <p:sldId id="354" r:id="rId5"/>
    <p:sldId id="333" r:id="rId6"/>
    <p:sldId id="334" r:id="rId7"/>
    <p:sldId id="335" r:id="rId8"/>
    <p:sldId id="336" r:id="rId9"/>
    <p:sldId id="337" r:id="rId10"/>
    <p:sldId id="355" r:id="rId11"/>
    <p:sldId id="356" r:id="rId12"/>
    <p:sldId id="339" r:id="rId13"/>
    <p:sldId id="362" r:id="rId14"/>
    <p:sldId id="340" r:id="rId15"/>
    <p:sldId id="363" r:id="rId16"/>
    <p:sldId id="372" r:id="rId17"/>
    <p:sldId id="373" r:id="rId18"/>
    <p:sldId id="364" r:id="rId19"/>
    <p:sldId id="371" r:id="rId20"/>
    <p:sldId id="343" r:id="rId21"/>
    <p:sldId id="342" r:id="rId22"/>
    <p:sldId id="344" r:id="rId23"/>
    <p:sldId id="374" r:id="rId24"/>
    <p:sldId id="376" r:id="rId25"/>
    <p:sldId id="375" r:id="rId26"/>
    <p:sldId id="345" r:id="rId27"/>
    <p:sldId id="358" r:id="rId28"/>
    <p:sldId id="359" r:id="rId29"/>
    <p:sldId id="357" r:id="rId30"/>
    <p:sldId id="367" r:id="rId31"/>
    <p:sldId id="361" r:id="rId32"/>
    <p:sldId id="360" r:id="rId33"/>
    <p:sldId id="347" r:id="rId34"/>
    <p:sldId id="370" r:id="rId35"/>
    <p:sldId id="366" r:id="rId36"/>
    <p:sldId id="365" r:id="rId37"/>
    <p:sldId id="368" r:id="rId38"/>
    <p:sldId id="346" r:id="rId39"/>
    <p:sldId id="348" r:id="rId40"/>
    <p:sldId id="349" r:id="rId41"/>
    <p:sldId id="369" r:id="rId42"/>
    <p:sldId id="352" r:id="rId43"/>
    <p:sldId id="350" r:id="rId44"/>
    <p:sldId id="353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85" d="100"/>
          <a:sy n="85" d="100"/>
        </p:scale>
        <p:origin x="-20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Relationship Id="rId2" Type="http://schemas.openxmlformats.org/officeDocument/2006/relationships/image" Target="../media/image2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F3B91-F85D-B248-9AF5-1909BBFA2DC5}" type="datetimeFigureOut">
              <a:rPr lang="en-US" smtClean="0"/>
              <a:pPr/>
              <a:t>2017-09-21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4EF4E-CA93-ED4F-BF08-65F125D955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1E128-8506-7C43-ABAC-0B919FE47743}" type="datetimeFigureOut">
              <a:rPr lang="en-US" smtClean="0"/>
              <a:pPr/>
              <a:t>2017-09-21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0D86-F039-EC42-8630-CEEC8B777A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you use “insert slide number” under “Footer”, that text box only displays the slide number, not the total number of slides. So I use a new textbox for the slide number in </a:t>
            </a:r>
            <a:r>
              <a:rPr lang="en-US" baseline="0" smtClean="0"/>
              <a:t>the master.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</a:t>
            </a:r>
            <a:r>
              <a:rPr lang="en-US" baseline="0" dirty="0" smtClean="0"/>
              <a:t> example of grades.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 can be anything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2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theta^h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</a:t>
            </a:r>
            <a:r>
              <a:rPr lang="en-US" baseline="0" dirty="0" smtClean="0"/>
              <a:t> (1-theta)t/2^{-n}.</a:t>
            </a:r>
          </a:p>
          <a:p>
            <a:r>
              <a:rPr lang="en-US" dirty="0" smtClean="0"/>
              <a:t>Notice</a:t>
            </a:r>
            <a:r>
              <a:rPr lang="en-US" baseline="0" dirty="0" smtClean="0"/>
              <a:t> that the posterior has a different from than the prior.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•"/>
            </a:pPr>
            <a:r>
              <a:rPr lang="en-US" dirty="0" smtClean="0"/>
              <a:t>smooth approach to 1 compared to max likelihood</a:t>
            </a:r>
          </a:p>
          <a:p>
            <a:pPr marL="171450" indent="-171450">
              <a:buFontTx/>
              <a:buChar char="•"/>
            </a:pPr>
            <a:r>
              <a:rPr lang="en-US" dirty="0" smtClean="0"/>
              <a:t>in the limit, Bayes = max likelihood.</a:t>
            </a:r>
            <a:r>
              <a:rPr lang="en-US" baseline="0" dirty="0" smtClean="0"/>
              <a:t> This is typical.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297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</a:t>
            </a:r>
            <a:r>
              <a:rPr lang="en-US" baseline="0" dirty="0" smtClean="0"/>
              <a:t> the exponential distribution.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908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 heads, </a:t>
            </a:r>
            <a:r>
              <a:rPr lang="en-US" dirty="0" err="1" smtClean="0"/>
              <a:t>t</a:t>
            </a:r>
            <a:r>
              <a:rPr lang="en-US" dirty="0" smtClean="0"/>
              <a:t> tails.</a:t>
            </a:r>
          </a:p>
          <a:p>
            <a:r>
              <a:rPr lang="en-US" dirty="0" smtClean="0"/>
              <a:t>Answer:</a:t>
            </a:r>
            <a:r>
              <a:rPr lang="en-US" baseline="0" dirty="0" smtClean="0"/>
              <a:t> the constant for (h+a-1,t+b-1) = Gamma(h+a-1,t+b-1)/Gamma(h+a-1) Gamma(t+b-1)</a:t>
            </a:r>
          </a:p>
          <a:p>
            <a:r>
              <a:rPr lang="en-US" baseline="0" dirty="0" smtClean="0"/>
              <a:t>Conjugate priors must be exponential. 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should</a:t>
            </a:r>
            <a:r>
              <a:rPr lang="en-US" baseline="0" dirty="0" smtClean="0"/>
              <a:t> add discussion of Gaussian without parents. Other cases are </a:t>
            </a:r>
            <a:r>
              <a:rPr lang="en-US" baseline="0" smtClean="0"/>
              <a:t>covered later.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13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generally we don’t get into structure learning in this</a:t>
            </a:r>
            <a:r>
              <a:rPr lang="en-US" baseline="0" dirty="0" smtClean="0"/>
              <a:t> course.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5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N? What is D?</a:t>
            </a:r>
          </a:p>
          <a:p>
            <a:r>
              <a:rPr lang="en-US" dirty="0" err="1" smtClean="0"/>
              <a:t>PlayTennis</a:t>
            </a:r>
            <a:r>
              <a:rPr lang="en-US" dirty="0" smtClean="0"/>
              <a:t>: Do you play tennis</a:t>
            </a:r>
            <a:r>
              <a:rPr lang="en-US" baseline="0" dirty="0" smtClean="0"/>
              <a:t> Saturday morning?</a:t>
            </a:r>
          </a:p>
          <a:p>
            <a:r>
              <a:rPr lang="en-US" baseline="0" dirty="0" smtClean="0"/>
              <a:t>For now complete data, incomplete data another day (EM).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99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calligraphic font D in 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74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binomial</a:t>
            </a:r>
            <a:r>
              <a:rPr lang="en-US" baseline="0" dirty="0" smtClean="0"/>
              <a:t> MLE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15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</a:t>
            </a:r>
            <a:r>
              <a:rPr lang="en-US" baseline="0" dirty="0" smtClean="0"/>
              <a:t> notes.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78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 first, do they see the</a:t>
            </a:r>
            <a:r>
              <a:rPr lang="en-US" baseline="0" dirty="0" smtClean="0"/>
              <a:t> problems?</a:t>
            </a:r>
          </a:p>
          <a:p>
            <a:r>
              <a:rPr lang="en-US" baseline="0" dirty="0" smtClean="0"/>
              <a:t>Curse of Dimensionality.</a:t>
            </a:r>
          </a:p>
          <a:p>
            <a:r>
              <a:rPr lang="en-US" baseline="0" dirty="0" smtClean="0"/>
              <a:t>Discussion: how to solve this problem?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45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Yes, these are probabilities of</a:t>
            </a:r>
            <a:r>
              <a:rPr lang="en-US" baseline="0" dirty="0" smtClean="0"/>
              <a:t> probabilities.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37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Relationship to BN parameters: assign</a:t>
            </a:r>
            <a:r>
              <a:rPr lang="en-CA" baseline="0" dirty="0" smtClean="0"/>
              <a:t> </a:t>
            </a:r>
            <a:r>
              <a:rPr lang="en-CA" baseline="0" smtClean="0"/>
              <a:t>distribution over numbers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6DB8-04AA-4240-996E-59DA1A5AF79F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C09E-C479-9F4D-8826-A7B34FBC6437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797-894D-094B-8DA4-1DCA1D6ECA39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9A6C-B01C-DB46-89D4-B2BA0B2D4344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9F8-E4D8-114B-8F07-3AA0008FFB3C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CA618-E21F-2947-925A-22F69CABA2D9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3CC9-3584-6F42-B762-30707575C1AE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0374-57D1-5049-ACC8-9BF0B3E4B53B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312D-7C96-C94B-9103-63CB9A70E392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4B11-FFCA-554F-9931-34760E6081B2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F87E-4874-DA4B-8746-F0F35855B10D}" type="datetime1">
              <a:rPr lang="en-US" smtClean="0"/>
              <a:pPr/>
              <a:t>2017-09-21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242" y="61531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95AFE-B155-E942-BA5B-147280665042}" type="datetime1">
              <a:rPr lang="en-US" smtClean="0"/>
              <a:pPr/>
              <a:t>2017-09-21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769191" y="6210300"/>
            <a:ext cx="917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84214CE-A4BC-EA43-95DF-54C52CE624FD}" type="slidenum">
              <a:rPr lang="en-US" sz="1400" smtClean="0"/>
              <a:pPr/>
              <a:t>‹#›</a:t>
            </a:fld>
            <a:r>
              <a:rPr lang="en-US" sz="1400" dirty="0" smtClean="0"/>
              <a:t>/13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7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9.emf"/><Relationship Id="rId5" Type="http://schemas.openxmlformats.org/officeDocument/2006/relationships/image" Target="../media/image10.jpeg"/><Relationship Id="rId6" Type="http://schemas.openxmlformats.org/officeDocument/2006/relationships/image" Target="../media/image11.jpeg"/><Relationship Id="rId7" Type="http://schemas.openxmlformats.org/officeDocument/2006/relationships/image" Target="../media/image12.jpe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examples.xlsx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examples.xlsx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3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hyperlink" Target="http://summit.sfu.ca/item/2290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1.xml"/><Relationship Id="rId7" Type="http://schemas.openxmlformats.org/officeDocument/2006/relationships/image" Target="../media/image14.jpe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Relationship Id="rId11" Type="http://schemas.openxmlformats.org/officeDocument/2006/relationships/image" Target="../media/image18.png"/><Relationship Id="rId1" Type="http://schemas.openxmlformats.org/officeDocument/2006/relationships/tags" Target="../tags/tag1.xml"/><Relationship Id="rId2" Type="http://schemas.openxmlformats.org/officeDocument/2006/relationships/tags" Target="../tags/tag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19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0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1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22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23.w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24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25.emf"/><Relationship Id="rId6" Type="http://schemas.openxmlformats.org/officeDocument/2006/relationships/oleObject" Target="../embeddings/oleObject10.bin"/><Relationship Id="rId7" Type="http://schemas.openxmlformats.org/officeDocument/2006/relationships/image" Target="../media/image26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4" Type="http://schemas.openxmlformats.org/officeDocument/2006/relationships/image" Target="../media/image29.jpeg"/><Relationship Id="rId5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31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Oliver Schulte</a:t>
            </a:r>
          </a:p>
          <a:p>
            <a:r>
              <a:rPr lang="en-US" dirty="0" smtClean="0"/>
              <a:t>Machine Learning 726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Bayes Net Learning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the Maximum Likelihood Solution: Single Node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619089" y="2267973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Humidity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804759"/>
              </p:ext>
            </p:extLst>
          </p:nvPr>
        </p:nvGraphicFramePr>
        <p:xfrm>
          <a:off x="310180" y="1506943"/>
          <a:ext cx="2775920" cy="4793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960"/>
                <a:gridCol w="1387960"/>
              </a:tblGrid>
              <a:tr h="34886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P(</a:t>
                      </a:r>
                      <a:r>
                        <a:rPr lang="en-US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Hi|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</a:rPr>
                        <a:t>θ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</a:t>
                      </a:r>
                      <a:r>
                        <a:rPr lang="en-US" sz="2000" dirty="0" smtClean="0"/>
                        <a:t>θ</a:t>
                      </a:r>
                    </a:p>
                  </a:txBody>
                  <a:tcPr marL="12700" marR="12700" marT="12700" marB="0" anchor="b"/>
                </a:tc>
              </a:tr>
              <a:tr h="255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2972"/>
              </p:ext>
            </p:extLst>
          </p:nvPr>
        </p:nvGraphicFramePr>
        <p:xfrm>
          <a:off x="5711107" y="2267973"/>
          <a:ext cx="214716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1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P(Humidity</a:t>
                      </a:r>
                      <a:r>
                        <a:rPr lang="en-US" baseline="0" dirty="0" smtClean="0"/>
                        <a:t> = high)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3752850" y="3453778"/>
            <a:ext cx="7772400" cy="2426870"/>
            <a:chOff x="914400" y="3453778"/>
            <a:chExt cx="7772400" cy="2426870"/>
          </a:xfrm>
        </p:grpSpPr>
        <p:sp>
          <p:nvSpPr>
            <p:cNvPr id="8" name="Content Placeholder 3"/>
            <p:cNvSpPr txBox="1">
              <a:spLocks/>
            </p:cNvSpPr>
            <p:nvPr/>
          </p:nvSpPr>
          <p:spPr>
            <a:xfrm>
              <a:off x="914400" y="4743088"/>
              <a:ext cx="7772400" cy="1137560"/>
            </a:xfrm>
            <a:prstGeom prst="rect">
              <a:avLst/>
            </a:prstGeom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514350" indent="-514350">
                <a:buFont typeface="+mj-lt"/>
                <a:buAutoNum type="arabicPeriod"/>
              </a:pPr>
              <a:r>
                <a:rPr lang="en-US" sz="2400" dirty="0" smtClean="0"/>
                <a:t>Write down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US" sz="2400" dirty="0" smtClean="0"/>
                <a:t>In example, P(</a:t>
              </a:r>
              <a:r>
                <a:rPr lang="en-US" sz="2400" dirty="0" err="1"/>
                <a:t>D|θ</a:t>
              </a:r>
              <a:r>
                <a:rPr lang="en-US" sz="2400" dirty="0"/>
                <a:t>)= </a:t>
              </a:r>
              <a:r>
                <a:rPr lang="en-US" sz="2400" dirty="0" smtClean="0"/>
                <a:t>θ</a:t>
              </a:r>
              <a:r>
                <a:rPr lang="en-US" sz="2400" baseline="30000" dirty="0" smtClean="0"/>
                <a:t>7</a:t>
              </a:r>
              <a:r>
                <a:rPr lang="en-US" sz="2400" dirty="0" smtClean="0"/>
                <a:t>(</a:t>
              </a:r>
              <a:r>
                <a:rPr lang="en-US" sz="2400" dirty="0"/>
                <a:t>1-</a:t>
              </a:r>
              <a:r>
                <a:rPr lang="en-US" sz="2400" dirty="0" smtClean="0"/>
                <a:t>θ)</a:t>
              </a:r>
              <a:r>
                <a:rPr lang="en-US" sz="2400" baseline="30000" dirty="0" smtClean="0"/>
                <a:t>7</a:t>
              </a:r>
              <a:r>
                <a:rPr lang="en-US" sz="2400" dirty="0" smtClean="0"/>
                <a:t>.</a:t>
              </a:r>
            </a:p>
            <a:p>
              <a:pPr marL="514350" indent="-514350">
                <a:buFont typeface="+mj-lt"/>
                <a:buAutoNum type="arabicPeriod"/>
              </a:pPr>
              <a:r>
                <a:rPr lang="en-US" sz="2400" dirty="0" smtClean="0"/>
                <a:t>Maximize θ  for this function.</a:t>
              </a:r>
            </a:p>
            <a:p>
              <a:pPr marL="514350" indent="-514350">
                <a:buFont typeface="+mj-lt"/>
                <a:buAutoNum type="arabicPeriod"/>
              </a:pPr>
              <a:endParaRPr lang="en-US" sz="2400" baseline="30000" dirty="0"/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17419599"/>
                </p:ext>
              </p:extLst>
            </p:nvPr>
          </p:nvGraphicFramePr>
          <p:xfrm>
            <a:off x="3023182" y="4819288"/>
            <a:ext cx="2119970" cy="369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5" name="Equation" r:id="rId4" imgW="1371240" imgH="228240" progId="Equation.3">
                    <p:embed/>
                  </p:oleObj>
                </mc:Choice>
                <mc:Fallback>
                  <p:oleObj name="Equation" r:id="rId4" imgW="1371240" imgH="228240" progId="Equation.3">
                    <p:embed/>
                    <p:pic>
                      <p:nvPicPr>
                        <p:cNvPr id="0" name="Picture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3182" y="4819288"/>
                          <a:ext cx="2119970" cy="3695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5-Point Star 11"/>
            <p:cNvSpPr/>
            <p:nvPr/>
          </p:nvSpPr>
          <p:spPr>
            <a:xfrm>
              <a:off x="4280935" y="3704345"/>
              <a:ext cx="469980" cy="602798"/>
            </a:xfrm>
            <a:prstGeom prst="star5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158317" y="3453778"/>
              <a:ext cx="309112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3366FF"/>
                  </a:solidFill>
                </a:rPr>
                <a:t>independent identically distributed data</a:t>
              </a:r>
              <a:r>
                <a:rPr lang="en-US" dirty="0" smtClean="0">
                  <a:solidFill>
                    <a:srgbClr val="3366FF"/>
                  </a:solidFill>
                </a:rPr>
                <a:t>! </a:t>
              </a:r>
              <a:r>
                <a:rPr lang="en-US" dirty="0" err="1" smtClean="0">
                  <a:solidFill>
                    <a:srgbClr val="3366FF"/>
                  </a:solidFill>
                </a:rPr>
                <a:t>iid</a:t>
              </a:r>
              <a:endParaRPr lang="en-US" dirty="0">
                <a:solidFill>
                  <a:srgbClr val="3366FF"/>
                </a:solidFill>
              </a:endParaRPr>
            </a:p>
            <a:p>
              <a:endParaRPr lang="en-US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3729502" y="4112280"/>
              <a:ext cx="20160" cy="7324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58224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</a:t>
            </a:r>
            <a:r>
              <a:rPr lang="en-US" smtClean="0"/>
              <a:t>the Equation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Often convenient to apply logarithms to products.</a:t>
            </a:r>
            <a:br>
              <a:rPr lang="en-US" sz="3200" dirty="0" smtClean="0"/>
            </a:br>
            <a:r>
              <a:rPr lang="en-US" sz="3200" dirty="0" err="1" smtClean="0"/>
              <a:t>ln</a:t>
            </a:r>
            <a:r>
              <a:rPr lang="en-US" sz="3200" dirty="0" smtClean="0"/>
              <a:t>(P</a:t>
            </a:r>
            <a:r>
              <a:rPr lang="en-US" sz="3200" dirty="0"/>
              <a:t>(</a:t>
            </a:r>
            <a:r>
              <a:rPr lang="en-US" sz="3200" dirty="0" err="1"/>
              <a:t>D|θ</a:t>
            </a:r>
            <a:r>
              <a:rPr lang="en-US" sz="3200" dirty="0" smtClean="0"/>
              <a:t>))= 7ln(θ) + 7 </a:t>
            </a:r>
            <a:r>
              <a:rPr lang="en-US" sz="3200" dirty="0" err="1" smtClean="0"/>
              <a:t>ln</a:t>
            </a:r>
            <a:r>
              <a:rPr lang="en-US" sz="3200" dirty="0" smtClean="0"/>
              <a:t>(1-θ).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Find derivative, set to 0.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2534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 the Maximum Likelihood Solution: Two Nodes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0964296"/>
              </p:ext>
            </p:extLst>
          </p:nvPr>
        </p:nvGraphicFramePr>
        <p:xfrm>
          <a:off x="210550" y="1304339"/>
          <a:ext cx="4666250" cy="478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417"/>
                <a:gridCol w="1303791"/>
                <a:gridCol w="1807042"/>
              </a:tblGrid>
              <a:tr h="34039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P(</a:t>
                      </a:r>
                      <a:r>
                        <a:rPr lang="en-US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H,P|</a:t>
                      </a: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</a:rPr>
                        <a:t>θ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2000" b="0" dirty="0" smtClean="0"/>
                        <a:t>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</a:rPr>
                        <a:t> 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2000" b="0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θx</a:t>
                      </a:r>
                      <a:r>
                        <a:rPr lang="en-US" sz="2000" dirty="0" smtClean="0">
                          <a:latin typeface="+mn-lt"/>
                        </a:rPr>
                        <a:t> (1-</a:t>
                      </a:r>
                      <a:r>
                        <a:rPr lang="el-GR" sz="2000" dirty="0" smtClean="0">
                          <a:latin typeface="+mn-lt"/>
                        </a:rPr>
                        <a:t>θ1</a:t>
                      </a:r>
                      <a:r>
                        <a:rPr lang="en-US" sz="20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θx</a:t>
                      </a:r>
                      <a:r>
                        <a:rPr lang="en-US" sz="2000" dirty="0" smtClean="0">
                          <a:latin typeface="+mn-lt"/>
                        </a:rPr>
                        <a:t> (1-</a:t>
                      </a:r>
                      <a:r>
                        <a:rPr lang="el-GR" sz="2000" dirty="0" smtClean="0">
                          <a:latin typeface="+mn-lt"/>
                        </a:rPr>
                        <a:t>θ1</a:t>
                      </a:r>
                      <a:r>
                        <a:rPr lang="en-US" sz="20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θx</a:t>
                      </a:r>
                      <a:r>
                        <a:rPr lang="en-US" sz="2000" dirty="0" smtClean="0"/>
                        <a:t>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θx</a:t>
                      </a:r>
                      <a:r>
                        <a:rPr lang="en-US" sz="2000" dirty="0" smtClean="0"/>
                        <a:t>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(1-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2)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θx</a:t>
                      </a:r>
                      <a:r>
                        <a:rPr lang="en-US" sz="2000" dirty="0" smtClean="0">
                          <a:latin typeface="+mn-lt"/>
                        </a:rPr>
                        <a:t> (1-</a:t>
                      </a:r>
                      <a:r>
                        <a:rPr lang="el-GR" sz="2000" dirty="0" smtClean="0">
                          <a:latin typeface="+mn-lt"/>
                        </a:rPr>
                        <a:t>θ1</a:t>
                      </a:r>
                      <a:r>
                        <a:rPr lang="en-US" sz="20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θx</a:t>
                      </a:r>
                      <a:r>
                        <a:rPr lang="en-US" sz="2000" dirty="0" smtClean="0"/>
                        <a:t>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2000" dirty="0" smtClean="0"/>
                        <a:t>θ) x </a:t>
                      </a:r>
                      <a:r>
                        <a:rPr lang="el-GR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dirty="0" smtClean="0"/>
                    </a:p>
                  </a:txBody>
                  <a:tcPr marL="12700" marR="12700" marT="12700" marB="0" anchor="b"/>
                </a:tc>
              </a:tr>
              <a:tr h="23002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+mn-lt"/>
                        </a:rPr>
                        <a:t>θx</a:t>
                      </a:r>
                      <a:r>
                        <a:rPr lang="en-US" sz="2000" dirty="0" smtClean="0">
                          <a:latin typeface="+mn-lt"/>
                        </a:rPr>
                        <a:t> (1-</a:t>
                      </a:r>
                      <a:r>
                        <a:rPr lang="el-GR" sz="2000" dirty="0" smtClean="0">
                          <a:latin typeface="+mn-lt"/>
                        </a:rPr>
                        <a:t>θ1</a:t>
                      </a:r>
                      <a:r>
                        <a:rPr lang="en-US" sz="20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614478"/>
              </p:ext>
            </p:extLst>
          </p:nvPr>
        </p:nvGraphicFramePr>
        <p:xfrm>
          <a:off x="5632592" y="1304339"/>
          <a:ext cx="2539857" cy="101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9857"/>
              </a:tblGrid>
              <a:tr h="5098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P(Humidity</a:t>
                      </a:r>
                      <a:r>
                        <a:rPr lang="en-US" sz="2000" baseline="0" dirty="0" smtClean="0"/>
                        <a:t> = high)</a:t>
                      </a:r>
                      <a:endParaRPr lang="en-US" sz="2000" dirty="0"/>
                    </a:p>
                  </a:txBody>
                  <a:tcPr/>
                </a:tc>
              </a:tr>
              <a:tr h="5098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θ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976884"/>
              </p:ext>
            </p:extLst>
          </p:nvPr>
        </p:nvGraphicFramePr>
        <p:xfrm>
          <a:off x="5033343" y="2686050"/>
          <a:ext cx="3139106" cy="1885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2883"/>
                <a:gridCol w="2136223"/>
              </a:tblGrid>
              <a:tr h="60497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P(</a:t>
                      </a:r>
                      <a:r>
                        <a:rPr lang="en-US" sz="2400" dirty="0" err="1" smtClean="0"/>
                        <a:t>PlayTennis</a:t>
                      </a:r>
                      <a:r>
                        <a:rPr lang="en-US" sz="2400" baseline="0" dirty="0" smtClean="0"/>
                        <a:t> = </a:t>
                      </a:r>
                      <a:r>
                        <a:rPr lang="en-US" sz="2400" baseline="0" dirty="0" err="1" smtClean="0"/>
                        <a:t>yes|H</a:t>
                      </a:r>
                      <a:r>
                        <a:rPr lang="en-US" sz="2400" baseline="0" dirty="0" smtClean="0"/>
                        <a:t>)</a:t>
                      </a:r>
                      <a:endParaRPr lang="en-US" sz="2400" dirty="0" smtClean="0"/>
                    </a:p>
                  </a:txBody>
                  <a:tcPr/>
                </a:tc>
              </a:tr>
              <a:tr h="3457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high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θ</a:t>
                      </a:r>
                      <a:r>
                        <a:rPr lang="en-US" sz="2400" baseline="0" dirty="0" smtClean="0"/>
                        <a:t>1</a:t>
                      </a:r>
                    </a:p>
                  </a:txBody>
                  <a:tcPr/>
                </a:tc>
              </a:tr>
              <a:tr h="60497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normal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θ</a:t>
                      </a:r>
                      <a:r>
                        <a:rPr lang="en-US" sz="2400" baseline="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4876800" y="5180125"/>
            <a:ext cx="4081531" cy="718995"/>
            <a:chOff x="155780" y="5216495"/>
            <a:chExt cx="4081531" cy="718995"/>
          </a:xfrm>
        </p:grpSpPr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2481536" y="5216495"/>
              <a:ext cx="1755775" cy="682625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rmAutofit fontScale="85000" lnSpcReduction="10000"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dirty="0" err="1" smtClean="0"/>
                <a:t>PlayTennis</a:t>
              </a:r>
              <a:endParaRPr lang="en-US" dirty="0"/>
            </a:p>
          </p:txBody>
        </p:sp>
        <p:sp>
          <p:nvSpPr>
            <p:cNvPr id="12" name="Content Placeholder 2"/>
            <p:cNvSpPr txBox="1">
              <a:spLocks/>
            </p:cNvSpPr>
            <p:nvPr/>
          </p:nvSpPr>
          <p:spPr>
            <a:xfrm>
              <a:off x="155780" y="5252865"/>
              <a:ext cx="1755775" cy="682625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rmAutofit fontScale="92500"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dirty="0" smtClean="0"/>
                <a:t>Humidity</a:t>
              </a:r>
              <a:endParaRPr lang="en-US" dirty="0"/>
            </a:p>
          </p:txBody>
        </p:sp>
        <p:cxnSp>
          <p:nvCxnSpPr>
            <p:cNvPr id="13" name="Straight Arrow Connector 12"/>
            <p:cNvCxnSpPr>
              <a:stCxn id="12" idx="6"/>
              <a:endCxn id="10" idx="2"/>
            </p:cNvCxnSpPr>
            <p:nvPr/>
          </p:nvCxnSpPr>
          <p:spPr>
            <a:xfrm flipV="1">
              <a:off x="1911555" y="5557808"/>
              <a:ext cx="569981" cy="3637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68305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3188"/>
            <a:ext cx="77724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Finding the Maximum Likelihood Solution: Two Nodes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657850" y="3067050"/>
            <a:ext cx="3028950" cy="2336800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In a Bayes net, can maximize each parameter separately.</a:t>
            </a:r>
          </a:p>
          <a:p>
            <a:r>
              <a:rPr lang="en-US" dirty="0" smtClean="0"/>
              <a:t>Fix a parent condition </a:t>
            </a: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smtClean="0"/>
              <a:t> single node problem.</a:t>
            </a:r>
            <a:endParaRPr lang="en-US" dirty="0"/>
          </a:p>
        </p:txBody>
      </p:sp>
      <p:graphicFrame>
        <p:nvGraphicFramePr>
          <p:cNvPr id="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7660736"/>
              </p:ext>
            </p:extLst>
          </p:nvPr>
        </p:nvGraphicFramePr>
        <p:xfrm>
          <a:off x="294105" y="2382921"/>
          <a:ext cx="5363745" cy="430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915"/>
                <a:gridCol w="1187322"/>
                <a:gridCol w="2388508"/>
              </a:tblGrid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P(</a:t>
                      </a:r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H,P|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</a:rPr>
                        <a:t>θ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1800" b="0" dirty="0" smtClean="0"/>
                        <a:t>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</a:rPr>
                        <a:t> 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800" b="0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+mn-lt"/>
                        </a:rPr>
                        <a:t>θx</a:t>
                      </a:r>
                      <a:r>
                        <a:rPr lang="en-US" sz="1800" dirty="0" smtClean="0">
                          <a:latin typeface="+mn-lt"/>
                        </a:rPr>
                        <a:t> (1-</a:t>
                      </a:r>
                      <a:r>
                        <a:rPr lang="el-GR" sz="1800" dirty="0" smtClean="0">
                          <a:latin typeface="+mn-lt"/>
                        </a:rPr>
                        <a:t>θ1</a:t>
                      </a:r>
                      <a:r>
                        <a:rPr lang="en-US" sz="18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+mn-lt"/>
                        </a:rPr>
                        <a:t>θx</a:t>
                      </a:r>
                      <a:r>
                        <a:rPr lang="en-US" sz="1800" dirty="0" smtClean="0">
                          <a:latin typeface="+mn-lt"/>
                        </a:rPr>
                        <a:t> (1-</a:t>
                      </a:r>
                      <a:r>
                        <a:rPr lang="el-GR" sz="1800" dirty="0" smtClean="0">
                          <a:latin typeface="+mn-lt"/>
                        </a:rPr>
                        <a:t>θ1</a:t>
                      </a:r>
                      <a:r>
                        <a:rPr lang="en-US" sz="18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θx</a:t>
                      </a:r>
                      <a:r>
                        <a:rPr lang="en-US" sz="1800" dirty="0" smtClean="0"/>
                        <a:t>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θx</a:t>
                      </a:r>
                      <a:r>
                        <a:rPr lang="en-US" sz="1800" dirty="0" smtClean="0"/>
                        <a:t>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(1-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2)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+mn-lt"/>
                        </a:rPr>
                        <a:t>θx</a:t>
                      </a:r>
                      <a:r>
                        <a:rPr lang="en-US" sz="1800" dirty="0" smtClean="0">
                          <a:latin typeface="+mn-lt"/>
                        </a:rPr>
                        <a:t> (1-</a:t>
                      </a:r>
                      <a:r>
                        <a:rPr lang="el-GR" sz="1800" dirty="0" smtClean="0">
                          <a:latin typeface="+mn-lt"/>
                        </a:rPr>
                        <a:t>θ1</a:t>
                      </a:r>
                      <a:r>
                        <a:rPr lang="en-US" sz="18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θx</a:t>
                      </a:r>
                      <a:r>
                        <a:rPr lang="en-US" sz="1800" dirty="0" smtClean="0"/>
                        <a:t>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θ1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(1-</a:t>
                      </a:r>
                      <a:r>
                        <a:rPr lang="en-US" sz="1800" dirty="0" smtClean="0"/>
                        <a:t>θ) x </a:t>
                      </a:r>
                      <a:r>
                        <a:rPr lang="el-GR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θ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1800" dirty="0" smtClean="0"/>
                    </a:p>
                  </a:txBody>
                  <a:tcPr marL="12700" marR="12700" marT="12700" marB="0" anchor="b"/>
                </a:tc>
              </a:tr>
              <a:tr h="23737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+mn-lt"/>
                        </a:rPr>
                        <a:t>θx</a:t>
                      </a:r>
                      <a:r>
                        <a:rPr lang="en-US" sz="1800" dirty="0" smtClean="0">
                          <a:latin typeface="+mn-lt"/>
                        </a:rPr>
                        <a:t> (1-</a:t>
                      </a:r>
                      <a:r>
                        <a:rPr lang="el-GR" sz="1800" dirty="0" smtClean="0">
                          <a:latin typeface="+mn-lt"/>
                        </a:rPr>
                        <a:t>θ1</a:t>
                      </a:r>
                      <a:r>
                        <a:rPr lang="en-US" sz="1800" dirty="0" smtClean="0">
                          <a:latin typeface="+mn-lt"/>
                        </a:rPr>
                        <a:t>)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94106" y="1169068"/>
            <a:ext cx="8014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In example, </a:t>
            </a:r>
            <a:br>
              <a:rPr lang="en-US" sz="2400" dirty="0" smtClean="0"/>
            </a:br>
            <a:r>
              <a:rPr lang="en-US" sz="2400" dirty="0" smtClean="0"/>
              <a:t>P</a:t>
            </a:r>
            <a:r>
              <a:rPr lang="en-US" sz="2400" dirty="0"/>
              <a:t>(</a:t>
            </a:r>
            <a:r>
              <a:rPr lang="en-US" sz="2400" dirty="0" err="1"/>
              <a:t>D|</a:t>
            </a:r>
            <a:r>
              <a:rPr lang="en-US" sz="2400" dirty="0" err="1" smtClean="0"/>
              <a:t>θ</a:t>
            </a:r>
            <a:r>
              <a:rPr lang="en-US" sz="2400" dirty="0" smtClean="0"/>
              <a:t>,</a:t>
            </a:r>
            <a:r>
              <a:rPr lang="en-US" sz="2400" dirty="0"/>
              <a:t> </a:t>
            </a:r>
            <a:r>
              <a:rPr lang="en-US" sz="2400" dirty="0" smtClean="0"/>
              <a:t>θ1,</a:t>
            </a:r>
            <a:r>
              <a:rPr lang="en-US" sz="2400" dirty="0"/>
              <a:t> </a:t>
            </a:r>
            <a:r>
              <a:rPr lang="en-US" sz="2400" dirty="0" smtClean="0"/>
              <a:t>θ2)</a:t>
            </a:r>
            <a:r>
              <a:rPr lang="en-US" sz="2400" dirty="0"/>
              <a:t>= θ</a:t>
            </a:r>
            <a:r>
              <a:rPr lang="en-US" sz="2400" baseline="30000" dirty="0"/>
              <a:t>7</a:t>
            </a:r>
            <a:r>
              <a:rPr lang="en-US" sz="2400" dirty="0"/>
              <a:t>(1-θ)</a:t>
            </a:r>
            <a:r>
              <a:rPr lang="en-US" sz="2400" baseline="30000" dirty="0" smtClean="0"/>
              <a:t>7 </a:t>
            </a:r>
            <a:r>
              <a:rPr lang="en-US" sz="2400" dirty="0" smtClean="0"/>
              <a:t>(θ1)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(1-θ1)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(θ2)</a:t>
            </a:r>
            <a:r>
              <a:rPr lang="en-US" sz="2400" baseline="30000" dirty="0" smtClean="0"/>
              <a:t>6</a:t>
            </a:r>
            <a:r>
              <a:rPr lang="en-US" sz="2400" dirty="0" smtClean="0"/>
              <a:t> (1-θ2).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Take logs and set to 0.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6766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272" y="123744"/>
            <a:ext cx="7772400" cy="162604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Finding the Maximum Likelihood Solution: Single Node, &gt;2 possible values.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084982"/>
              </p:ext>
            </p:extLst>
          </p:nvPr>
        </p:nvGraphicFramePr>
        <p:xfrm>
          <a:off x="404103" y="1749792"/>
          <a:ext cx="2910186" cy="430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5093"/>
                <a:gridCol w="1455093"/>
              </a:tblGrid>
              <a:tr h="267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3619089" y="2267973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Outlook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441220"/>
              </p:ext>
            </p:extLst>
          </p:nvPr>
        </p:nvGraphicFramePr>
        <p:xfrm>
          <a:off x="5711107" y="1866921"/>
          <a:ext cx="26508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5420"/>
                <a:gridCol w="13254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Outlook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P(Outlook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sunny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θ1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overcast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θ2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θ3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00392" y="4001898"/>
            <a:ext cx="54829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In example, </a:t>
            </a:r>
            <a:br>
              <a:rPr lang="en-US" sz="2400" dirty="0" smtClean="0"/>
            </a:br>
            <a:r>
              <a:rPr lang="en-US" sz="2400" dirty="0" smtClean="0"/>
              <a:t>P</a:t>
            </a:r>
            <a:r>
              <a:rPr lang="en-US" sz="2400" dirty="0"/>
              <a:t>(D|</a:t>
            </a:r>
            <a:r>
              <a:rPr lang="en-US" sz="2400" dirty="0" smtClean="0"/>
              <a:t>θ1, θ2, θ3)</a:t>
            </a:r>
            <a:r>
              <a:rPr lang="en-US" sz="2400" dirty="0"/>
              <a:t>= </a:t>
            </a:r>
            <a:r>
              <a:rPr lang="en-US" sz="2400" dirty="0" smtClean="0"/>
              <a:t>(θ1)</a:t>
            </a:r>
            <a:r>
              <a:rPr lang="en-US" sz="2400" baseline="30000" dirty="0" smtClean="0"/>
              <a:t>5 </a:t>
            </a:r>
            <a:r>
              <a:rPr lang="en-US" sz="2400" dirty="0" smtClean="0"/>
              <a:t>(θ2)</a:t>
            </a:r>
            <a:r>
              <a:rPr lang="en-US" sz="2400" baseline="30000" dirty="0" smtClean="0"/>
              <a:t>4 </a:t>
            </a:r>
            <a:r>
              <a:rPr lang="en-US" sz="2400" dirty="0" smtClean="0"/>
              <a:t>(θ3)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Take logs and set to 0.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400" dirty="0"/>
              <a:t>Replace </a:t>
            </a:r>
            <a:r>
              <a:rPr lang="en-US" sz="2400" dirty="0" smtClean="0"/>
              <a:t>θ3 by 1-</a:t>
            </a:r>
            <a:r>
              <a:rPr lang="en-US" sz="2400" dirty="0"/>
              <a:t> </a:t>
            </a:r>
            <a:r>
              <a:rPr lang="en-US" sz="2400" dirty="0" smtClean="0"/>
              <a:t>θ1-</a:t>
            </a:r>
            <a:r>
              <a:rPr lang="en-US" sz="2400" dirty="0"/>
              <a:t> </a:t>
            </a:r>
            <a:r>
              <a:rPr lang="en-US" sz="2400" dirty="0" smtClean="0"/>
              <a:t>θ2.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400" dirty="0" smtClean="0"/>
              <a:t>Or use Lagrange multipliers.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3920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Constrained Optimization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FigureE.2.pd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600" r="-26600"/>
          <a:stretch>
            <a:fillRect/>
          </a:stretch>
        </p:blipFill>
        <p:spPr>
          <a:xfrm>
            <a:off x="6219895" y="1517316"/>
            <a:ext cx="3346134" cy="1968834"/>
          </a:xfrm>
        </p:spPr>
      </p:pic>
      <p:sp>
        <p:nvSpPr>
          <p:cNvPr id="8" name="TextBox 7"/>
          <p:cNvSpPr txBox="1"/>
          <p:nvPr/>
        </p:nvSpPr>
        <p:spPr>
          <a:xfrm>
            <a:off x="634999" y="1517316"/>
            <a:ext cx="719889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Write constraint as g(</a:t>
            </a:r>
            <a:r>
              <a:rPr lang="en-US" sz="2800" b="1" dirty="0" smtClean="0"/>
              <a:t>x</a:t>
            </a:r>
            <a:r>
              <a:rPr lang="en-US" sz="2800" dirty="0" smtClean="0"/>
              <a:t>) = 0.</a:t>
            </a:r>
          </a:p>
          <a:p>
            <a:pPr marL="800100" lvl="1" indent="-342900">
              <a:buFont typeface="Arial"/>
              <a:buChar char="•"/>
            </a:pPr>
            <a:r>
              <a:rPr lang="en-US" sz="2800" dirty="0" smtClean="0"/>
              <a:t>e.g., g(</a:t>
            </a:r>
            <a:r>
              <a:rPr lang="en-US" sz="2800" dirty="0"/>
              <a:t>θ1, θ2, </a:t>
            </a:r>
            <a:r>
              <a:rPr lang="en-US" sz="2800" dirty="0" smtClean="0"/>
              <a:t>θ3)=(1-(θ1+ θ2+ θ3)).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Minimize </a:t>
            </a:r>
            <a:r>
              <a:rPr lang="en-US" sz="2800" b="1" dirty="0" err="1" smtClean="0"/>
              <a:t>Lagrangian</a:t>
            </a:r>
            <a:r>
              <a:rPr lang="en-US" sz="2800" dirty="0" smtClean="0"/>
              <a:t> of f:</a:t>
            </a:r>
            <a:br>
              <a:rPr lang="en-US" sz="2800" dirty="0" smtClean="0"/>
            </a:br>
            <a:r>
              <a:rPr lang="en-US" sz="2800" dirty="0" smtClean="0"/>
              <a:t>L(</a:t>
            </a:r>
            <a:r>
              <a:rPr lang="en-US" sz="2800" dirty="0" err="1" smtClean="0"/>
              <a:t>x,λ</a:t>
            </a:r>
            <a:r>
              <a:rPr lang="en-US" sz="2800" dirty="0" smtClean="0"/>
              <a:t>) = f(</a:t>
            </a:r>
            <a:r>
              <a:rPr lang="en-US" sz="2800" b="1" dirty="0" smtClean="0"/>
              <a:t>x</a:t>
            </a:r>
            <a:r>
              <a:rPr lang="en-US" sz="2800" dirty="0" smtClean="0"/>
              <a:t>) + </a:t>
            </a:r>
            <a:r>
              <a:rPr lang="en-US" sz="2800" dirty="0" err="1" smtClean="0"/>
              <a:t>λg</a:t>
            </a:r>
            <a:r>
              <a:rPr lang="en-US" sz="2800" dirty="0" smtClean="0"/>
              <a:t>(x)</a:t>
            </a:r>
          </a:p>
          <a:p>
            <a:pPr lvl="1"/>
            <a:r>
              <a:rPr lang="en-US" sz="2800" dirty="0" smtClean="0"/>
              <a:t>e.g. </a:t>
            </a:r>
            <a:r>
              <a:rPr lang="en-US" sz="2800" dirty="0"/>
              <a:t>L</a:t>
            </a:r>
            <a:r>
              <a:rPr lang="en-US" sz="2800" dirty="0" smtClean="0"/>
              <a:t>(</a:t>
            </a:r>
            <a:r>
              <a:rPr lang="en-US" sz="2800" b="1" dirty="0" err="1" smtClean="0"/>
              <a:t>θ</a:t>
            </a:r>
            <a:r>
              <a:rPr lang="en-US" sz="2800" dirty="0" err="1" smtClean="0"/>
              <a:t>,</a:t>
            </a:r>
            <a:r>
              <a:rPr lang="en-US" sz="2800" dirty="0" err="1"/>
              <a:t>λ</a:t>
            </a:r>
            <a:r>
              <a:rPr lang="en-US" sz="2800" dirty="0"/>
              <a:t>) </a:t>
            </a:r>
            <a:r>
              <a:rPr lang="en-US" sz="2800" dirty="0" smtClean="0"/>
              <a:t>=</a:t>
            </a:r>
            <a:r>
              <a:rPr lang="en-US" sz="2800" dirty="0"/>
              <a:t>(θ1)</a:t>
            </a:r>
            <a:r>
              <a:rPr lang="en-US" sz="2800" baseline="30000" dirty="0"/>
              <a:t>5 </a:t>
            </a:r>
            <a:r>
              <a:rPr lang="en-US" sz="2800" dirty="0"/>
              <a:t>(θ2)</a:t>
            </a:r>
            <a:r>
              <a:rPr lang="en-US" sz="2800" baseline="30000" dirty="0"/>
              <a:t>4 </a:t>
            </a:r>
            <a:r>
              <a:rPr lang="en-US" sz="2800" dirty="0"/>
              <a:t>(θ3)</a:t>
            </a:r>
            <a:r>
              <a:rPr lang="en-US" sz="2800" baseline="30000" dirty="0" smtClean="0"/>
              <a:t>5</a:t>
            </a:r>
            <a:r>
              <a:rPr lang="en-US" sz="2800" dirty="0" smtClean="0"/>
              <a:t>+</a:t>
            </a:r>
            <a:r>
              <a:rPr lang="en-US" sz="2800" dirty="0"/>
              <a:t>λ </a:t>
            </a:r>
            <a:r>
              <a:rPr lang="en-US" sz="2800" dirty="0" smtClean="0"/>
              <a:t>(1-θ1-θ2- </a:t>
            </a:r>
            <a:r>
              <a:rPr lang="en-US" sz="2800" dirty="0"/>
              <a:t>θ3</a:t>
            </a:r>
            <a:r>
              <a:rPr lang="en-US" sz="2800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A minimizer of L is a constrained minimizer of f.</a:t>
            </a:r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Exercise: try finding the minima of L given above.</a:t>
            </a:r>
            <a:br>
              <a:rPr lang="en-US" sz="2800" dirty="0" smtClean="0"/>
            </a:br>
            <a:r>
              <a:rPr lang="en-US" sz="2800" dirty="0" smtClean="0"/>
              <a:t>Hint: try eliminating λ as an unknown.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9012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3035" y="2379495"/>
            <a:ext cx="5412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+mj-lt"/>
              </a:rPr>
              <a:t>Smoothing</a:t>
            </a:r>
            <a:endParaRPr lang="en-US" sz="3600" dirty="0">
              <a:latin typeface="+mj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81580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MLE goes to extreme values on small unbalanced samples.</a:t>
            </a:r>
          </a:p>
          <a:p>
            <a:pPr lvl="1"/>
            <a:r>
              <a:rPr lang="en-US" dirty="0" smtClean="0"/>
              <a:t>E.g., observe 5 heads </a:t>
            </a:r>
            <a:r>
              <a:rPr lang="en-US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smtClean="0"/>
              <a:t>100% heads.</a:t>
            </a:r>
          </a:p>
          <a:p>
            <a:r>
              <a:rPr lang="en-US" dirty="0" smtClean="0"/>
              <a:t>The 0 count problem: there may not be any data in part of the space.</a:t>
            </a:r>
          </a:p>
          <a:p>
            <a:pPr lvl="1"/>
            <a:r>
              <a:rPr lang="en-US" dirty="0" smtClean="0"/>
              <a:t>E.g., there are no data for Outlook = overcast, </a:t>
            </a:r>
            <a:r>
              <a:rPr lang="en-US" dirty="0" err="1" smtClean="0"/>
              <a:t>PlayTennis</a:t>
            </a:r>
            <a:r>
              <a:rPr lang="en-US" dirty="0" smtClean="0"/>
              <a:t> = no.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931025" y="3451225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err="1" smtClean="0"/>
              <a:t>PlayTennis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50038" y="5416841"/>
            <a:ext cx="1658874" cy="597902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dirty="0" smtClean="0"/>
              <a:t>Humidity</a:t>
            </a:r>
            <a:endParaRPr lang="en-US" sz="1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736404"/>
              </p:ext>
            </p:extLst>
          </p:nvPr>
        </p:nvGraphicFramePr>
        <p:xfrm>
          <a:off x="446520" y="3392985"/>
          <a:ext cx="4568142" cy="3005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357"/>
                <a:gridCol w="761357"/>
                <a:gridCol w="1103808"/>
                <a:gridCol w="684827"/>
                <a:gridCol w="495436"/>
                <a:gridCol w="761357"/>
              </a:tblGrid>
              <a:tr h="267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5212819" y="3562350"/>
            <a:ext cx="1475186" cy="571500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dirty="0" smtClean="0"/>
              <a:t>Outlook</a:t>
            </a:r>
            <a:endParaRPr lang="en-US" sz="1800" dirty="0"/>
          </a:p>
        </p:txBody>
      </p:sp>
      <p:cxnSp>
        <p:nvCxnSpPr>
          <p:cNvPr id="12" name="Straight Arrow Connector 11"/>
          <p:cNvCxnSpPr>
            <a:stCxn id="9" idx="4"/>
          </p:cNvCxnSpPr>
          <p:nvPr/>
        </p:nvCxnSpPr>
        <p:spPr>
          <a:xfrm rot="16200000" flipH="1">
            <a:off x="5799224" y="4285038"/>
            <a:ext cx="1282990" cy="9806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6817643" y="4425570"/>
            <a:ext cx="1282991" cy="6995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90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Smoothing Frequency Estimates</a:t>
            </a:r>
          </a:p>
        </p:txBody>
      </p:sp>
      <p:sp>
        <p:nvSpPr>
          <p:cNvPr id="3994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sz="2800" i="1" dirty="0"/>
              <a:t>h</a:t>
            </a:r>
            <a:r>
              <a:rPr lang="en-US" sz="2800" dirty="0"/>
              <a:t> heads, </a:t>
            </a:r>
            <a:r>
              <a:rPr lang="en-US" sz="2800" i="1" dirty="0"/>
              <a:t>t</a:t>
            </a:r>
            <a:r>
              <a:rPr lang="en-US" sz="2800" dirty="0"/>
              <a:t> tails, </a:t>
            </a:r>
            <a:r>
              <a:rPr lang="en-US" sz="2800" i="1" dirty="0"/>
              <a:t>n = </a:t>
            </a:r>
            <a:r>
              <a:rPr lang="en-US" sz="2800" i="1" dirty="0" err="1"/>
              <a:t>h+t</a:t>
            </a:r>
            <a:r>
              <a:rPr lang="en-US" sz="2800" dirty="0"/>
              <a:t>.</a:t>
            </a:r>
          </a:p>
          <a:p>
            <a:pPr>
              <a:buFont typeface="Arial" charset="0"/>
              <a:buChar char="•"/>
            </a:pPr>
            <a:r>
              <a:rPr lang="en-US" sz="2800" dirty="0"/>
              <a:t>Prior probability estimate </a:t>
            </a:r>
            <a:r>
              <a:rPr lang="en-US" sz="2800" i="1" dirty="0"/>
              <a:t>p</a:t>
            </a:r>
            <a:r>
              <a:rPr lang="en-US" sz="2800" dirty="0"/>
              <a:t>.</a:t>
            </a:r>
          </a:p>
          <a:p>
            <a:pPr>
              <a:buFont typeface="Arial" charset="0"/>
              <a:buChar char="•"/>
            </a:pPr>
            <a:r>
              <a:rPr lang="en-US" sz="2800" dirty="0"/>
              <a:t>Equivalent Sample Size </a:t>
            </a:r>
            <a:r>
              <a:rPr lang="en-US" sz="2800" i="1" dirty="0"/>
              <a:t>m</a:t>
            </a:r>
            <a:r>
              <a:rPr lang="en-US" sz="2800" dirty="0"/>
              <a:t>.</a:t>
            </a:r>
          </a:p>
          <a:p>
            <a:r>
              <a:rPr lang="en-US" sz="2800" dirty="0"/>
              <a:t>m-estimate =</a:t>
            </a:r>
          </a:p>
          <a:p>
            <a:pPr>
              <a:buFont typeface="Arial" charset="0"/>
              <a:buChar char="•"/>
            </a:pPr>
            <a:endParaRPr lang="en-US" sz="2800" dirty="0"/>
          </a:p>
          <a:p>
            <a:pPr>
              <a:buFont typeface="Arial" charset="0"/>
              <a:buChar char="•"/>
            </a:pPr>
            <a:r>
              <a:rPr lang="en-US" sz="2800" dirty="0"/>
              <a:t>Interpretation: we started with a “virtual” sample of </a:t>
            </a:r>
            <a:r>
              <a:rPr lang="en-US" sz="2800" i="1" dirty="0"/>
              <a:t>m</a:t>
            </a:r>
            <a:r>
              <a:rPr lang="en-US" sz="2800" dirty="0"/>
              <a:t> tosses with </a:t>
            </a:r>
            <a:r>
              <a:rPr lang="en-US" sz="2800" i="1" dirty="0" err="1"/>
              <a:t>mp</a:t>
            </a:r>
            <a:r>
              <a:rPr lang="en-US" sz="2800" dirty="0"/>
              <a:t> heads.</a:t>
            </a:r>
          </a:p>
          <a:p>
            <a:pPr>
              <a:buFont typeface="Arial" charset="0"/>
              <a:buChar char="•"/>
            </a:pPr>
            <a:r>
              <a:rPr lang="en-US" sz="2800" i="1" dirty="0" smtClean="0"/>
              <a:t>p </a:t>
            </a:r>
            <a:r>
              <a:rPr lang="en-US" sz="2800" i="1" dirty="0"/>
              <a:t>= ½,m=2 </a:t>
            </a:r>
            <a:r>
              <a:rPr lang="en-US" sz="2800" i="1" dirty="0">
                <a:latin typeface="Wingdings" charset="2"/>
                <a:ea typeface="Wingdings" charset="2"/>
                <a:cs typeface="Wingdings" charset="2"/>
              </a:rPr>
              <a:t></a:t>
            </a:r>
            <a:r>
              <a:rPr lang="en-US" sz="2800" b="1" i="1" dirty="0"/>
              <a:t> </a:t>
            </a:r>
            <a:r>
              <a:rPr lang="en-US" sz="2800" b="1" dirty="0"/>
              <a:t>Laplace correction </a:t>
            </a:r>
            <a:r>
              <a:rPr lang="en-US" sz="2800" dirty="0"/>
              <a:t>=</a:t>
            </a:r>
            <a:endParaRPr lang="en-US" sz="2800" i="1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759314"/>
              </p:ext>
            </p:extLst>
          </p:nvPr>
        </p:nvGraphicFramePr>
        <p:xfrm>
          <a:off x="3154129" y="2959709"/>
          <a:ext cx="1066800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Equation" r:id="rId3" imgW="466200" imgH="356400" progId="Equation.3">
                  <p:embed/>
                </p:oleObj>
              </mc:Choice>
              <mc:Fallback>
                <p:oleObj name="Equation" r:id="rId3" imgW="466200" imgH="356400" progId="Equation.3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4129" y="2959709"/>
                        <a:ext cx="1066800" cy="814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862853"/>
              </p:ext>
            </p:extLst>
          </p:nvPr>
        </p:nvGraphicFramePr>
        <p:xfrm>
          <a:off x="6689669" y="4789366"/>
          <a:ext cx="787400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Equation" r:id="rId5" imgW="347400" imgH="356400" progId="Equation.3">
                  <p:embed/>
                </p:oleObj>
              </mc:Choice>
              <mc:Fallback>
                <p:oleObj name="Equation" r:id="rId5" imgW="347400" imgH="356400" progId="Equation.3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669" y="4789366"/>
                        <a:ext cx="787400" cy="81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4501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327672" y="1447799"/>
            <a:ext cx="5359128" cy="4503491"/>
          </a:xfrm>
        </p:spPr>
        <p:txBody>
          <a:bodyPr>
            <a:noAutofit/>
          </a:bodyPr>
          <a:lstStyle/>
          <a:p>
            <a:r>
              <a:rPr lang="en-US" sz="3200" dirty="0" smtClean="0"/>
              <a:t>Apply the Laplace correction to estimate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3200" dirty="0" smtClean="0"/>
              <a:t>P(outlook = overcast| </a:t>
            </a:r>
            <a:r>
              <a:rPr lang="en-US" sz="3200" dirty="0" err="1" smtClean="0"/>
              <a:t>PlayTennis</a:t>
            </a:r>
            <a:r>
              <a:rPr lang="en-US" sz="3200" dirty="0" smtClean="0"/>
              <a:t> = no)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3200" dirty="0" smtClean="0"/>
              <a:t>P(outlook = sunny| </a:t>
            </a:r>
            <a:r>
              <a:rPr lang="en-US" sz="3200" dirty="0" err="1" smtClean="0"/>
              <a:t>PlayTennis</a:t>
            </a:r>
            <a:r>
              <a:rPr lang="en-US" sz="3200" dirty="0" smtClean="0"/>
              <a:t> = no)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3200" dirty="0" smtClean="0"/>
              <a:t>P(outlook = rain| </a:t>
            </a:r>
            <a:r>
              <a:rPr lang="en-US" sz="3200" dirty="0" err="1" smtClean="0"/>
              <a:t>PlayTennis</a:t>
            </a:r>
            <a:r>
              <a:rPr lang="en-US" sz="3200" dirty="0" smtClean="0"/>
              <a:t> = no)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940105"/>
              </p:ext>
            </p:extLst>
          </p:nvPr>
        </p:nvGraphicFramePr>
        <p:xfrm>
          <a:off x="446520" y="1645991"/>
          <a:ext cx="2881152" cy="430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576"/>
                <a:gridCol w="1440576"/>
              </a:tblGrid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633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59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115" y="2111570"/>
            <a:ext cx="8603163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Learning Bayes Nets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634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Parameter Learning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Short Version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425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Uncertainty in Estimates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 single point estimate does not quantify </a:t>
            </a:r>
            <a:r>
              <a:rPr lang="en-US" sz="3200" i="1" dirty="0" smtClean="0"/>
              <a:t>uncertainty</a:t>
            </a:r>
            <a:r>
              <a:rPr lang="en-US" sz="3200" dirty="0" smtClean="0"/>
              <a:t>.</a:t>
            </a:r>
          </a:p>
          <a:p>
            <a:pPr lvl="1"/>
            <a:r>
              <a:rPr lang="en-US" sz="3200" dirty="0" smtClean="0"/>
              <a:t>Is 6/10 the same as 6000/10000?</a:t>
            </a:r>
          </a:p>
          <a:p>
            <a:r>
              <a:rPr lang="en-US" sz="3200" dirty="0" smtClean="0"/>
              <a:t>Classical statistics: specify </a:t>
            </a:r>
            <a:r>
              <a:rPr lang="en-US" sz="3200" b="1" dirty="0" smtClean="0"/>
              <a:t>confidence interval</a:t>
            </a:r>
            <a:r>
              <a:rPr lang="en-US" sz="3200" dirty="0" smtClean="0"/>
              <a:t> for estimate.</a:t>
            </a:r>
          </a:p>
          <a:p>
            <a:r>
              <a:rPr lang="en-US" sz="3200" dirty="0" smtClean="0"/>
              <a:t>Bayesian approach: Assign a </a:t>
            </a:r>
            <a:r>
              <a:rPr lang="en-US" sz="3200" b="1" dirty="0" smtClean="0"/>
              <a:t>probability</a:t>
            </a:r>
            <a:r>
              <a:rPr lang="en-US" sz="3200" dirty="0" smtClean="0"/>
              <a:t> to parameter values.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89267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Probabilities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687095"/>
          </a:xfrm>
        </p:spPr>
        <p:txBody>
          <a:bodyPr/>
          <a:lstStyle/>
          <a:p>
            <a:r>
              <a:rPr lang="en-US" dirty="0" smtClean="0"/>
              <a:t>Intuition: Quantify uncertainty about parameter values by assigning a </a:t>
            </a:r>
            <a:r>
              <a:rPr lang="en-US" b="1" dirty="0" smtClean="0"/>
              <a:t>prior probability </a:t>
            </a:r>
            <a:r>
              <a:rPr lang="en-US" dirty="0" smtClean="0"/>
              <a:t>to parameter values.</a:t>
            </a:r>
            <a:endParaRPr lang="en-US" b="1" dirty="0" smtClean="0"/>
          </a:p>
          <a:p>
            <a:r>
              <a:rPr lang="en-US" u="sng" dirty="0" smtClean="0"/>
              <a:t>Not based on data</a:t>
            </a:r>
            <a:r>
              <a:rPr lang="en-US" dirty="0" smtClean="0"/>
              <a:t>. Example: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342734"/>
              </p:ext>
            </p:extLst>
          </p:nvPr>
        </p:nvGraphicFramePr>
        <p:xfrm>
          <a:off x="914400" y="3161632"/>
          <a:ext cx="7772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074"/>
                <a:gridCol w="2265947"/>
                <a:gridCol w="382737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Hypothesis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Chance</a:t>
                      </a:r>
                      <a:r>
                        <a:rPr lang="en-US" sz="2400" baseline="0" dirty="0" smtClean="0"/>
                        <a:t> of Heads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Prior probability of</a:t>
                      </a:r>
                      <a:r>
                        <a:rPr lang="en-US" sz="2400" baseline="0" dirty="0" smtClean="0"/>
                        <a:t> Hypothesis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1347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Posterior Inference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466788"/>
          </a:xfrm>
        </p:spPr>
        <p:txBody>
          <a:bodyPr/>
          <a:lstStyle/>
          <a:p>
            <a:r>
              <a:rPr lang="en-US" dirty="0" smtClean="0"/>
              <a:t>Recall that the maximum posterior estimate for dataset </a:t>
            </a:r>
            <a:r>
              <a:rPr lang="en-US" b="1" dirty="0"/>
              <a:t>D</a:t>
            </a:r>
            <a:r>
              <a:rPr lang="en-US" dirty="0" smtClean="0"/>
              <a:t> satisfies</a:t>
            </a:r>
            <a:br>
              <a:rPr lang="en-US" dirty="0" smtClean="0"/>
            </a:br>
            <a:r>
              <a:rPr lang="en-US" dirty="0" err="1" smtClean="0"/>
              <a:t>argmax</a:t>
            </a:r>
            <a:r>
              <a:rPr lang="en-US" baseline="-25000" dirty="0" err="1"/>
              <a:t>θ</a:t>
            </a:r>
            <a:r>
              <a:rPr lang="en-US" baseline="-25000" dirty="0"/>
              <a:t> </a:t>
            </a:r>
            <a:r>
              <a:rPr lang="en-US" dirty="0" smtClean="0"/>
              <a:t>(P(</a:t>
            </a:r>
            <a:r>
              <a:rPr lang="en-US" dirty="0" err="1" smtClean="0"/>
              <a:t>θ|</a:t>
            </a:r>
            <a:r>
              <a:rPr lang="en-US" b="1" dirty="0" err="1"/>
              <a:t>D</a:t>
            </a:r>
            <a:r>
              <a:rPr lang="en-US" b="1" dirty="0" smtClean="0"/>
              <a:t>))=</a:t>
            </a:r>
            <a:r>
              <a:rPr lang="en-US" dirty="0" err="1"/>
              <a:t>argmax</a:t>
            </a:r>
            <a:r>
              <a:rPr lang="en-US" baseline="-25000" dirty="0" err="1"/>
              <a:t>θ</a:t>
            </a:r>
            <a:r>
              <a:rPr lang="en-US" baseline="-25000" dirty="0"/>
              <a:t> </a:t>
            </a:r>
            <a:r>
              <a:rPr lang="en-US" dirty="0"/>
              <a:t>(P</a:t>
            </a:r>
            <a:r>
              <a:rPr lang="en-US" dirty="0" smtClean="0"/>
              <a:t>(</a:t>
            </a:r>
            <a:r>
              <a:rPr lang="en-US" b="1" dirty="0" err="1" smtClean="0"/>
              <a:t>D|</a:t>
            </a:r>
            <a:r>
              <a:rPr lang="en-US" dirty="0" err="1" smtClean="0"/>
              <a:t>θ</a:t>
            </a:r>
            <a:r>
              <a:rPr lang="en-US" dirty="0" smtClean="0"/>
              <a:t>)</a:t>
            </a:r>
            <a:r>
              <a:rPr lang="en-US" dirty="0" err="1" smtClean="0"/>
              <a:t>xP</a:t>
            </a:r>
            <a:r>
              <a:rPr lang="en-US" dirty="0" smtClean="0"/>
              <a:t>(</a:t>
            </a:r>
            <a:r>
              <a:rPr lang="en-US" dirty="0" err="1"/>
              <a:t>θ</a:t>
            </a:r>
            <a:r>
              <a:rPr lang="en-US" dirty="0" smtClean="0"/>
              <a:t>)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The prior can be used to smooth estimates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e.g. for observing 1 head</a:t>
            </a:r>
          </a:p>
          <a:p>
            <a:pPr>
              <a:buFont typeface="Wingdings" charset="2"/>
              <a:buChar char="Ø"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569099"/>
              </p:ext>
            </p:extLst>
          </p:nvPr>
        </p:nvGraphicFramePr>
        <p:xfrm>
          <a:off x="4514850" y="3225800"/>
          <a:ext cx="114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Equation" r:id="rId3" imgW="114300" imgH="406400" progId="Equation.3">
                  <p:embed/>
                </p:oleObj>
              </mc:Choice>
              <mc:Fallback>
                <p:oleObj name="Equation" r:id="rId3" imgW="114300" imgH="40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225800"/>
                        <a:ext cx="1143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819150" y="4096201"/>
            <a:ext cx="7500938" cy="1865312"/>
            <a:chOff x="857224" y="2807208"/>
            <a:chExt cx="7500990" cy="1865376"/>
          </a:xfrm>
        </p:grpSpPr>
        <p:pic>
          <p:nvPicPr>
            <p:cNvPr id="8" name="Picture 3" descr="Figure2.3a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7224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4" descr="Figure2.3b.jp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7554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" descr="Figure2.3c.jp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190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967006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Uniform Prior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 txBox="1">
            <a:spLocks noGrp="1"/>
          </p:cNvSpPr>
          <p:nvPr>
            <p:ph sz="quarter" idx="1"/>
          </p:nvPr>
        </p:nvSpPr>
        <p:spPr>
          <a:xfrm>
            <a:off x="914400" y="1447800"/>
            <a:ext cx="7772400" cy="3270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Suppose we start with a uniform distribution for the chance </a:t>
            </a:r>
            <a:r>
              <a:rPr lang="en-US" sz="3200" i="1" dirty="0" smtClean="0"/>
              <a:t>p</a:t>
            </a:r>
            <a:r>
              <a:rPr lang="en-US" sz="3200" dirty="0" smtClean="0"/>
              <a:t> that </a:t>
            </a:r>
            <a:r>
              <a:rPr lang="en-US" sz="3200" dirty="0" smtClean="0"/>
              <a:t>X=1 for a binary variable (think coin flips).</a:t>
            </a:r>
          </a:p>
          <a:p>
            <a:r>
              <a:rPr lang="en-US" sz="3200" dirty="0" smtClean="0"/>
              <a:t>What is the maximum posterior estimates?</a:t>
            </a:r>
          </a:p>
          <a:p>
            <a:r>
              <a:rPr lang="en-US" sz="3200" dirty="0" smtClean="0"/>
              <a:t>Answer: the same as using the Laplace correction.</a:t>
            </a:r>
          </a:p>
          <a:p>
            <a:r>
              <a:rPr lang="en-US" sz="3200" dirty="0" smtClean="0"/>
              <a:t>Solved </a:t>
            </a:r>
            <a:r>
              <a:rPr lang="en-US" sz="3200" dirty="0" smtClean="0"/>
              <a:t>by Laplace in 1814!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1602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Prior ∙ Likelihood = Posterior</a:t>
            </a:r>
          </a:p>
        </p:txBody>
      </p:sp>
      <p:grpSp>
        <p:nvGrpSpPr>
          <p:cNvPr id="25603" name="Group 6"/>
          <p:cNvGrpSpPr>
            <a:grpSpLocks/>
          </p:cNvGrpSpPr>
          <p:nvPr/>
        </p:nvGrpSpPr>
        <p:grpSpPr bwMode="auto">
          <a:xfrm>
            <a:off x="819150" y="2706688"/>
            <a:ext cx="7500938" cy="1865312"/>
            <a:chOff x="857224" y="2807208"/>
            <a:chExt cx="7500990" cy="1865376"/>
          </a:xfrm>
        </p:grpSpPr>
        <p:pic>
          <p:nvPicPr>
            <p:cNvPr id="25604" name="Picture 3" descr="Figure2.3a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7224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5" name="Picture 4" descr="Figure2.3b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7554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6" name="Picture 5" descr="Figure2.3c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190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82424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Prediction/Inference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probability does the Bayesian assign to Coin = heads?</a:t>
            </a:r>
          </a:p>
          <a:p>
            <a:r>
              <a:rPr lang="en-US" dirty="0" smtClean="0"/>
              <a:t>I.e., how should we bet on Coin = heads?</a:t>
            </a:r>
          </a:p>
          <a:p>
            <a:r>
              <a:rPr lang="en-US" dirty="0" smtClean="0"/>
              <a:t>Answer: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ake a prediction for each parameter value.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Average the predictions using the prior as weights: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407783"/>
              </p:ext>
            </p:extLst>
          </p:nvPr>
        </p:nvGraphicFramePr>
        <p:xfrm>
          <a:off x="441158" y="3883527"/>
          <a:ext cx="8058485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210"/>
                <a:gridCol w="1390437"/>
                <a:gridCol w="2658919"/>
                <a:gridCol w="2658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Hypothesis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Chance</a:t>
                      </a:r>
                      <a:r>
                        <a:rPr lang="en-US" baseline="0" dirty="0" smtClean="0"/>
                        <a:t> of Heads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 probability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weighted chance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Expected Chance</a:t>
                      </a:r>
                      <a:r>
                        <a:rPr lang="en-US" baseline="0" dirty="0" smtClean="0"/>
                        <a:t> 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272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the binomial case, Bayesian prediction can be seen as the </a:t>
            </a:r>
            <a:r>
              <a:rPr lang="en-US" b="1" dirty="0" smtClean="0"/>
              <a:t>expected value</a:t>
            </a:r>
            <a:r>
              <a:rPr lang="en-US" dirty="0" smtClean="0"/>
              <a:t> of a probability distribution P.</a:t>
            </a:r>
          </a:p>
          <a:p>
            <a:r>
              <a:rPr lang="en-US" dirty="0" smtClean="0"/>
              <a:t>Aka average, expectation, or </a:t>
            </a:r>
            <a:r>
              <a:rPr lang="en-US" b="1" dirty="0" smtClean="0"/>
              <a:t>mean</a:t>
            </a:r>
            <a:r>
              <a:rPr lang="en-US" dirty="0" smtClean="0"/>
              <a:t> of P.</a:t>
            </a:r>
          </a:p>
          <a:p>
            <a:r>
              <a:rPr lang="en-US" dirty="0" smtClean="0"/>
              <a:t>Notation: E, µ.</a:t>
            </a:r>
          </a:p>
          <a:p>
            <a:r>
              <a:rPr lang="en-US" dirty="0" smtClean="0">
                <a:hlinkClick r:id="rId3" action="ppaction://hlinkfile"/>
              </a:rPr>
              <a:t>Example Excel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Variance of a distribution: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mean of distribution.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each point, find distance to mean. Square it. (Why?)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Take expected value of squared distance.</a:t>
            </a:r>
          </a:p>
          <a:p>
            <a:r>
              <a:rPr lang="en-US" dirty="0" smtClean="0"/>
              <a:t>Variance of a parameter estimate = uncertainty.</a:t>
            </a:r>
          </a:p>
          <a:p>
            <a:r>
              <a:rPr lang="en-US" dirty="0" smtClean="0"/>
              <a:t>Decreases with more data.</a:t>
            </a:r>
          </a:p>
          <a:p>
            <a:r>
              <a:rPr lang="en-US" dirty="0">
                <a:hlinkClick r:id="rId2" action="ppaction://hlinkfile"/>
              </a:rPr>
              <a:t>Example </a:t>
            </a:r>
            <a:r>
              <a:rPr lang="en-US" dirty="0" smtClean="0">
                <a:hlinkClick r:id="rId2" action="ppaction://hlinkfile"/>
              </a:rPr>
              <a:t>Excel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priors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Probabilities usually range over [0,1].</a:t>
            </a:r>
          </a:p>
          <a:p>
            <a:r>
              <a:rPr lang="en-US" dirty="0" smtClean="0"/>
              <a:t>Then probabilities of probabilities are probabilities of continuous variables =  </a:t>
            </a:r>
            <a:r>
              <a:rPr lang="en-US" b="1" dirty="0" smtClean="0"/>
              <a:t>probability density function.</a:t>
            </a:r>
            <a:endParaRPr lang="en-US" dirty="0" smtClean="0"/>
          </a:p>
          <a:p>
            <a:r>
              <a:rPr lang="en-US" i="1" dirty="0" err="1" smtClean="0"/>
              <a:t>p(x</a:t>
            </a:r>
            <a:r>
              <a:rPr lang="en-US" i="1" dirty="0" smtClean="0"/>
              <a:t>)</a:t>
            </a:r>
            <a:r>
              <a:rPr lang="en-US" dirty="0" smtClean="0"/>
              <a:t> behaves like probability of discrete value, but with integrals replacing sum.</a:t>
            </a:r>
          </a:p>
          <a:p>
            <a:r>
              <a:rPr lang="en-US" dirty="0" smtClean="0"/>
              <a:t>E.g. .</a:t>
            </a:r>
          </a:p>
          <a:p>
            <a:endParaRPr lang="en-US" dirty="0" smtClean="0"/>
          </a:p>
          <a:p>
            <a:r>
              <a:rPr lang="en-US" dirty="0" smtClean="0"/>
              <a:t>Exercise: Find the </a:t>
            </a:r>
            <a:r>
              <a:rPr lang="en-US" dirty="0" err="1" smtClean="0"/>
              <a:t>p.d.f</a:t>
            </a:r>
            <a:r>
              <a:rPr lang="en-US" dirty="0" smtClean="0"/>
              <a:t>. of the </a:t>
            </a:r>
            <a:r>
              <a:rPr lang="en-US" b="1" dirty="0" smtClean="0"/>
              <a:t>uniform distribution </a:t>
            </a:r>
            <a:r>
              <a:rPr lang="en-US" dirty="0" smtClean="0"/>
              <a:t>over a closed interval </a:t>
            </a:r>
            <a:r>
              <a:rPr lang="en-US" i="1" dirty="0" smtClean="0"/>
              <a:t>[</a:t>
            </a:r>
            <a:r>
              <a:rPr lang="en-US" i="1" dirty="0" err="1" smtClean="0"/>
              <a:t>a,b</a:t>
            </a:r>
            <a:r>
              <a:rPr lang="en-US" i="1" dirty="0" smtClean="0"/>
              <a:t>]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487797"/>
              </p:ext>
            </p:extLst>
          </p:nvPr>
        </p:nvGraphicFramePr>
        <p:xfrm>
          <a:off x="2072067" y="3619499"/>
          <a:ext cx="1985583" cy="1083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3" imgW="822600" imgH="447840" progId="Equation.3">
                  <p:embed/>
                </p:oleObj>
              </mc:Choice>
              <mc:Fallback>
                <p:oleObj name="Equation" r:id="rId3" imgW="822600" imgH="44784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067" y="3619499"/>
                        <a:ext cx="1985583" cy="10830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Structure Learning Example: </a:t>
            </a:r>
            <a:br>
              <a:rPr lang="en-US" dirty="0" smtClean="0"/>
            </a:br>
            <a:r>
              <a:rPr lang="en-US" dirty="0" smtClean="0"/>
              <a:t>Sleep Disorder Network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000" y="1778000"/>
            <a:ext cx="5842000" cy="330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1000" y="1778000"/>
            <a:ext cx="5842000" cy="3302000"/>
          </a:xfrm>
          <a:prstGeom prst="rect">
            <a:avLst/>
          </a:prstGeom>
        </p:spPr>
      </p:pic>
      <p:pic>
        <p:nvPicPr>
          <p:cNvPr id="7" name="Picture 6" descr="sleep-disorder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41" y="1181100"/>
            <a:ext cx="7462009" cy="408944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50097" y="5165006"/>
            <a:ext cx="7293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>
                <a:hlinkClick r:id="rId6"/>
              </a:rPr>
              <a:t>Development of Bayesian Network models for obstructive sleep apnea syndrome assessment</a:t>
            </a:r>
            <a:r>
              <a:rPr lang="en-US" dirty="0"/>
              <a:t> </a:t>
            </a:r>
            <a:r>
              <a:rPr lang="en-US" dirty="0" err="1"/>
              <a:t>Fouron</a:t>
            </a:r>
            <a:r>
              <a:rPr lang="en-US" dirty="0"/>
              <a:t>, Anne </a:t>
            </a:r>
            <a:r>
              <a:rPr lang="en-US" dirty="0" err="1"/>
              <a:t>Gisèle</a:t>
            </a:r>
            <a:r>
              <a:rPr lang="en-US" dirty="0"/>
              <a:t>. (2006) . </a:t>
            </a:r>
            <a:r>
              <a:rPr lang="en-US" dirty="0" smtClean="0"/>
              <a:t>M.Sc. Thesis, SFU.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82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5" descr="Figure1.12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1524000"/>
            <a:ext cx="5097463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Probability Densities</a:t>
            </a:r>
          </a:p>
        </p:txBody>
      </p:sp>
      <p:pic>
        <p:nvPicPr>
          <p:cNvPr id="29700" name="Picture 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386013"/>
            <a:ext cx="2871788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405188"/>
            <a:ext cx="22098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850" y="5616575"/>
            <a:ext cx="8445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1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88" y="5449888"/>
            <a:ext cx="162401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6574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Bayesian Prediction With </a:t>
            </a:r>
            <a:r>
              <a:rPr lang="en-US" smtClean="0"/>
              <a:t>P.D.F.s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Suppose we want to predict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i="1" dirty="0" smtClean="0"/>
              <a:t>p(</a:t>
            </a:r>
            <a:r>
              <a:rPr lang="en-US" sz="2800" i="1" dirty="0" err="1" smtClean="0"/>
              <a:t>x|</a:t>
            </a:r>
            <a:r>
              <a:rPr lang="en-US" sz="2800" b="1" i="1" dirty="0" err="1" smtClean="0"/>
              <a:t>θ</a:t>
            </a:r>
            <a:r>
              <a:rPr lang="en-US" sz="2800" i="1" dirty="0" smtClean="0"/>
              <a:t>)</a:t>
            </a:r>
            <a:endParaRPr lang="en-US" sz="2800" dirty="0"/>
          </a:p>
          <a:p>
            <a:r>
              <a:rPr lang="en-US" sz="2800" dirty="0" smtClean="0"/>
              <a:t>Given a distribution over the parameters, we marginalize over </a:t>
            </a:r>
            <a:r>
              <a:rPr lang="en-US" sz="2800" b="1" i="1" dirty="0" smtClean="0"/>
              <a:t>θ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809478"/>
              </p:ext>
            </p:extLst>
          </p:nvPr>
        </p:nvGraphicFramePr>
        <p:xfrm>
          <a:off x="1292946" y="3935096"/>
          <a:ext cx="3799346" cy="960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3" imgW="1096920" imgH="264960" progId="Equation.3">
                  <p:embed/>
                </p:oleObj>
              </mc:Choice>
              <mc:Fallback>
                <p:oleObj name="Equation" r:id="rId3" imgW="1096920" imgH="26496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946" y="3935096"/>
                        <a:ext cx="3799346" cy="9607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10024" y="2043896"/>
            <a:ext cx="7772400" cy="1143000"/>
          </a:xfrm>
        </p:spPr>
        <p:txBody>
          <a:bodyPr/>
          <a:lstStyle/>
          <a:p>
            <a:r>
              <a:rPr lang="en-US" dirty="0" smtClean="0"/>
              <a:t>Bayesian Learning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Updating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Russell and </a:t>
            </a:r>
            <a:r>
              <a:rPr lang="en-US" dirty="0" err="1" smtClean="0"/>
              <a:t>Norvig</a:t>
            </a:r>
            <a:r>
              <a:rPr lang="en-US" dirty="0" smtClean="0"/>
              <a:t>, AMAI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335463"/>
          </a:xfrm>
        </p:spPr>
        <p:txBody>
          <a:bodyPr/>
          <a:lstStyle/>
          <a:p>
            <a:r>
              <a:rPr lang="en-US" dirty="0" smtClean="0"/>
              <a:t>Update prior using Bayes’ theorem.</a:t>
            </a:r>
            <a:br>
              <a:rPr lang="en-US" dirty="0" smtClean="0"/>
            </a:br>
            <a:r>
              <a:rPr lang="en-US" i="1" dirty="0" smtClean="0"/>
              <a:t>P(</a:t>
            </a:r>
            <a:r>
              <a:rPr lang="en-US" i="1" dirty="0" err="1" smtClean="0"/>
              <a:t>h|D</a:t>
            </a:r>
            <a:r>
              <a:rPr lang="en-US" i="1" dirty="0" smtClean="0"/>
              <a:t>) = αP(</a:t>
            </a:r>
            <a:r>
              <a:rPr lang="en-US" i="1" dirty="0" err="1" smtClean="0"/>
              <a:t>D|h</a:t>
            </a:r>
            <a:r>
              <a:rPr lang="en-US" i="1" dirty="0" smtClean="0"/>
              <a:t>) x P(h)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Example: Posterior after observing 10 heads</a:t>
            </a:r>
          </a:p>
        </p:txBody>
      </p:sp>
      <p:pic>
        <p:nvPicPr>
          <p:cNvPr id="5" name="Picture 4" descr="coins-bayes-post copy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82" y="3153614"/>
            <a:ext cx="4125497" cy="2883639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982629"/>
              </p:ext>
            </p:extLst>
          </p:nvPr>
        </p:nvGraphicFramePr>
        <p:xfrm>
          <a:off x="4876801" y="3161633"/>
          <a:ext cx="3892884" cy="2619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778"/>
                <a:gridCol w="1186454"/>
                <a:gridCol w="1393652"/>
              </a:tblGrid>
              <a:tr h="790965">
                <a:tc>
                  <a:txBody>
                    <a:bodyPr/>
                    <a:lstStyle/>
                    <a:p>
                      <a:r>
                        <a:rPr lang="en-US" dirty="0" smtClean="0"/>
                        <a:t>Hypothesis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Chance</a:t>
                      </a:r>
                      <a:r>
                        <a:rPr lang="en-US" baseline="0" dirty="0" smtClean="0"/>
                        <a:t> of Heads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 probability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386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Prior ∙ Likelihood = Posterior</a:t>
            </a:r>
          </a:p>
        </p:txBody>
      </p:sp>
      <p:grpSp>
        <p:nvGrpSpPr>
          <p:cNvPr id="25603" name="Group 6"/>
          <p:cNvGrpSpPr>
            <a:grpSpLocks/>
          </p:cNvGrpSpPr>
          <p:nvPr/>
        </p:nvGrpSpPr>
        <p:grpSpPr bwMode="auto">
          <a:xfrm>
            <a:off x="819150" y="2706688"/>
            <a:ext cx="7500938" cy="1865312"/>
            <a:chOff x="857224" y="2807208"/>
            <a:chExt cx="7500990" cy="1865376"/>
          </a:xfrm>
        </p:grpSpPr>
        <p:pic>
          <p:nvPicPr>
            <p:cNvPr id="25604" name="Picture 3" descr="Figure2.3a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7224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5" name="Picture 4" descr="Figure2.3b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7554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6" name="Picture 5" descr="Figure2.3c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190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4950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Updated Bayesian Predictions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085516"/>
          </a:xfrm>
        </p:spPr>
        <p:txBody>
          <a:bodyPr/>
          <a:lstStyle/>
          <a:p>
            <a:r>
              <a:rPr lang="en-US" dirty="0" smtClean="0"/>
              <a:t>Predicted probability that next coin is heads as we observe 10 coins. </a:t>
            </a:r>
            <a:endParaRPr lang="en-US" dirty="0"/>
          </a:p>
        </p:txBody>
      </p:sp>
      <p:pic>
        <p:nvPicPr>
          <p:cNvPr id="7" name="Picture 6" descr="coin-bayes-pred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084" y="2304047"/>
            <a:ext cx="4680284" cy="364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421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Updating: Continuous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again the </a:t>
            </a:r>
            <a:r>
              <a:rPr lang="en-US" b="1" dirty="0" smtClean="0"/>
              <a:t>binomial</a:t>
            </a:r>
            <a:r>
              <a:rPr lang="en-US" dirty="0" smtClean="0"/>
              <a:t> case where </a:t>
            </a:r>
            <a:r>
              <a:rPr lang="en-US" dirty="0" err="1" smtClean="0"/>
              <a:t>θ</a:t>
            </a:r>
            <a:r>
              <a:rPr lang="en-US" dirty="0" smtClean="0"/>
              <a:t>= </a:t>
            </a:r>
            <a:r>
              <a:rPr lang="en-US" dirty="0" err="1" smtClean="0"/>
              <a:t>prob</a:t>
            </a:r>
            <a:r>
              <a:rPr lang="en-US" dirty="0" smtClean="0"/>
              <a:t> of heads.</a:t>
            </a:r>
          </a:p>
          <a:p>
            <a:r>
              <a:rPr lang="en-US" dirty="0" smtClean="0"/>
              <a:t>Given </a:t>
            </a:r>
            <a:r>
              <a:rPr lang="en-US" i="1" dirty="0" smtClean="0"/>
              <a:t>n</a:t>
            </a:r>
            <a:r>
              <a:rPr lang="en-US" dirty="0" smtClean="0"/>
              <a:t> coin tosses and </a:t>
            </a:r>
            <a:r>
              <a:rPr lang="en-US" i="1" dirty="0" smtClean="0"/>
              <a:t>h</a:t>
            </a:r>
            <a:r>
              <a:rPr lang="en-US" dirty="0" smtClean="0"/>
              <a:t> observed heads, </a:t>
            </a:r>
            <a:r>
              <a:rPr lang="en-US" i="1" dirty="0" smtClean="0"/>
              <a:t>t</a:t>
            </a:r>
            <a:r>
              <a:rPr lang="en-US" dirty="0" smtClean="0"/>
              <a:t> observed tails, what is the posterior of a uniform distribution over </a:t>
            </a:r>
            <a:r>
              <a:rPr lang="en-US" dirty="0"/>
              <a:t>θ </a:t>
            </a:r>
            <a:r>
              <a:rPr lang="en-US" dirty="0" smtClean="0"/>
              <a:t>in [0,1]?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883212"/>
              </p:ext>
            </p:extLst>
          </p:nvPr>
        </p:nvGraphicFramePr>
        <p:xfrm>
          <a:off x="1487488" y="3146425"/>
          <a:ext cx="44434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Vergelijking" r:id="rId3" imgW="2197759" imgH="457200" progId="Equation.3">
                  <p:embed/>
                </p:oleObj>
              </mc:Choice>
              <mc:Fallback>
                <p:oleObj name="Vergelijking" r:id="rId3" imgW="2197759" imgH="4572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488" y="3146425"/>
                        <a:ext cx="4443412" cy="9588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34149" y="4455996"/>
            <a:ext cx="6529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Solved by Laplace in 1814!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29357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Bayesian Prediction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predict using the posterior?</a:t>
            </a:r>
          </a:p>
          <a:p>
            <a:r>
              <a:rPr lang="en-US" dirty="0"/>
              <a:t>We can think of this as computing the probability of the next </a:t>
            </a:r>
            <a:r>
              <a:rPr lang="en-US" dirty="0" smtClean="0"/>
              <a:t>head </a:t>
            </a:r>
            <a:r>
              <a:rPr lang="en-US" dirty="0"/>
              <a:t>in the sequence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Any ideas?</a:t>
            </a:r>
          </a:p>
          <a:p>
            <a:r>
              <a:rPr lang="en-US" dirty="0" smtClean="0"/>
              <a:t>Solution: 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Laplace 1814!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344535"/>
              </p:ext>
            </p:extLst>
          </p:nvPr>
        </p:nvGraphicFramePr>
        <p:xfrm>
          <a:off x="2820988" y="2838450"/>
          <a:ext cx="4770437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Vergelijking" r:id="rId3" imgW="2095018" imgH="749047" progId="Equation.3">
                  <p:embed/>
                </p:oleObj>
              </mc:Choice>
              <mc:Fallback>
                <p:oleObj name="Vergelijking" r:id="rId3" imgW="2095018" imgH="749047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8" y="2838450"/>
                        <a:ext cx="4770437" cy="16605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771489"/>
              </p:ext>
            </p:extLst>
          </p:nvPr>
        </p:nvGraphicFramePr>
        <p:xfrm>
          <a:off x="2511425" y="4225925"/>
          <a:ext cx="4211638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Vergelijking" r:id="rId5" imgW="1828249" imgH="393539" progId="Equation.3">
                  <p:embed/>
                </p:oleObj>
              </mc:Choice>
              <mc:Fallback>
                <p:oleObj name="Vergelijking" r:id="rId5" imgW="1828249" imgH="393539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5" y="4225925"/>
                        <a:ext cx="4211638" cy="9207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6056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Laplace Correction Revisited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Suppose I have observed </a:t>
            </a:r>
            <a:r>
              <a:rPr lang="en-US" sz="2800" i="1" dirty="0" smtClean="0"/>
              <a:t>n</a:t>
            </a:r>
            <a:r>
              <a:rPr lang="en-US" sz="2800" dirty="0" smtClean="0"/>
              <a:t> data points with </a:t>
            </a:r>
            <a:r>
              <a:rPr lang="en-US" sz="2800" i="1" dirty="0" smtClean="0"/>
              <a:t>k</a:t>
            </a:r>
            <a:r>
              <a:rPr lang="en-US" sz="2800" dirty="0" smtClean="0"/>
              <a:t> heads. 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Find posterior distribution.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Predict probability of heads using posterior distribution.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Result </a:t>
            </a:r>
            <a:r>
              <a:rPr lang="en-US" sz="2800" i="1" dirty="0" smtClean="0"/>
              <a:t>h+1/n+2</a:t>
            </a:r>
            <a:r>
              <a:rPr lang="en-US" sz="2800" dirty="0" smtClean="0"/>
              <a:t> = </a:t>
            </a:r>
            <a:br>
              <a:rPr lang="en-US" sz="2800" dirty="0" smtClean="0"/>
            </a:br>
            <a:r>
              <a:rPr lang="en-US" sz="2800" dirty="0" smtClean="0"/>
              <a:t>m-estimate with uniform prior, </a:t>
            </a:r>
            <a:r>
              <a:rPr lang="en-US" sz="2800" i="1" dirty="0" smtClean="0"/>
              <a:t>m=2.</a:t>
            </a:r>
            <a:endParaRPr lang="en-US" sz="2800" dirty="0" smtClean="0"/>
          </a:p>
          <a:p>
            <a:pPr marL="502920" indent="-45720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78180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Parametrized</a:t>
            </a:r>
            <a:r>
              <a:rPr lang="en-US" dirty="0" smtClean="0"/>
              <a:t> Priors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Motivation: Suppose I don’t want a uniform prior.</a:t>
            </a:r>
          </a:p>
          <a:p>
            <a:pPr lvl="1"/>
            <a:r>
              <a:rPr lang="en-US" dirty="0" smtClean="0"/>
              <a:t>Smooth with </a:t>
            </a:r>
            <a:r>
              <a:rPr lang="en-US" i="1" dirty="0" smtClean="0"/>
              <a:t>m</a:t>
            </a:r>
            <a:r>
              <a:rPr lang="en-US" dirty="0" smtClean="0"/>
              <a:t>&gt;0.</a:t>
            </a:r>
          </a:p>
          <a:p>
            <a:pPr lvl="1"/>
            <a:r>
              <a:rPr lang="en-US" dirty="0" smtClean="0"/>
              <a:t>Express prior knowledge.</a:t>
            </a:r>
          </a:p>
          <a:p>
            <a:r>
              <a:rPr lang="en-US" dirty="0" smtClean="0"/>
              <a:t>Use parameters for the </a:t>
            </a:r>
            <a:r>
              <a:rPr lang="en-US" b="1" dirty="0" smtClean="0"/>
              <a:t>prior</a:t>
            </a:r>
            <a:r>
              <a:rPr lang="en-US" dirty="0" smtClean="0"/>
              <a:t> distribution.</a:t>
            </a:r>
          </a:p>
          <a:p>
            <a:pPr lvl="1"/>
            <a:r>
              <a:rPr lang="en-US" dirty="0" smtClean="0"/>
              <a:t>Called </a:t>
            </a:r>
            <a:r>
              <a:rPr lang="en-US" b="1" dirty="0" err="1" smtClean="0"/>
              <a:t>hyperparameters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Chosen so that updating the prior is easy.</a:t>
            </a:r>
          </a:p>
        </p:txBody>
      </p:sp>
    </p:spTree>
    <p:extLst>
      <p:ext uri="{BB962C8B-B14F-4D97-AF65-F5344CB8AC3E}">
        <p14:creationId xmlns:p14="http://schemas.microsoft.com/office/powerpoint/2010/main" val="3111409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Parameter Learning Scenarios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Complete data (today).</a:t>
            </a:r>
          </a:p>
          <a:p>
            <a:r>
              <a:rPr lang="en-US" dirty="0" smtClean="0"/>
              <a:t>Later: Missing data (EM).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748852"/>
              </p:ext>
            </p:extLst>
          </p:nvPr>
        </p:nvGraphicFramePr>
        <p:xfrm>
          <a:off x="1074200" y="2647216"/>
          <a:ext cx="6096000" cy="21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Parent</a:t>
                      </a:r>
                      <a:r>
                        <a:rPr lang="en-US" baseline="0" dirty="0" smtClean="0"/>
                        <a:t> Node/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Child Node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Discrete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Discrete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Maximum Likelihood</a:t>
                      </a:r>
                      <a:br>
                        <a:rPr lang="en-US" b="1" dirty="0" smtClean="0"/>
                      </a:br>
                      <a:r>
                        <a:rPr lang="en-US" dirty="0" smtClean="0"/>
                        <a:t>Decision Trees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logit</a:t>
                      </a:r>
                      <a:r>
                        <a:rPr lang="en-US" dirty="0" smtClean="0"/>
                        <a:t> distribution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(logistic</a:t>
                      </a:r>
                      <a:r>
                        <a:rPr lang="en-US" baseline="0" dirty="0" smtClean="0"/>
                        <a:t> regression)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conditional</a:t>
                      </a:r>
                      <a:r>
                        <a:rPr lang="en-US" baseline="0" dirty="0" smtClean="0"/>
                        <a:t> Gaussian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(not discussed)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linear Gaussian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(linear</a:t>
                      </a:r>
                      <a:r>
                        <a:rPr lang="en-US" baseline="0" dirty="0" smtClean="0"/>
                        <a:t> regression)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11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Distribution: Definition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8001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Hyperparameters</a:t>
            </a:r>
            <a:r>
              <a:rPr lang="en-US" sz="2800" dirty="0" smtClean="0"/>
              <a:t> </a:t>
            </a:r>
            <a:r>
              <a:rPr lang="en-US" sz="2800" i="1" dirty="0" smtClean="0"/>
              <a:t>a&gt;0,b&gt;0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i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870842"/>
              </p:ext>
            </p:extLst>
          </p:nvPr>
        </p:nvGraphicFramePr>
        <p:xfrm>
          <a:off x="4514850" y="3346450"/>
          <a:ext cx="114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4" imgW="100440" imgH="155160" progId="Equation.3">
                  <p:embed/>
                </p:oleObj>
              </mc:Choice>
              <mc:Fallback>
                <p:oleObj name="Equation" r:id="rId4" imgW="100440" imgH="15516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6450"/>
                        <a:ext cx="114300" cy="16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953937"/>
              </p:ext>
            </p:extLst>
          </p:nvPr>
        </p:nvGraphicFramePr>
        <p:xfrm>
          <a:off x="751850" y="2652712"/>
          <a:ext cx="7526000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6" imgW="2258280" imgH="411120" progId="Equation.3">
                  <p:embed/>
                </p:oleObj>
              </mc:Choice>
              <mc:Fallback>
                <p:oleObj name="Equation" r:id="rId6" imgW="2258280" imgH="41112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50" y="2652712"/>
                        <a:ext cx="7526000" cy="138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11715" y="4781550"/>
            <a:ext cx="655103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Γ term is a normalization constant.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65782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Beta Distribution</a:t>
            </a:r>
          </a:p>
        </p:txBody>
      </p:sp>
      <p:pic>
        <p:nvPicPr>
          <p:cNvPr id="24579" name="Content Placeholder 4" descr="Figure2.2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428750"/>
            <a:ext cx="3143250" cy="2365375"/>
          </a:xfrm>
        </p:spPr>
      </p:pic>
      <p:pic>
        <p:nvPicPr>
          <p:cNvPr id="24580" name="Picture 5" descr="Figure2.2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1428750"/>
            <a:ext cx="3159125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6" descr="Figure2.2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78250"/>
            <a:ext cx="3143250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7" descr="Figure2.2d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5" y="3786188"/>
            <a:ext cx="3159125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6778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 the Beta Distribution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94586" y="4029301"/>
            <a:ext cx="7772400" cy="2142899"/>
          </a:xfrm>
        </p:spPr>
        <p:txBody>
          <a:bodyPr/>
          <a:lstStyle/>
          <a:p>
            <a:r>
              <a:rPr lang="en-US" dirty="0" smtClean="0"/>
              <a:t>So what is the normalization constant </a:t>
            </a:r>
            <a:r>
              <a:rPr lang="en-US" dirty="0" err="1" smtClean="0"/>
              <a:t>α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Hyperparameter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-1: like a virtual count of initial heads. </a:t>
            </a:r>
            <a:r>
              <a:rPr lang="en-US" dirty="0" err="1" smtClean="0"/>
              <a:t>Hyperparameter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-1: like a virtual count of initial tails.</a:t>
            </a:r>
          </a:p>
          <a:p>
            <a:r>
              <a:rPr lang="en-US" dirty="0" smtClean="0"/>
              <a:t>Beta prior </a:t>
            </a: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err="1" smtClean="0"/>
              <a:t>Beta</a:t>
            </a:r>
            <a:r>
              <a:rPr lang="en-US" dirty="0" smtClean="0"/>
              <a:t> posterior: </a:t>
            </a:r>
            <a:r>
              <a:rPr lang="en-US" b="1" dirty="0" smtClean="0"/>
              <a:t>conjugate prior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96938" y="1720850"/>
          <a:ext cx="7413625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Vergelijking" r:id="rId4" imgW="2653910" imgH="698339" progId="Equation.3">
                  <p:embed/>
                </p:oleObj>
              </mc:Choice>
              <mc:Fallback>
                <p:oleObj name="Vergelijking" r:id="rId4" imgW="2653910" imgH="698339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1720850"/>
                        <a:ext cx="7413625" cy="196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6053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Conjugate Prior for non-binary variables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Dirichlet</a:t>
            </a:r>
            <a:r>
              <a:rPr lang="en-US" dirty="0" smtClean="0"/>
              <a:t> distribution: generalizes Beta distribution for variables with &gt;2 values.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346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Maximum likelihood: general parameter estimation method.</a:t>
            </a:r>
          </a:p>
          <a:p>
            <a:r>
              <a:rPr lang="en-US" dirty="0" smtClean="0"/>
              <a:t>Choose parameters that make the data as likely as possible.</a:t>
            </a:r>
          </a:p>
          <a:p>
            <a:r>
              <a:rPr lang="en-US" dirty="0" smtClean="0"/>
              <a:t>For Bayes net parameters: MLE = match sample frequency.</a:t>
            </a:r>
            <a:br>
              <a:rPr lang="en-US" dirty="0" smtClean="0"/>
            </a:br>
            <a:r>
              <a:rPr lang="en-US" dirty="0" smtClean="0"/>
              <a:t>Typical result!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not defined for 0 count situation.</a:t>
            </a:r>
          </a:p>
          <a:p>
            <a:pPr lvl="1"/>
            <a:r>
              <a:rPr lang="en-US" dirty="0" smtClean="0"/>
              <a:t>doesn’t quantity uncertainty in estimate.</a:t>
            </a:r>
          </a:p>
          <a:p>
            <a:r>
              <a:rPr lang="en-US" dirty="0" smtClean="0"/>
              <a:t>Bayesian approach:</a:t>
            </a:r>
          </a:p>
          <a:p>
            <a:pPr lvl="1"/>
            <a:r>
              <a:rPr lang="en-US" dirty="0" smtClean="0"/>
              <a:t>Assume prior probability for parameters; prior has </a:t>
            </a:r>
            <a:r>
              <a:rPr lang="en-US" dirty="0" err="1" smtClean="0"/>
              <a:t>hyperparameters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E.g., beta distribution.</a:t>
            </a:r>
          </a:p>
          <a:p>
            <a:pPr lvl="1"/>
            <a:r>
              <a:rPr lang="en-US" dirty="0" smtClean="0"/>
              <a:t>Problems: </a:t>
            </a:r>
          </a:p>
          <a:p>
            <a:pPr lvl="2"/>
            <a:r>
              <a:rPr lang="en-US" dirty="0" smtClean="0"/>
              <a:t>prior choice not based on data.</a:t>
            </a:r>
          </a:p>
          <a:p>
            <a:pPr lvl="2"/>
            <a:r>
              <a:rPr lang="en-US" dirty="0" smtClean="0"/>
              <a:t>inferences (averaging) can be hard to compute.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706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Parameter Learning Problem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612906" cy="1839016"/>
          </a:xfrm>
        </p:spPr>
        <p:txBody>
          <a:bodyPr/>
          <a:lstStyle/>
          <a:p>
            <a:r>
              <a:rPr lang="en-US" dirty="0" smtClean="0"/>
              <a:t>Input: a data table </a:t>
            </a:r>
            <a:r>
              <a:rPr lang="en-US" b="1" dirty="0" err="1" smtClean="0"/>
              <a:t>X</a:t>
            </a:r>
            <a:r>
              <a:rPr lang="en-US" i="1" baseline="-25000" dirty="0" err="1"/>
              <a:t>N</a:t>
            </a:r>
            <a:r>
              <a:rPr lang="en-US" i="1" baseline="-25000" dirty="0" err="1" smtClean="0"/>
              <a:t>xD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One column per node (random variable)</a:t>
            </a:r>
          </a:p>
          <a:p>
            <a:pPr lvl="1"/>
            <a:r>
              <a:rPr lang="en-US" dirty="0" smtClean="0"/>
              <a:t>One row per instance.</a:t>
            </a:r>
          </a:p>
          <a:p>
            <a:r>
              <a:rPr lang="en-US" dirty="0" smtClean="0"/>
              <a:t>How to fill in Bayes net parameters?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354526" y="4754882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err="1" smtClean="0"/>
              <a:t>PlayTennis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54526" y="3588369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Humidity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4"/>
            <a:endCxn id="8" idx="0"/>
          </p:cNvCxnSpPr>
          <p:nvPr/>
        </p:nvCxnSpPr>
        <p:spPr>
          <a:xfrm>
            <a:off x="7232414" y="4270994"/>
            <a:ext cx="0" cy="483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535589"/>
              </p:ext>
            </p:extLst>
          </p:nvPr>
        </p:nvGraphicFramePr>
        <p:xfrm>
          <a:off x="1107273" y="3392985"/>
          <a:ext cx="4568142" cy="3005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357"/>
                <a:gridCol w="761357"/>
                <a:gridCol w="1103808"/>
                <a:gridCol w="684827"/>
                <a:gridCol w="495436"/>
                <a:gridCol w="761357"/>
              </a:tblGrid>
              <a:tr h="267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054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Small: Single Node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820173"/>
          </a:xfrm>
        </p:spPr>
        <p:txBody>
          <a:bodyPr/>
          <a:lstStyle/>
          <a:p>
            <a:r>
              <a:rPr lang="en-US" dirty="0" smtClean="0"/>
              <a:t>What would you choose?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619089" y="2267973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Humidity</a:t>
            </a:r>
            <a:endParaRPr lang="en-US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990600" y="5298740"/>
            <a:ext cx="7772400" cy="8201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How about P(Humidity = high) = 50%?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087943"/>
              </p:ext>
            </p:extLst>
          </p:nvPr>
        </p:nvGraphicFramePr>
        <p:xfrm>
          <a:off x="1609991" y="2070005"/>
          <a:ext cx="1446184" cy="3005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357"/>
                <a:gridCol w="684827"/>
              </a:tblGrid>
              <a:tr h="267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749842"/>
              </p:ext>
            </p:extLst>
          </p:nvPr>
        </p:nvGraphicFramePr>
        <p:xfrm>
          <a:off x="5711107" y="2267973"/>
          <a:ext cx="214716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1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P(Humidity</a:t>
                      </a:r>
                      <a:r>
                        <a:rPr lang="en-US" baseline="0" dirty="0" smtClean="0"/>
                        <a:t> = high)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451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 for Two Nodes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6920207"/>
              </p:ext>
            </p:extLst>
          </p:nvPr>
        </p:nvGraphicFramePr>
        <p:xfrm>
          <a:off x="155779" y="1417638"/>
          <a:ext cx="4254009" cy="3457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8003"/>
                <a:gridCol w="1418003"/>
                <a:gridCol w="1418003"/>
              </a:tblGrid>
              <a:tr h="230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2305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12" name="Content Placeholder 2"/>
          <p:cNvSpPr txBox="1">
            <a:spLocks/>
          </p:cNvSpPr>
          <p:nvPr/>
        </p:nvSpPr>
        <p:spPr>
          <a:xfrm>
            <a:off x="2481536" y="5216495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err="1" smtClean="0"/>
              <a:t>PlayTennis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55780" y="5252865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Humidity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13" idx="6"/>
            <a:endCxn id="12" idx="2"/>
          </p:cNvCxnSpPr>
          <p:nvPr/>
        </p:nvCxnSpPr>
        <p:spPr>
          <a:xfrm flipV="1">
            <a:off x="1911555" y="5557808"/>
            <a:ext cx="569981" cy="363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420226"/>
              </p:ext>
            </p:extLst>
          </p:nvPr>
        </p:nvGraphicFramePr>
        <p:xfrm>
          <a:off x="6709927" y="1540382"/>
          <a:ext cx="214716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1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P(Humidity</a:t>
                      </a:r>
                      <a:r>
                        <a:rPr lang="en-US" baseline="0" dirty="0" smtClean="0"/>
                        <a:t> = high)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675481"/>
              </p:ext>
            </p:extLst>
          </p:nvPr>
        </p:nvGraphicFramePr>
        <p:xfrm>
          <a:off x="6310427" y="2661529"/>
          <a:ext cx="254666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08"/>
                <a:gridCol w="1733052"/>
              </a:tblGrid>
              <a:tr h="604975"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P(</a:t>
                      </a:r>
                      <a:r>
                        <a:rPr lang="en-US" dirty="0" err="1" smtClean="0"/>
                        <a:t>PlayTennis</a:t>
                      </a:r>
                      <a:r>
                        <a:rPr lang="en-US" baseline="0" dirty="0" smtClean="0"/>
                        <a:t> = </a:t>
                      </a:r>
                      <a:r>
                        <a:rPr lang="en-US" baseline="0" dirty="0" err="1" smtClean="0"/>
                        <a:t>yes|H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/>
                </a:tc>
              </a:tr>
              <a:tr h="3457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θ</a:t>
                      </a:r>
                      <a:r>
                        <a:rPr lang="en-US" baseline="0" dirty="0" smtClean="0"/>
                        <a:t>1</a:t>
                      </a:r>
                    </a:p>
                  </a:txBody>
                  <a:tcPr/>
                </a:tc>
              </a:tr>
              <a:tr h="6049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normal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θ</a:t>
                      </a:r>
                      <a:r>
                        <a:rPr lang="en-US" baseline="0" dirty="0" smtClean="0"/>
                        <a:t>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409788" y="4875183"/>
            <a:ext cx="39788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Is </a:t>
            </a:r>
            <a:r>
              <a:rPr lang="en-US" sz="2400" dirty="0" err="1" smtClean="0"/>
              <a:t>θ</a:t>
            </a:r>
            <a:r>
              <a:rPr lang="en-US" sz="2400" dirty="0" smtClean="0"/>
              <a:t> as in single node model?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How about θ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=3/7?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How about θ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=6/7?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9600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03682" y="2449920"/>
            <a:ext cx="7772400" cy="1143000"/>
          </a:xfrm>
        </p:spPr>
        <p:txBody>
          <a:bodyPr/>
          <a:lstStyle/>
          <a:p>
            <a:r>
              <a:rPr lang="en-US" dirty="0" smtClean="0"/>
              <a:t>Maximum Likelihood Estimation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474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important general principle: Choose parameter values that maximize the </a:t>
            </a:r>
            <a:r>
              <a:rPr lang="en-US" b="1" dirty="0" smtClean="0"/>
              <a:t>likelihood </a:t>
            </a:r>
            <a:r>
              <a:rPr lang="en-US" dirty="0" smtClean="0"/>
              <a:t>of the data.</a:t>
            </a:r>
          </a:p>
          <a:p>
            <a:r>
              <a:rPr lang="en-US" dirty="0" smtClean="0"/>
              <a:t>Intuition: </a:t>
            </a:r>
            <a:r>
              <a:rPr lang="en-US" i="1" dirty="0" smtClean="0"/>
              <a:t>Explain</a:t>
            </a:r>
            <a:r>
              <a:rPr lang="en-US" dirty="0" smtClean="0"/>
              <a:t> the data as well as possible.</a:t>
            </a:r>
          </a:p>
          <a:p>
            <a:r>
              <a:rPr lang="en-US" dirty="0" smtClean="0"/>
              <a:t>Recall from Bayes’ theorem that the likelihood is</a:t>
            </a:r>
            <a:br>
              <a:rPr lang="en-US" dirty="0" smtClean="0"/>
            </a:br>
            <a:r>
              <a:rPr lang="en-US" dirty="0" smtClean="0"/>
              <a:t>P(</a:t>
            </a:r>
            <a:r>
              <a:rPr lang="en-US" dirty="0" err="1" smtClean="0"/>
              <a:t>data|parameters</a:t>
            </a:r>
            <a:r>
              <a:rPr lang="en-US" dirty="0" smtClean="0"/>
              <a:t>) = P(</a:t>
            </a:r>
            <a:r>
              <a:rPr lang="en-US" i="1" dirty="0" err="1" smtClean="0"/>
              <a:t>D</a:t>
            </a:r>
            <a:r>
              <a:rPr lang="en-US" dirty="0" err="1" smtClean="0"/>
              <a:t>|θ</a:t>
            </a:r>
            <a:r>
              <a:rPr lang="en-U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0223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p(x \in (a,b)) = \int_a^b p(x) \diff{x}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113"/>
  <p:tag name="PICTUREFILESIZE" val="45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P(z) =  \int_{-\infty}^{z} p(x) \diff{x}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87"/>
  <p:tag name="PICTUREFILESIZE" val="383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  p(x) \geqslant 0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37"/>
  <p:tag name="PICTUREFILESIZE" val="200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\int_{-\infty}^{\infty} p(x) \diff{x} = 1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71"/>
  <p:tag name="PICTUREFILESIZE" val="326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244</TotalTime>
  <Words>2256</Words>
  <Application>Microsoft Macintosh PowerPoint</Application>
  <PresentationFormat>On-screen Show (4:3)</PresentationFormat>
  <Paragraphs>763</Paragraphs>
  <Slides>44</Slides>
  <Notes>16</Notes>
  <HiddenSlides>20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Equity</vt:lpstr>
      <vt:lpstr>Equation</vt:lpstr>
      <vt:lpstr>Vergelijking</vt:lpstr>
      <vt:lpstr>Microsoft Equation</vt:lpstr>
      <vt:lpstr>Bayes Net Learning</vt:lpstr>
      <vt:lpstr>Learning Bayes Nets</vt:lpstr>
      <vt:lpstr>Structure Learning Example:  Sleep Disorder Network</vt:lpstr>
      <vt:lpstr>Parameter Learning Scenarios</vt:lpstr>
      <vt:lpstr>The Parameter Learning Problem</vt:lpstr>
      <vt:lpstr>Start Small: Single Node</vt:lpstr>
      <vt:lpstr>Parameters for Two Nodes</vt:lpstr>
      <vt:lpstr>Maximum Likelihood Estimation</vt:lpstr>
      <vt:lpstr>MLE</vt:lpstr>
      <vt:lpstr>Finding the Maximum Likelihood Solution: Single Node</vt:lpstr>
      <vt:lpstr>Solving the Equation</vt:lpstr>
      <vt:lpstr>Finding the Maximum Likelihood Solution: Two Nodes</vt:lpstr>
      <vt:lpstr>Finding the Maximum Likelihood Solution: Two Nodes</vt:lpstr>
      <vt:lpstr>Finding the Maximum Likelihood Solution: Single Node, &gt;2 possible values.</vt:lpstr>
      <vt:lpstr>Constrained Optimization</vt:lpstr>
      <vt:lpstr> </vt:lpstr>
      <vt:lpstr>Motivation</vt:lpstr>
      <vt:lpstr>Smoothing Frequency Estimates</vt:lpstr>
      <vt:lpstr>Exercise</vt:lpstr>
      <vt:lpstr>Bayesian Parameter Learning</vt:lpstr>
      <vt:lpstr>Uncertainty in Estimates</vt:lpstr>
      <vt:lpstr>Parameter Probabilities</vt:lpstr>
      <vt:lpstr>Maximum Posterior Inference</vt:lpstr>
      <vt:lpstr>Example: Uniform Prior</vt:lpstr>
      <vt:lpstr>Prior ∙ Likelihood = Posterior</vt:lpstr>
      <vt:lpstr>Bayesian Prediction/Inference</vt:lpstr>
      <vt:lpstr>Mean</vt:lpstr>
      <vt:lpstr>Variance</vt:lpstr>
      <vt:lpstr>Continuous priors</vt:lpstr>
      <vt:lpstr>Probability Densities</vt:lpstr>
      <vt:lpstr>Bayesian Prediction With P.D.F.s</vt:lpstr>
      <vt:lpstr>Bayesian Learning</vt:lpstr>
      <vt:lpstr>Bayesian Updating</vt:lpstr>
      <vt:lpstr>Prior ∙ Likelihood = Posterior</vt:lpstr>
      <vt:lpstr>Updated Bayesian Predictions</vt:lpstr>
      <vt:lpstr>Updating: Continuous Example</vt:lpstr>
      <vt:lpstr>Bayesian Prediction</vt:lpstr>
      <vt:lpstr>The Laplace Correction Revisited</vt:lpstr>
      <vt:lpstr>Parametrized Priors</vt:lpstr>
      <vt:lpstr>Beta Distribution: Definition</vt:lpstr>
      <vt:lpstr>Beta Distribution</vt:lpstr>
      <vt:lpstr>Updating the Beta Distribution</vt:lpstr>
      <vt:lpstr>Conjugate Prior for non-binary variables</vt:lpstr>
      <vt:lpstr>Summary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144</cp:revision>
  <dcterms:created xsi:type="dcterms:W3CDTF">2012-09-26T03:23:41Z</dcterms:created>
  <dcterms:modified xsi:type="dcterms:W3CDTF">2017-09-21T18:43:20Z</dcterms:modified>
</cp:coreProperties>
</file>