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media/image17.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88" r:id="rId2"/>
    <p:sldId id="282" r:id="rId3"/>
    <p:sldId id="283" r:id="rId4"/>
    <p:sldId id="284" r:id="rId5"/>
    <p:sldId id="277" r:id="rId6"/>
    <p:sldId id="278" r:id="rId7"/>
    <p:sldId id="292" r:id="rId8"/>
    <p:sldId id="279" r:id="rId9"/>
    <p:sldId id="280" r:id="rId10"/>
    <p:sldId id="281" r:id="rId11"/>
    <p:sldId id="285" r:id="rId12"/>
    <p:sldId id="258" r:id="rId13"/>
    <p:sldId id="272" r:id="rId14"/>
    <p:sldId id="273" r:id="rId15"/>
    <p:sldId id="261" r:id="rId16"/>
    <p:sldId id="276" r:id="rId17"/>
    <p:sldId id="275" r:id="rId18"/>
    <p:sldId id="263" r:id="rId19"/>
    <p:sldId id="265" r:id="rId20"/>
    <p:sldId id="266" r:id="rId21"/>
    <p:sldId id="268" r:id="rId22"/>
    <p:sldId id="267" r:id="rId23"/>
    <p:sldId id="269" r:id="rId24"/>
    <p:sldId id="286" r:id="rId25"/>
    <p:sldId id="289" r:id="rId26"/>
    <p:sldId id="290" r:id="rId27"/>
    <p:sldId id="291" r:id="rId28"/>
    <p:sldId id="293" r:id="rId29"/>
    <p:sldId id="294" r:id="rId30"/>
    <p:sldId id="295" r:id="rId31"/>
    <p:sldId id="296" r:id="rId32"/>
    <p:sldId id="297"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63"/>
    <p:restoredTop sz="92412"/>
  </p:normalViewPr>
  <p:slideViewPr>
    <p:cSldViewPr snapToGrid="0" snapToObjects="1">
      <p:cViewPr varScale="1">
        <p:scale>
          <a:sx n="118" d="100"/>
          <a:sy n="118" d="100"/>
        </p:scale>
        <p:origin x="2032" y="2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DACE9F-AFE7-5843-9028-1C63B89A850D}" type="doc">
      <dgm:prSet loTypeId="urn:microsoft.com/office/officeart/2005/8/layout/default" loCatId="" qsTypeId="urn:microsoft.com/office/officeart/2005/8/quickstyle/simple4" qsCatId="simple" csTypeId="urn:microsoft.com/office/officeart/2005/8/colors/colorful1" csCatId="colorful" phldr="1"/>
      <dgm:spPr/>
      <dgm:t>
        <a:bodyPr/>
        <a:lstStyle/>
        <a:p>
          <a:endParaRPr lang="en-US"/>
        </a:p>
      </dgm:t>
    </dgm:pt>
    <dgm:pt modelId="{8E48D064-D1AA-9548-9415-401A8172BDFE}">
      <dgm:prSet phldrT="[Text]"/>
      <dgm:spPr/>
      <dgm:t>
        <a:bodyPr/>
        <a:lstStyle/>
        <a:p>
          <a:r>
            <a:rPr lang="en-US" dirty="0" smtClean="0"/>
            <a:t>East African-Indian	</a:t>
          </a:r>
          <a:endParaRPr lang="en-US" dirty="0"/>
        </a:p>
      </dgm:t>
    </dgm:pt>
    <dgm:pt modelId="{7A6A09DB-EFAD-494E-8189-A29B21DD1198}" type="parTrans" cxnId="{61291626-0D26-FA4F-BCEF-CD0B99A22AA4}">
      <dgm:prSet/>
      <dgm:spPr/>
      <dgm:t>
        <a:bodyPr/>
        <a:lstStyle/>
        <a:p>
          <a:endParaRPr lang="en-US"/>
        </a:p>
      </dgm:t>
    </dgm:pt>
    <dgm:pt modelId="{1F9C94BC-BF72-D949-8DF0-B4BDBC3059F2}" type="sibTrans" cxnId="{61291626-0D26-FA4F-BCEF-CD0B99A22AA4}">
      <dgm:prSet/>
      <dgm:spPr/>
      <dgm:t>
        <a:bodyPr/>
        <a:lstStyle/>
        <a:p>
          <a:endParaRPr lang="en-US"/>
        </a:p>
      </dgm:t>
    </dgm:pt>
    <dgm:pt modelId="{2AA82193-6052-4645-8BBE-595DD9404E73}">
      <dgm:prSet phldrT="[Text]"/>
      <dgm:spPr/>
      <dgm:t>
        <a:bodyPr/>
        <a:lstStyle/>
        <a:p>
          <a:r>
            <a:rPr lang="en-US" dirty="0" smtClean="0"/>
            <a:t>East </a:t>
          </a:r>
        </a:p>
        <a:p>
          <a:r>
            <a:rPr lang="en-US" dirty="0" smtClean="0"/>
            <a:t>Asian</a:t>
          </a:r>
          <a:endParaRPr lang="en-US" dirty="0"/>
        </a:p>
      </dgm:t>
    </dgm:pt>
    <dgm:pt modelId="{FDB0E999-42F0-F14C-B775-4B36A268F544}" type="parTrans" cxnId="{C72D15F8-0D13-1049-A209-E76D2241BD68}">
      <dgm:prSet/>
      <dgm:spPr/>
      <dgm:t>
        <a:bodyPr/>
        <a:lstStyle/>
        <a:p>
          <a:endParaRPr lang="en-US"/>
        </a:p>
      </dgm:t>
    </dgm:pt>
    <dgm:pt modelId="{A40009EC-ED37-7C40-BA1A-A3BE87838DBF}" type="sibTrans" cxnId="{C72D15F8-0D13-1049-A209-E76D2241BD68}">
      <dgm:prSet/>
      <dgm:spPr/>
      <dgm:t>
        <a:bodyPr/>
        <a:lstStyle/>
        <a:p>
          <a:endParaRPr lang="en-US"/>
        </a:p>
      </dgm:t>
    </dgm:pt>
    <dgm:pt modelId="{B2CAD688-0B29-0646-B911-FB519DE5B7B2}">
      <dgm:prSet phldrT="[Text]"/>
      <dgm:spPr/>
      <dgm:t>
        <a:bodyPr/>
        <a:lstStyle/>
        <a:p>
          <a:r>
            <a:rPr lang="en-US" dirty="0" smtClean="0"/>
            <a:t>Euro-American</a:t>
          </a:r>
          <a:endParaRPr lang="en-US" dirty="0"/>
        </a:p>
      </dgm:t>
    </dgm:pt>
    <dgm:pt modelId="{7AAF3B4B-A489-D348-B88E-1FDE46FB8363}" type="parTrans" cxnId="{7D00EAFA-5C7D-8E44-AC3C-2E47EAC73CF0}">
      <dgm:prSet/>
      <dgm:spPr/>
      <dgm:t>
        <a:bodyPr/>
        <a:lstStyle/>
        <a:p>
          <a:endParaRPr lang="en-US"/>
        </a:p>
      </dgm:t>
    </dgm:pt>
    <dgm:pt modelId="{92A73E15-BD35-CC4C-A261-52E14C1F9819}" type="sibTrans" cxnId="{7D00EAFA-5C7D-8E44-AC3C-2E47EAC73CF0}">
      <dgm:prSet/>
      <dgm:spPr/>
      <dgm:t>
        <a:bodyPr/>
        <a:lstStyle/>
        <a:p>
          <a:endParaRPr lang="en-US"/>
        </a:p>
      </dgm:t>
    </dgm:pt>
    <dgm:pt modelId="{FF29C3D2-863D-0149-B362-8E90B2A63556}">
      <dgm:prSet phldrT="[Text]"/>
      <dgm:spPr/>
      <dgm:t>
        <a:bodyPr/>
        <a:lstStyle/>
        <a:p>
          <a:r>
            <a:rPr lang="en-US" dirty="0" smtClean="0"/>
            <a:t>Indo-Oceanic</a:t>
          </a:r>
          <a:endParaRPr lang="en-US" dirty="0"/>
        </a:p>
      </dgm:t>
    </dgm:pt>
    <dgm:pt modelId="{93EDEF87-30A4-8440-8110-82A032885ECB}" type="parTrans" cxnId="{F82916C2-5A6F-7744-886C-7660C0CD73E3}">
      <dgm:prSet/>
      <dgm:spPr/>
      <dgm:t>
        <a:bodyPr/>
        <a:lstStyle/>
        <a:p>
          <a:endParaRPr lang="en-US"/>
        </a:p>
      </dgm:t>
    </dgm:pt>
    <dgm:pt modelId="{38F0E7C6-E5CD-C94D-A8DA-581481533A30}" type="sibTrans" cxnId="{F82916C2-5A6F-7744-886C-7660C0CD73E3}">
      <dgm:prSet/>
      <dgm:spPr/>
      <dgm:t>
        <a:bodyPr/>
        <a:lstStyle/>
        <a:p>
          <a:endParaRPr lang="en-US"/>
        </a:p>
      </dgm:t>
    </dgm:pt>
    <dgm:pt modelId="{9DEDB9C0-64D9-DB4F-8A0E-06B9AB7171B4}">
      <dgm:prSet phldrT="[Text]"/>
      <dgm:spPr/>
      <dgm:t>
        <a:bodyPr/>
        <a:lstStyle/>
        <a:p>
          <a:r>
            <a:rPr lang="en-US" dirty="0" smtClean="0"/>
            <a:t>M. </a:t>
          </a:r>
          <a:r>
            <a:rPr lang="en-US" dirty="0" err="1" smtClean="0"/>
            <a:t>Africanum</a:t>
          </a:r>
          <a:endParaRPr lang="en-US" dirty="0"/>
        </a:p>
      </dgm:t>
    </dgm:pt>
    <dgm:pt modelId="{B86F9C7F-0BF8-B647-A088-A15793B83551}" type="parTrans" cxnId="{C6B3EEF5-0636-154A-9BFF-674DC30CBF42}">
      <dgm:prSet/>
      <dgm:spPr/>
      <dgm:t>
        <a:bodyPr/>
        <a:lstStyle/>
        <a:p>
          <a:endParaRPr lang="en-US"/>
        </a:p>
      </dgm:t>
    </dgm:pt>
    <dgm:pt modelId="{55C4AF42-7A38-974F-93E4-0BFB11009C17}" type="sibTrans" cxnId="{C6B3EEF5-0636-154A-9BFF-674DC30CBF42}">
      <dgm:prSet/>
      <dgm:spPr/>
      <dgm:t>
        <a:bodyPr/>
        <a:lstStyle/>
        <a:p>
          <a:endParaRPr lang="en-US"/>
        </a:p>
      </dgm:t>
    </dgm:pt>
    <dgm:pt modelId="{5C687690-672E-414C-B41B-54A326EE06F9}">
      <dgm:prSet phldrT="[Text]"/>
      <dgm:spPr/>
      <dgm:t>
        <a:bodyPr/>
        <a:lstStyle/>
        <a:p>
          <a:r>
            <a:rPr lang="en-US" dirty="0" smtClean="0"/>
            <a:t>M. </a:t>
          </a:r>
        </a:p>
        <a:p>
          <a:r>
            <a:rPr lang="en-US" dirty="0" err="1" smtClean="0"/>
            <a:t>Bovis</a:t>
          </a:r>
          <a:endParaRPr lang="en-US" dirty="0"/>
        </a:p>
      </dgm:t>
    </dgm:pt>
    <dgm:pt modelId="{92C648E4-492D-5546-8321-E0D3227C5019}" type="parTrans" cxnId="{91471750-0736-5A44-B189-03EE9069383E}">
      <dgm:prSet/>
      <dgm:spPr/>
      <dgm:t>
        <a:bodyPr/>
        <a:lstStyle/>
        <a:p>
          <a:endParaRPr lang="en-US"/>
        </a:p>
      </dgm:t>
    </dgm:pt>
    <dgm:pt modelId="{5D98F86E-4EB8-7641-8180-1430A2F3490D}" type="sibTrans" cxnId="{91471750-0736-5A44-B189-03EE9069383E}">
      <dgm:prSet/>
      <dgm:spPr/>
      <dgm:t>
        <a:bodyPr/>
        <a:lstStyle/>
        <a:p>
          <a:endParaRPr lang="en-US"/>
        </a:p>
      </dgm:t>
    </dgm:pt>
    <dgm:pt modelId="{0B125C0F-A352-6240-B94D-45DEB0108CFE}" type="pres">
      <dgm:prSet presAssocID="{F2DACE9F-AFE7-5843-9028-1C63B89A850D}" presName="diagram" presStyleCnt="0">
        <dgm:presLayoutVars>
          <dgm:dir/>
          <dgm:resizeHandles val="exact"/>
        </dgm:presLayoutVars>
      </dgm:prSet>
      <dgm:spPr/>
      <dgm:t>
        <a:bodyPr/>
        <a:lstStyle/>
        <a:p>
          <a:endParaRPr lang="en-US"/>
        </a:p>
      </dgm:t>
    </dgm:pt>
    <dgm:pt modelId="{3AB1D0BE-9869-F647-9A25-44FC85E63A17}" type="pres">
      <dgm:prSet presAssocID="{8E48D064-D1AA-9548-9415-401A8172BDFE}" presName="node" presStyleLbl="node1" presStyleIdx="0" presStyleCnt="6">
        <dgm:presLayoutVars>
          <dgm:bulletEnabled val="1"/>
        </dgm:presLayoutVars>
      </dgm:prSet>
      <dgm:spPr/>
      <dgm:t>
        <a:bodyPr/>
        <a:lstStyle/>
        <a:p>
          <a:endParaRPr lang="en-US"/>
        </a:p>
      </dgm:t>
    </dgm:pt>
    <dgm:pt modelId="{34E09091-0E96-234B-B20D-2B0EF783B41B}" type="pres">
      <dgm:prSet presAssocID="{1F9C94BC-BF72-D949-8DF0-B4BDBC3059F2}" presName="sibTrans" presStyleCnt="0"/>
      <dgm:spPr/>
    </dgm:pt>
    <dgm:pt modelId="{C051B56B-282E-EC4F-8F5E-3AB1EDD4C371}" type="pres">
      <dgm:prSet presAssocID="{2AA82193-6052-4645-8BBE-595DD9404E73}" presName="node" presStyleLbl="node1" presStyleIdx="1" presStyleCnt="6">
        <dgm:presLayoutVars>
          <dgm:bulletEnabled val="1"/>
        </dgm:presLayoutVars>
      </dgm:prSet>
      <dgm:spPr/>
      <dgm:t>
        <a:bodyPr/>
        <a:lstStyle/>
        <a:p>
          <a:endParaRPr lang="en-US"/>
        </a:p>
      </dgm:t>
    </dgm:pt>
    <dgm:pt modelId="{3BBED83C-C58E-844A-815A-1F6A1C78120E}" type="pres">
      <dgm:prSet presAssocID="{A40009EC-ED37-7C40-BA1A-A3BE87838DBF}" presName="sibTrans" presStyleCnt="0"/>
      <dgm:spPr/>
    </dgm:pt>
    <dgm:pt modelId="{6D1E8E48-D283-684D-95FD-2BC057D28DF5}" type="pres">
      <dgm:prSet presAssocID="{B2CAD688-0B29-0646-B911-FB519DE5B7B2}" presName="node" presStyleLbl="node1" presStyleIdx="2" presStyleCnt="6">
        <dgm:presLayoutVars>
          <dgm:bulletEnabled val="1"/>
        </dgm:presLayoutVars>
      </dgm:prSet>
      <dgm:spPr/>
      <dgm:t>
        <a:bodyPr/>
        <a:lstStyle/>
        <a:p>
          <a:endParaRPr lang="en-US"/>
        </a:p>
      </dgm:t>
    </dgm:pt>
    <dgm:pt modelId="{00DC08C2-37B2-A844-BC27-D350C5CC256F}" type="pres">
      <dgm:prSet presAssocID="{92A73E15-BD35-CC4C-A261-52E14C1F9819}" presName="sibTrans" presStyleCnt="0"/>
      <dgm:spPr/>
    </dgm:pt>
    <dgm:pt modelId="{BB6AD50F-E006-BC46-9736-8A03A4C9C9AC}" type="pres">
      <dgm:prSet presAssocID="{FF29C3D2-863D-0149-B362-8E90B2A63556}" presName="node" presStyleLbl="node1" presStyleIdx="3" presStyleCnt="6">
        <dgm:presLayoutVars>
          <dgm:bulletEnabled val="1"/>
        </dgm:presLayoutVars>
      </dgm:prSet>
      <dgm:spPr/>
      <dgm:t>
        <a:bodyPr/>
        <a:lstStyle/>
        <a:p>
          <a:endParaRPr lang="en-US"/>
        </a:p>
      </dgm:t>
    </dgm:pt>
    <dgm:pt modelId="{3B430E04-63DA-3647-93C7-F5DD2774E3CE}" type="pres">
      <dgm:prSet presAssocID="{38F0E7C6-E5CD-C94D-A8DA-581481533A30}" presName="sibTrans" presStyleCnt="0"/>
      <dgm:spPr/>
    </dgm:pt>
    <dgm:pt modelId="{62E97918-BD16-104E-9564-D0C9FD5440F2}" type="pres">
      <dgm:prSet presAssocID="{9DEDB9C0-64D9-DB4F-8A0E-06B9AB7171B4}" presName="node" presStyleLbl="node1" presStyleIdx="4" presStyleCnt="6">
        <dgm:presLayoutVars>
          <dgm:bulletEnabled val="1"/>
        </dgm:presLayoutVars>
      </dgm:prSet>
      <dgm:spPr/>
      <dgm:t>
        <a:bodyPr/>
        <a:lstStyle/>
        <a:p>
          <a:endParaRPr lang="en-US"/>
        </a:p>
      </dgm:t>
    </dgm:pt>
    <dgm:pt modelId="{3F70537C-5C22-1A4B-AEA1-BF84F5332195}" type="pres">
      <dgm:prSet presAssocID="{55C4AF42-7A38-974F-93E4-0BFB11009C17}" presName="sibTrans" presStyleCnt="0"/>
      <dgm:spPr/>
    </dgm:pt>
    <dgm:pt modelId="{7FD0EDD5-9239-6843-BEB1-0D0C6EF35DB6}" type="pres">
      <dgm:prSet presAssocID="{5C687690-672E-414C-B41B-54A326EE06F9}" presName="node" presStyleLbl="node1" presStyleIdx="5" presStyleCnt="6">
        <dgm:presLayoutVars>
          <dgm:bulletEnabled val="1"/>
        </dgm:presLayoutVars>
      </dgm:prSet>
      <dgm:spPr/>
      <dgm:t>
        <a:bodyPr/>
        <a:lstStyle/>
        <a:p>
          <a:endParaRPr lang="en-US"/>
        </a:p>
      </dgm:t>
    </dgm:pt>
  </dgm:ptLst>
  <dgm:cxnLst>
    <dgm:cxn modelId="{91471750-0736-5A44-B189-03EE9069383E}" srcId="{F2DACE9F-AFE7-5843-9028-1C63B89A850D}" destId="{5C687690-672E-414C-B41B-54A326EE06F9}" srcOrd="5" destOrd="0" parTransId="{92C648E4-492D-5546-8321-E0D3227C5019}" sibTransId="{5D98F86E-4EB8-7641-8180-1430A2F3490D}"/>
    <dgm:cxn modelId="{3CF21B14-61A8-7F46-8AEA-639C966EC7AF}" type="presOf" srcId="{9DEDB9C0-64D9-DB4F-8A0E-06B9AB7171B4}" destId="{62E97918-BD16-104E-9564-D0C9FD5440F2}" srcOrd="0" destOrd="0" presId="urn:microsoft.com/office/officeart/2005/8/layout/default"/>
    <dgm:cxn modelId="{C6B3EEF5-0636-154A-9BFF-674DC30CBF42}" srcId="{F2DACE9F-AFE7-5843-9028-1C63B89A850D}" destId="{9DEDB9C0-64D9-DB4F-8A0E-06B9AB7171B4}" srcOrd="4" destOrd="0" parTransId="{B86F9C7F-0BF8-B647-A088-A15793B83551}" sibTransId="{55C4AF42-7A38-974F-93E4-0BFB11009C17}"/>
    <dgm:cxn modelId="{F82916C2-5A6F-7744-886C-7660C0CD73E3}" srcId="{F2DACE9F-AFE7-5843-9028-1C63B89A850D}" destId="{FF29C3D2-863D-0149-B362-8E90B2A63556}" srcOrd="3" destOrd="0" parTransId="{93EDEF87-30A4-8440-8110-82A032885ECB}" sibTransId="{38F0E7C6-E5CD-C94D-A8DA-581481533A30}"/>
    <dgm:cxn modelId="{3A70D9D1-D042-5942-B012-25037D98B54C}" type="presOf" srcId="{2AA82193-6052-4645-8BBE-595DD9404E73}" destId="{C051B56B-282E-EC4F-8F5E-3AB1EDD4C371}" srcOrd="0" destOrd="0" presId="urn:microsoft.com/office/officeart/2005/8/layout/default"/>
    <dgm:cxn modelId="{D709C74C-53C5-1443-B10A-61F7DDF13CC7}" type="presOf" srcId="{8E48D064-D1AA-9548-9415-401A8172BDFE}" destId="{3AB1D0BE-9869-F647-9A25-44FC85E63A17}" srcOrd="0" destOrd="0" presId="urn:microsoft.com/office/officeart/2005/8/layout/default"/>
    <dgm:cxn modelId="{7D00EAFA-5C7D-8E44-AC3C-2E47EAC73CF0}" srcId="{F2DACE9F-AFE7-5843-9028-1C63B89A850D}" destId="{B2CAD688-0B29-0646-B911-FB519DE5B7B2}" srcOrd="2" destOrd="0" parTransId="{7AAF3B4B-A489-D348-B88E-1FDE46FB8363}" sibTransId="{92A73E15-BD35-CC4C-A261-52E14C1F9819}"/>
    <dgm:cxn modelId="{09E5DC55-244C-2243-A844-1B283DC6D971}" type="presOf" srcId="{B2CAD688-0B29-0646-B911-FB519DE5B7B2}" destId="{6D1E8E48-D283-684D-95FD-2BC057D28DF5}" srcOrd="0" destOrd="0" presId="urn:microsoft.com/office/officeart/2005/8/layout/default"/>
    <dgm:cxn modelId="{960AD7C0-F12C-EA4A-86A4-D9165673E6B8}" type="presOf" srcId="{5C687690-672E-414C-B41B-54A326EE06F9}" destId="{7FD0EDD5-9239-6843-BEB1-0D0C6EF35DB6}" srcOrd="0" destOrd="0" presId="urn:microsoft.com/office/officeart/2005/8/layout/default"/>
    <dgm:cxn modelId="{61291626-0D26-FA4F-BCEF-CD0B99A22AA4}" srcId="{F2DACE9F-AFE7-5843-9028-1C63B89A850D}" destId="{8E48D064-D1AA-9548-9415-401A8172BDFE}" srcOrd="0" destOrd="0" parTransId="{7A6A09DB-EFAD-494E-8189-A29B21DD1198}" sibTransId="{1F9C94BC-BF72-D949-8DF0-B4BDBC3059F2}"/>
    <dgm:cxn modelId="{A5277878-4B32-714C-8F1B-DA90B7BE047E}" type="presOf" srcId="{F2DACE9F-AFE7-5843-9028-1C63B89A850D}" destId="{0B125C0F-A352-6240-B94D-45DEB0108CFE}" srcOrd="0" destOrd="0" presId="urn:microsoft.com/office/officeart/2005/8/layout/default"/>
    <dgm:cxn modelId="{66F52D95-CE86-5540-99C5-6C83E6542895}" type="presOf" srcId="{FF29C3D2-863D-0149-B362-8E90B2A63556}" destId="{BB6AD50F-E006-BC46-9736-8A03A4C9C9AC}" srcOrd="0" destOrd="0" presId="urn:microsoft.com/office/officeart/2005/8/layout/default"/>
    <dgm:cxn modelId="{C72D15F8-0D13-1049-A209-E76D2241BD68}" srcId="{F2DACE9F-AFE7-5843-9028-1C63B89A850D}" destId="{2AA82193-6052-4645-8BBE-595DD9404E73}" srcOrd="1" destOrd="0" parTransId="{FDB0E999-42F0-F14C-B775-4B36A268F544}" sibTransId="{A40009EC-ED37-7C40-BA1A-A3BE87838DBF}"/>
    <dgm:cxn modelId="{DC6AE513-E04E-C645-A1DC-FC11BB29F59B}" type="presParOf" srcId="{0B125C0F-A352-6240-B94D-45DEB0108CFE}" destId="{3AB1D0BE-9869-F647-9A25-44FC85E63A17}" srcOrd="0" destOrd="0" presId="urn:microsoft.com/office/officeart/2005/8/layout/default"/>
    <dgm:cxn modelId="{24F11AB4-F040-6843-885A-E81102B73D7C}" type="presParOf" srcId="{0B125C0F-A352-6240-B94D-45DEB0108CFE}" destId="{34E09091-0E96-234B-B20D-2B0EF783B41B}" srcOrd="1" destOrd="0" presId="urn:microsoft.com/office/officeart/2005/8/layout/default"/>
    <dgm:cxn modelId="{7AD42EC5-5C64-5242-A8BA-7EC7E0A0F3E5}" type="presParOf" srcId="{0B125C0F-A352-6240-B94D-45DEB0108CFE}" destId="{C051B56B-282E-EC4F-8F5E-3AB1EDD4C371}" srcOrd="2" destOrd="0" presId="urn:microsoft.com/office/officeart/2005/8/layout/default"/>
    <dgm:cxn modelId="{723C8C5D-A6BE-F94A-A6E8-975E7191991F}" type="presParOf" srcId="{0B125C0F-A352-6240-B94D-45DEB0108CFE}" destId="{3BBED83C-C58E-844A-815A-1F6A1C78120E}" srcOrd="3" destOrd="0" presId="urn:microsoft.com/office/officeart/2005/8/layout/default"/>
    <dgm:cxn modelId="{1EFC9D6F-20F6-EE4E-B26F-ECDAB445FC50}" type="presParOf" srcId="{0B125C0F-A352-6240-B94D-45DEB0108CFE}" destId="{6D1E8E48-D283-684D-95FD-2BC057D28DF5}" srcOrd="4" destOrd="0" presId="urn:microsoft.com/office/officeart/2005/8/layout/default"/>
    <dgm:cxn modelId="{B0995AA7-6349-2D45-95F0-9AD5C964D9DA}" type="presParOf" srcId="{0B125C0F-A352-6240-B94D-45DEB0108CFE}" destId="{00DC08C2-37B2-A844-BC27-D350C5CC256F}" srcOrd="5" destOrd="0" presId="urn:microsoft.com/office/officeart/2005/8/layout/default"/>
    <dgm:cxn modelId="{6CE0884A-B66C-774E-816E-F5CE0299BBD1}" type="presParOf" srcId="{0B125C0F-A352-6240-B94D-45DEB0108CFE}" destId="{BB6AD50F-E006-BC46-9736-8A03A4C9C9AC}" srcOrd="6" destOrd="0" presId="urn:microsoft.com/office/officeart/2005/8/layout/default"/>
    <dgm:cxn modelId="{77DD2DCD-0278-5D4B-8692-5D7B4BFA93F5}" type="presParOf" srcId="{0B125C0F-A352-6240-B94D-45DEB0108CFE}" destId="{3B430E04-63DA-3647-93C7-F5DD2774E3CE}" srcOrd="7" destOrd="0" presId="urn:microsoft.com/office/officeart/2005/8/layout/default"/>
    <dgm:cxn modelId="{C551E249-780E-3244-BC08-6FAF4F61D993}" type="presParOf" srcId="{0B125C0F-A352-6240-B94D-45DEB0108CFE}" destId="{62E97918-BD16-104E-9564-D0C9FD5440F2}" srcOrd="8" destOrd="0" presId="urn:microsoft.com/office/officeart/2005/8/layout/default"/>
    <dgm:cxn modelId="{4E233230-A4A0-A248-8C7A-E9A44AD1F3C8}" type="presParOf" srcId="{0B125C0F-A352-6240-B94D-45DEB0108CFE}" destId="{3F70537C-5C22-1A4B-AEA1-BF84F5332195}" srcOrd="9" destOrd="0" presId="urn:microsoft.com/office/officeart/2005/8/layout/default"/>
    <dgm:cxn modelId="{021A7DE7-1540-6241-9F7D-4AD3A1B8E499}" type="presParOf" srcId="{0B125C0F-A352-6240-B94D-45DEB0108CFE}" destId="{7FD0EDD5-9239-6843-BEB1-0D0C6EF35DB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1D0BE-9869-F647-9A25-44FC85E63A17}">
      <dsp:nvSpPr>
        <dsp:cNvPr id="0" name=""/>
        <dsp:cNvSpPr/>
      </dsp:nvSpPr>
      <dsp:spPr>
        <a:xfrm>
          <a:off x="1053" y="380009"/>
          <a:ext cx="1327732" cy="796639"/>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East African-Indian	</a:t>
          </a:r>
          <a:endParaRPr lang="en-US" sz="1800" kern="1200" dirty="0"/>
        </a:p>
      </dsp:txBody>
      <dsp:txXfrm>
        <a:off x="1053" y="380009"/>
        <a:ext cx="1327732" cy="796639"/>
      </dsp:txXfrm>
    </dsp:sp>
    <dsp:sp modelId="{C051B56B-282E-EC4F-8F5E-3AB1EDD4C371}">
      <dsp:nvSpPr>
        <dsp:cNvPr id="0" name=""/>
        <dsp:cNvSpPr/>
      </dsp:nvSpPr>
      <dsp:spPr>
        <a:xfrm>
          <a:off x="1461559" y="380009"/>
          <a:ext cx="1327732" cy="796639"/>
        </a:xfrm>
        <a:prstGeom prst="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East </a:t>
          </a:r>
        </a:p>
        <a:p>
          <a:pPr lvl="0" algn="ctr" defTabSz="800100">
            <a:lnSpc>
              <a:spcPct val="90000"/>
            </a:lnSpc>
            <a:spcBef>
              <a:spcPct val="0"/>
            </a:spcBef>
            <a:spcAft>
              <a:spcPct val="35000"/>
            </a:spcAft>
          </a:pPr>
          <a:r>
            <a:rPr lang="en-US" sz="1800" kern="1200" dirty="0" smtClean="0"/>
            <a:t>Asian</a:t>
          </a:r>
          <a:endParaRPr lang="en-US" sz="1800" kern="1200" dirty="0"/>
        </a:p>
      </dsp:txBody>
      <dsp:txXfrm>
        <a:off x="1461559" y="380009"/>
        <a:ext cx="1327732" cy="796639"/>
      </dsp:txXfrm>
    </dsp:sp>
    <dsp:sp modelId="{6D1E8E48-D283-684D-95FD-2BC057D28DF5}">
      <dsp:nvSpPr>
        <dsp:cNvPr id="0" name=""/>
        <dsp:cNvSpPr/>
      </dsp:nvSpPr>
      <dsp:spPr>
        <a:xfrm>
          <a:off x="2922066" y="380009"/>
          <a:ext cx="1327732" cy="796639"/>
        </a:xfrm>
        <a:prstGeom prst="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Euro-American</a:t>
          </a:r>
          <a:endParaRPr lang="en-US" sz="1800" kern="1200" dirty="0"/>
        </a:p>
      </dsp:txBody>
      <dsp:txXfrm>
        <a:off x="2922066" y="380009"/>
        <a:ext cx="1327732" cy="796639"/>
      </dsp:txXfrm>
    </dsp:sp>
    <dsp:sp modelId="{BB6AD50F-E006-BC46-9736-8A03A4C9C9AC}">
      <dsp:nvSpPr>
        <dsp:cNvPr id="0" name=""/>
        <dsp:cNvSpPr/>
      </dsp:nvSpPr>
      <dsp:spPr>
        <a:xfrm>
          <a:off x="4382572" y="380009"/>
          <a:ext cx="1327732" cy="796639"/>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Indo-Oceanic</a:t>
          </a:r>
          <a:endParaRPr lang="en-US" sz="1800" kern="1200" dirty="0"/>
        </a:p>
      </dsp:txBody>
      <dsp:txXfrm>
        <a:off x="4382572" y="380009"/>
        <a:ext cx="1327732" cy="796639"/>
      </dsp:txXfrm>
    </dsp:sp>
    <dsp:sp modelId="{62E97918-BD16-104E-9564-D0C9FD5440F2}">
      <dsp:nvSpPr>
        <dsp:cNvPr id="0" name=""/>
        <dsp:cNvSpPr/>
      </dsp:nvSpPr>
      <dsp:spPr>
        <a:xfrm>
          <a:off x="5843078" y="380009"/>
          <a:ext cx="1327732" cy="796639"/>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M. </a:t>
          </a:r>
          <a:r>
            <a:rPr lang="en-US" sz="1800" kern="1200" dirty="0" err="1" smtClean="0"/>
            <a:t>Africanum</a:t>
          </a:r>
          <a:endParaRPr lang="en-US" sz="1800" kern="1200" dirty="0"/>
        </a:p>
      </dsp:txBody>
      <dsp:txXfrm>
        <a:off x="5843078" y="380009"/>
        <a:ext cx="1327732" cy="796639"/>
      </dsp:txXfrm>
    </dsp:sp>
    <dsp:sp modelId="{7FD0EDD5-9239-6843-BEB1-0D0C6EF35DB6}">
      <dsp:nvSpPr>
        <dsp:cNvPr id="0" name=""/>
        <dsp:cNvSpPr/>
      </dsp:nvSpPr>
      <dsp:spPr>
        <a:xfrm>
          <a:off x="7303584" y="380009"/>
          <a:ext cx="1327732" cy="796639"/>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M. </a:t>
          </a:r>
        </a:p>
        <a:p>
          <a:pPr lvl="0" algn="ctr" defTabSz="800100">
            <a:lnSpc>
              <a:spcPct val="90000"/>
            </a:lnSpc>
            <a:spcBef>
              <a:spcPct val="0"/>
            </a:spcBef>
            <a:spcAft>
              <a:spcPct val="35000"/>
            </a:spcAft>
          </a:pPr>
          <a:r>
            <a:rPr lang="en-US" sz="1800" kern="1200" dirty="0" err="1" smtClean="0"/>
            <a:t>Bovis</a:t>
          </a:r>
          <a:endParaRPr lang="en-US" sz="1800" kern="1200" dirty="0"/>
        </a:p>
      </dsp:txBody>
      <dsp:txXfrm>
        <a:off x="7303584" y="380009"/>
        <a:ext cx="1327732" cy="79663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A5C398-C9FE-5E45-B506-7FE45AB81D56}" type="datetimeFigureOut">
              <a:rPr lang="en-US" smtClean="0"/>
              <a:t>9/9/16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6E463B-B4CE-2F48-A782-058775722BA6}" type="slidenum">
              <a:rPr lang="en-US" smtClean="0"/>
              <a:t>‹#›</a:t>
            </a:fld>
            <a:endParaRPr lang="en-US"/>
          </a:p>
        </p:txBody>
      </p:sp>
    </p:spTree>
    <p:extLst>
      <p:ext uri="{BB962C8B-B14F-4D97-AF65-F5344CB8AC3E}">
        <p14:creationId xmlns:p14="http://schemas.microsoft.com/office/powerpoint/2010/main" val="20362728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Usually attacks lungs but</a:t>
            </a:r>
            <a:r>
              <a:rPr lang="en-US" baseline="0" dirty="0" smtClean="0"/>
              <a:t> can attack any kidney, …, etc.</a:t>
            </a:r>
            <a:endParaRPr lang="en-US" dirty="0"/>
          </a:p>
        </p:txBody>
      </p:sp>
      <p:sp>
        <p:nvSpPr>
          <p:cNvPr id="4" name="Slide Number Placeholder 3"/>
          <p:cNvSpPr>
            <a:spLocks noGrp="1"/>
          </p:cNvSpPr>
          <p:nvPr>
            <p:ph type="sldNum" sz="quarter" idx="10"/>
          </p:nvPr>
        </p:nvSpPr>
        <p:spPr/>
        <p:txBody>
          <a:bodyPr/>
          <a:lstStyle/>
          <a:p>
            <a:fld id="{846E463B-B4CE-2F48-A782-058775722BA6}" type="slidenum">
              <a:rPr lang="en-US" smtClean="0"/>
              <a:t>2</a:t>
            </a:fld>
            <a:endParaRPr lang="en-US"/>
          </a:p>
        </p:txBody>
      </p:sp>
    </p:spTree>
    <p:extLst>
      <p:ext uri="{BB962C8B-B14F-4D97-AF65-F5344CB8AC3E}">
        <p14:creationId xmlns:p14="http://schemas.microsoft.com/office/powerpoint/2010/main" val="35123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Maps the prevalence of TB per 100,000 people. Note that 1/3 of world’s population has been infected by M. Tuberculosis but most do not cause the disease.</a:t>
            </a:r>
            <a:endParaRPr lang="en-US" dirty="0"/>
          </a:p>
        </p:txBody>
      </p:sp>
      <p:sp>
        <p:nvSpPr>
          <p:cNvPr id="4" name="Slide Number Placeholder 3"/>
          <p:cNvSpPr>
            <a:spLocks noGrp="1"/>
          </p:cNvSpPr>
          <p:nvPr>
            <p:ph type="sldNum" sz="quarter" idx="10"/>
          </p:nvPr>
        </p:nvSpPr>
        <p:spPr/>
        <p:txBody>
          <a:bodyPr/>
          <a:lstStyle/>
          <a:p>
            <a:fld id="{846E463B-B4CE-2F48-A782-058775722BA6}" type="slidenum">
              <a:rPr lang="en-US" smtClean="0"/>
              <a:t>3</a:t>
            </a:fld>
            <a:endParaRPr lang="en-US"/>
          </a:p>
        </p:txBody>
      </p:sp>
    </p:spTree>
    <p:extLst>
      <p:ext uri="{BB962C8B-B14F-4D97-AF65-F5344CB8AC3E}">
        <p14:creationId xmlns:p14="http://schemas.microsoft.com/office/powerpoint/2010/main" val="1216895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location of initial infection.</a:t>
            </a:r>
          </a:p>
          <a:p>
            <a:r>
              <a:rPr lang="en-US" dirty="0" smtClean="0"/>
              <a:t>Also linked to virulence.</a:t>
            </a:r>
            <a:endParaRPr lang="en-US" dirty="0"/>
          </a:p>
        </p:txBody>
      </p:sp>
      <p:sp>
        <p:nvSpPr>
          <p:cNvPr id="4" name="Slide Number Placeholder 3"/>
          <p:cNvSpPr>
            <a:spLocks noGrp="1"/>
          </p:cNvSpPr>
          <p:nvPr>
            <p:ph type="sldNum" sz="quarter" idx="10"/>
          </p:nvPr>
        </p:nvSpPr>
        <p:spPr/>
        <p:txBody>
          <a:bodyPr/>
          <a:lstStyle/>
          <a:p>
            <a:fld id="{846E463B-B4CE-2F48-A782-058775722BA6}" type="slidenum">
              <a:rPr lang="en-US" smtClean="0"/>
              <a:t>12</a:t>
            </a:fld>
            <a:endParaRPr lang="en-US"/>
          </a:p>
        </p:txBody>
      </p:sp>
    </p:spTree>
    <p:extLst>
      <p:ext uri="{BB962C8B-B14F-4D97-AF65-F5344CB8AC3E}">
        <p14:creationId xmlns:p14="http://schemas.microsoft.com/office/powerpoint/2010/main" val="4205434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Figure from http://</a:t>
            </a:r>
            <a:r>
              <a:rPr lang="en-US" dirty="0" err="1" smtClean="0"/>
              <a:t>homes.cs.washington.edu</a:t>
            </a:r>
            <a:r>
              <a:rPr lang="en-US" dirty="0" smtClean="0"/>
              <a:t>/~</a:t>
            </a:r>
            <a:r>
              <a:rPr lang="en-US" dirty="0" err="1" smtClean="0"/>
              <a:t>tqchen</a:t>
            </a:r>
            <a:r>
              <a:rPr lang="en-US" dirty="0" smtClean="0"/>
              <a:t>/</a:t>
            </a:r>
            <a:r>
              <a:rPr lang="en-US" dirty="0" err="1" smtClean="0"/>
              <a:t>pdf</a:t>
            </a:r>
            <a:r>
              <a:rPr lang="en-US" dirty="0" smtClean="0"/>
              <a:t>/</a:t>
            </a:r>
            <a:r>
              <a:rPr lang="en-US" dirty="0" err="1" smtClean="0"/>
              <a:t>BoostedTree.pdf</a:t>
            </a:r>
            <a:endParaRPr lang="en-US" dirty="0"/>
          </a:p>
        </p:txBody>
      </p:sp>
      <p:sp>
        <p:nvSpPr>
          <p:cNvPr id="4" name="Slide Number Placeholder 3"/>
          <p:cNvSpPr>
            <a:spLocks noGrp="1"/>
          </p:cNvSpPr>
          <p:nvPr>
            <p:ph type="sldNum" sz="quarter" idx="10"/>
          </p:nvPr>
        </p:nvSpPr>
        <p:spPr/>
        <p:txBody>
          <a:bodyPr/>
          <a:lstStyle/>
          <a:p>
            <a:fld id="{846E463B-B4CE-2F48-A782-058775722BA6}" type="slidenum">
              <a:rPr lang="en-US" smtClean="0"/>
              <a:t>19</a:t>
            </a:fld>
            <a:endParaRPr lang="en-US"/>
          </a:p>
        </p:txBody>
      </p:sp>
    </p:spTree>
    <p:extLst>
      <p:ext uri="{BB962C8B-B14F-4D97-AF65-F5344CB8AC3E}">
        <p14:creationId xmlns:p14="http://schemas.microsoft.com/office/powerpoint/2010/main" val="1873465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871F98-5E10-A348-9167-711485F1A1F3}" type="datetimeFigureOut">
              <a:rPr lang="en-US" smtClean="0"/>
              <a:t>9/9/16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D9370-B69F-8846-AD54-86641B6BE83E}" type="slidenum">
              <a:rPr lang="en-US" smtClean="0"/>
              <a:t>‹#›</a:t>
            </a:fld>
            <a:endParaRPr lang="en-US"/>
          </a:p>
        </p:txBody>
      </p:sp>
    </p:spTree>
    <p:extLst>
      <p:ext uri="{BB962C8B-B14F-4D97-AF65-F5344CB8AC3E}">
        <p14:creationId xmlns:p14="http://schemas.microsoft.com/office/powerpoint/2010/main" val="3408269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871F98-5E10-A348-9167-711485F1A1F3}" type="datetimeFigureOut">
              <a:rPr lang="en-US" smtClean="0"/>
              <a:t>9/9/16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D9370-B69F-8846-AD54-86641B6BE83E}" type="slidenum">
              <a:rPr lang="en-US" smtClean="0"/>
              <a:t>‹#›</a:t>
            </a:fld>
            <a:endParaRPr lang="en-US"/>
          </a:p>
        </p:txBody>
      </p:sp>
    </p:spTree>
    <p:extLst>
      <p:ext uri="{BB962C8B-B14F-4D97-AF65-F5344CB8AC3E}">
        <p14:creationId xmlns:p14="http://schemas.microsoft.com/office/powerpoint/2010/main" val="2770699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871F98-5E10-A348-9167-711485F1A1F3}" type="datetimeFigureOut">
              <a:rPr lang="en-US" smtClean="0"/>
              <a:t>9/9/16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D9370-B69F-8846-AD54-86641B6BE83E}" type="slidenum">
              <a:rPr lang="en-US" smtClean="0"/>
              <a:t>‹#›</a:t>
            </a:fld>
            <a:endParaRPr lang="en-US"/>
          </a:p>
        </p:txBody>
      </p:sp>
    </p:spTree>
    <p:extLst>
      <p:ext uri="{BB962C8B-B14F-4D97-AF65-F5344CB8AC3E}">
        <p14:creationId xmlns:p14="http://schemas.microsoft.com/office/powerpoint/2010/main" val="1591428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871F98-5E10-A348-9167-711485F1A1F3}" type="datetimeFigureOut">
              <a:rPr lang="en-US" smtClean="0"/>
              <a:t>9/9/16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D9370-B69F-8846-AD54-86641B6BE83E}" type="slidenum">
              <a:rPr lang="en-US" smtClean="0"/>
              <a:t>‹#›</a:t>
            </a:fld>
            <a:endParaRPr lang="en-US"/>
          </a:p>
        </p:txBody>
      </p:sp>
    </p:spTree>
    <p:extLst>
      <p:ext uri="{BB962C8B-B14F-4D97-AF65-F5344CB8AC3E}">
        <p14:creationId xmlns:p14="http://schemas.microsoft.com/office/powerpoint/2010/main" val="259572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871F98-5E10-A348-9167-711485F1A1F3}" type="datetimeFigureOut">
              <a:rPr lang="en-US" smtClean="0"/>
              <a:t>9/9/16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D9370-B69F-8846-AD54-86641B6BE83E}" type="slidenum">
              <a:rPr lang="en-US" smtClean="0"/>
              <a:t>‹#›</a:t>
            </a:fld>
            <a:endParaRPr lang="en-US"/>
          </a:p>
        </p:txBody>
      </p:sp>
    </p:spTree>
    <p:extLst>
      <p:ext uri="{BB962C8B-B14F-4D97-AF65-F5344CB8AC3E}">
        <p14:creationId xmlns:p14="http://schemas.microsoft.com/office/powerpoint/2010/main" val="118665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871F98-5E10-A348-9167-711485F1A1F3}" type="datetimeFigureOut">
              <a:rPr lang="en-US" smtClean="0"/>
              <a:t>9/9/16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7D9370-B69F-8846-AD54-86641B6BE83E}" type="slidenum">
              <a:rPr lang="en-US" smtClean="0"/>
              <a:t>‹#›</a:t>
            </a:fld>
            <a:endParaRPr lang="en-US"/>
          </a:p>
        </p:txBody>
      </p:sp>
    </p:spTree>
    <p:extLst>
      <p:ext uri="{BB962C8B-B14F-4D97-AF65-F5344CB8AC3E}">
        <p14:creationId xmlns:p14="http://schemas.microsoft.com/office/powerpoint/2010/main" val="4033710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871F98-5E10-A348-9167-711485F1A1F3}" type="datetimeFigureOut">
              <a:rPr lang="en-US" smtClean="0"/>
              <a:t>9/9/16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7D9370-B69F-8846-AD54-86641B6BE83E}" type="slidenum">
              <a:rPr lang="en-US" smtClean="0"/>
              <a:t>‹#›</a:t>
            </a:fld>
            <a:endParaRPr lang="en-US"/>
          </a:p>
        </p:txBody>
      </p:sp>
    </p:spTree>
    <p:extLst>
      <p:ext uri="{BB962C8B-B14F-4D97-AF65-F5344CB8AC3E}">
        <p14:creationId xmlns:p14="http://schemas.microsoft.com/office/powerpoint/2010/main" val="488640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871F98-5E10-A348-9167-711485F1A1F3}" type="datetimeFigureOut">
              <a:rPr lang="en-US" smtClean="0"/>
              <a:t>9/9/16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7D9370-B69F-8846-AD54-86641B6BE83E}" type="slidenum">
              <a:rPr lang="en-US" smtClean="0"/>
              <a:t>‹#›</a:t>
            </a:fld>
            <a:endParaRPr lang="en-US"/>
          </a:p>
        </p:txBody>
      </p:sp>
    </p:spTree>
    <p:extLst>
      <p:ext uri="{BB962C8B-B14F-4D97-AF65-F5344CB8AC3E}">
        <p14:creationId xmlns:p14="http://schemas.microsoft.com/office/powerpoint/2010/main" val="183612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871F98-5E10-A348-9167-711485F1A1F3}" type="datetimeFigureOut">
              <a:rPr lang="en-US" smtClean="0"/>
              <a:t>9/9/16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7D9370-B69F-8846-AD54-86641B6BE83E}" type="slidenum">
              <a:rPr lang="en-US" smtClean="0"/>
              <a:t>‹#›</a:t>
            </a:fld>
            <a:endParaRPr lang="en-US"/>
          </a:p>
        </p:txBody>
      </p:sp>
    </p:spTree>
    <p:extLst>
      <p:ext uri="{BB962C8B-B14F-4D97-AF65-F5344CB8AC3E}">
        <p14:creationId xmlns:p14="http://schemas.microsoft.com/office/powerpoint/2010/main" val="2122599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871F98-5E10-A348-9167-711485F1A1F3}" type="datetimeFigureOut">
              <a:rPr lang="en-US" smtClean="0"/>
              <a:t>9/9/16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7D9370-B69F-8846-AD54-86641B6BE83E}" type="slidenum">
              <a:rPr lang="en-US" smtClean="0"/>
              <a:t>‹#›</a:t>
            </a:fld>
            <a:endParaRPr lang="en-US"/>
          </a:p>
        </p:txBody>
      </p:sp>
    </p:spTree>
    <p:extLst>
      <p:ext uri="{BB962C8B-B14F-4D97-AF65-F5344CB8AC3E}">
        <p14:creationId xmlns:p14="http://schemas.microsoft.com/office/powerpoint/2010/main" val="4290604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871F98-5E10-A348-9167-711485F1A1F3}" type="datetimeFigureOut">
              <a:rPr lang="en-US" smtClean="0"/>
              <a:t>9/9/16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7D9370-B69F-8846-AD54-86641B6BE83E}" type="slidenum">
              <a:rPr lang="en-US" smtClean="0"/>
              <a:t>‹#›</a:t>
            </a:fld>
            <a:endParaRPr lang="en-US"/>
          </a:p>
        </p:txBody>
      </p:sp>
    </p:spTree>
    <p:extLst>
      <p:ext uri="{BB962C8B-B14F-4D97-AF65-F5344CB8AC3E}">
        <p14:creationId xmlns:p14="http://schemas.microsoft.com/office/powerpoint/2010/main" val="36123404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71F98-5E10-A348-9167-711485F1A1F3}" type="datetimeFigureOut">
              <a:rPr lang="en-US" smtClean="0"/>
              <a:t>9/9/16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D9370-B69F-8846-AD54-86641B6BE83E}" type="slidenum">
              <a:rPr lang="en-US" smtClean="0"/>
              <a:t>‹#›</a:t>
            </a:fld>
            <a:endParaRPr lang="en-US"/>
          </a:p>
        </p:txBody>
      </p:sp>
    </p:spTree>
    <p:extLst>
      <p:ext uri="{BB962C8B-B14F-4D97-AF65-F5344CB8AC3E}">
        <p14:creationId xmlns:p14="http://schemas.microsoft.com/office/powerpoint/2010/main" val="2171983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28.png"/><Relationship Id="rId13" Type="http://schemas.openxmlformats.org/officeDocument/2006/relationships/image" Target="../media/image29.png"/><Relationship Id="rId14" Type="http://schemas.openxmlformats.org/officeDocument/2006/relationships/image" Target="../media/image30.png"/><Relationship Id="rId15" Type="http://schemas.openxmlformats.org/officeDocument/2006/relationships/image" Target="../media/image31.png"/><Relationship Id="rId16" Type="http://schemas.openxmlformats.org/officeDocument/2006/relationships/image" Target="../media/image32.jpg"/><Relationship Id="rId17" Type="http://schemas.openxmlformats.org/officeDocument/2006/relationships/image" Target="../media/image33.png"/><Relationship Id="rId18" Type="http://schemas.openxmlformats.org/officeDocument/2006/relationships/image" Target="../media/image34.jpg"/><Relationship Id="rId19"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22.jpg"/><Relationship Id="rId7" Type="http://schemas.openxmlformats.org/officeDocument/2006/relationships/image" Target="../media/image23.jpg"/><Relationship Id="rId8" Type="http://schemas.openxmlformats.org/officeDocument/2006/relationships/image" Target="../media/image24.jpg"/><Relationship Id="rId9" Type="http://schemas.openxmlformats.org/officeDocument/2006/relationships/image" Target="../media/image25.jpg"/><Relationship Id="rId10"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0203" y="4655304"/>
            <a:ext cx="6858000" cy="1790700"/>
          </a:xfrm>
        </p:spPr>
        <p:txBody>
          <a:bodyPr>
            <a:normAutofit/>
          </a:bodyPr>
          <a:lstStyle/>
          <a:p>
            <a:r>
              <a:rPr lang="en-US" sz="3300" dirty="0"/>
              <a:t>Leonid Chindelevitch</a:t>
            </a:r>
            <a:br>
              <a:rPr lang="en-US" sz="3300" dirty="0"/>
            </a:br>
            <a:r>
              <a:rPr lang="en-US" sz="3300" dirty="0"/>
              <a:t>School of Computing Science</a:t>
            </a:r>
            <a:br>
              <a:rPr lang="en-US" sz="3300" dirty="0"/>
            </a:br>
            <a:r>
              <a:rPr lang="en-US" sz="3300" dirty="0"/>
              <a:t>Simon Fraser University</a:t>
            </a:r>
          </a:p>
        </p:txBody>
      </p:sp>
      <p:sp>
        <p:nvSpPr>
          <p:cNvPr id="4" name="TextBox 3"/>
          <p:cNvSpPr txBox="1"/>
          <p:nvPr/>
        </p:nvSpPr>
        <p:spPr>
          <a:xfrm>
            <a:off x="787303" y="478163"/>
            <a:ext cx="7543800" cy="1446550"/>
          </a:xfrm>
          <a:prstGeom prst="rect">
            <a:avLst/>
          </a:prstGeom>
          <a:noFill/>
        </p:spPr>
        <p:txBody>
          <a:bodyPr wrap="square" rtlCol="0">
            <a:spAutoFit/>
          </a:bodyPr>
          <a:lstStyle/>
          <a:p>
            <a:pPr algn="ctr"/>
            <a:r>
              <a:rPr lang="en-US" sz="4400"/>
              <a:t>Three lessons I learned </a:t>
            </a:r>
            <a:endParaRPr lang="en-US" sz="4400" smtClean="0"/>
          </a:p>
          <a:p>
            <a:pPr algn="ctr"/>
            <a:r>
              <a:rPr lang="en-US" sz="4400" dirty="0" smtClean="0"/>
              <a:t>from </a:t>
            </a:r>
            <a:r>
              <a:rPr lang="en-US" sz="4400" dirty="0"/>
              <a:t>machine learning</a:t>
            </a:r>
            <a:endParaRPr lang="en-US" sz="405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7234" y="2429926"/>
            <a:ext cx="2583938" cy="1720165"/>
          </a:xfrm>
          <a:prstGeom prst="rect">
            <a:avLst/>
          </a:prstGeom>
        </p:spPr>
      </p:pic>
    </p:spTree>
    <p:extLst>
      <p:ext uri="{BB962C8B-B14F-4D97-AF65-F5344CB8AC3E}">
        <p14:creationId xmlns:p14="http://schemas.microsoft.com/office/powerpoint/2010/main" val="1982682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152400" y="274638"/>
            <a:ext cx="8991600" cy="1143000"/>
          </a:xfrm>
        </p:spPr>
        <p:txBody>
          <a:bodyPr>
            <a:normAutofit/>
          </a:bodyPr>
          <a:lstStyle/>
          <a:p>
            <a:r>
              <a:rPr lang="en-US" altLang="en-US" sz="5400" dirty="0">
                <a:ea typeface="ＭＳ Ｐゴシック" charset="-128"/>
              </a:rPr>
              <a:t>A </a:t>
            </a:r>
            <a:r>
              <a:rPr lang="en-US" altLang="en-US" sz="5400" dirty="0" smtClean="0">
                <a:ea typeface="ＭＳ Ｐゴシック" charset="-128"/>
              </a:rPr>
              <a:t>linear </a:t>
            </a:r>
            <a:r>
              <a:rPr lang="en-US" altLang="en-US" sz="5400" dirty="0">
                <a:ea typeface="ＭＳ Ｐゴシック" charset="-128"/>
              </a:rPr>
              <a:t>regression model</a:t>
            </a:r>
          </a:p>
        </p:txBody>
      </p:sp>
      <p:sp>
        <p:nvSpPr>
          <p:cNvPr id="53250" name="Content Placeholder 2"/>
          <p:cNvSpPr>
            <a:spLocks noGrp="1"/>
          </p:cNvSpPr>
          <p:nvPr>
            <p:ph idx="1"/>
          </p:nvPr>
        </p:nvSpPr>
        <p:spPr>
          <a:xfrm>
            <a:off x="304800" y="1600200"/>
            <a:ext cx="8610600" cy="4525963"/>
          </a:xfrm>
        </p:spPr>
        <p:txBody>
          <a:bodyPr>
            <a:normAutofit lnSpcReduction="10000"/>
          </a:bodyPr>
          <a:lstStyle/>
          <a:p>
            <a:r>
              <a:rPr lang="en-US" altLang="en-US">
                <a:ea typeface="ＭＳ Ｐゴシック" charset="-128"/>
              </a:rPr>
              <a:t>Use all the available variables to model delay</a:t>
            </a:r>
          </a:p>
          <a:p>
            <a:endParaRPr lang="en-US" altLang="en-US" sz="2400">
              <a:ea typeface="ＭＳ Ｐゴシック" charset="-128"/>
            </a:endParaRPr>
          </a:p>
          <a:p>
            <a:r>
              <a:rPr lang="en-US" altLang="en-US">
                <a:ea typeface="ＭＳ Ｐゴシック" charset="-128"/>
              </a:rPr>
              <a:t>Basic regression: T</a:t>
            </a:r>
            <a:r>
              <a:rPr lang="en-US" altLang="en-US" baseline="-25000">
                <a:ea typeface="ＭＳ Ｐゴシック" charset="-128"/>
              </a:rPr>
              <a:t>j </a:t>
            </a:r>
            <a:r>
              <a:rPr lang="en-US" altLang="en-US">
                <a:ea typeface="ＭＳ Ｐゴシック" charset="-128"/>
              </a:rPr>
              <a:t>– T</a:t>
            </a:r>
            <a:r>
              <a:rPr lang="en-US" altLang="en-US" baseline="-25000">
                <a:ea typeface="ＭＳ Ｐゴシック" charset="-128"/>
              </a:rPr>
              <a:t>j-1</a:t>
            </a:r>
            <a:r>
              <a:rPr lang="en-US" altLang="en-US">
                <a:ea typeface="ＭＳ Ｐゴシック" charset="-128"/>
              </a:rPr>
              <a:t> ~ </a:t>
            </a:r>
            <a:r>
              <a:rPr lang="en-US" altLang="en-US">
                <a:solidFill>
                  <a:srgbClr val="0000FF"/>
                </a:solidFill>
                <a:ea typeface="ＭＳ Ｐゴシック" charset="-128"/>
              </a:rPr>
              <a:t>strain</a:t>
            </a:r>
            <a:r>
              <a:rPr lang="en-US" altLang="en-US">
                <a:solidFill>
                  <a:srgbClr val="000000"/>
                </a:solidFill>
                <a:ea typeface="ＭＳ Ｐゴシック" charset="-128"/>
              </a:rPr>
              <a:t> + </a:t>
            </a:r>
            <a:r>
              <a:rPr lang="en-US" altLang="en-US">
                <a:solidFill>
                  <a:srgbClr val="0000FF"/>
                </a:solidFill>
                <a:ea typeface="ＭＳ Ｐゴシック" charset="-128"/>
              </a:rPr>
              <a:t>cluster level</a:t>
            </a:r>
            <a:r>
              <a:rPr lang="en-US" altLang="en-US">
                <a:solidFill>
                  <a:srgbClr val="000000"/>
                </a:solidFill>
                <a:ea typeface="ＭＳ Ｐゴシック" charset="-128"/>
              </a:rPr>
              <a:t> </a:t>
            </a:r>
            <a:r>
              <a:rPr lang="en-US" altLang="en-US">
                <a:ea typeface="ＭＳ Ｐゴシック" charset="-128"/>
              </a:rPr>
              <a:t>+ + origin[j] + sex[j] + age[j] + lungs[j] + </a:t>
            </a:r>
            <a:r>
              <a:rPr lang="en-US" altLang="en-US">
                <a:solidFill>
                  <a:srgbClr val="0000FF"/>
                </a:solidFill>
                <a:ea typeface="ＭＳ Ｐゴシック" charset="-128"/>
              </a:rPr>
              <a:t>after[j]</a:t>
            </a:r>
            <a:r>
              <a:rPr lang="en-US" altLang="en-US">
                <a:solidFill>
                  <a:srgbClr val="000000"/>
                </a:solidFill>
                <a:ea typeface="ＭＳ Ｐゴシック" charset="-128"/>
              </a:rPr>
              <a:t> </a:t>
            </a:r>
          </a:p>
          <a:p>
            <a:endParaRPr lang="en-US" altLang="en-US" sz="2400">
              <a:ea typeface="ＭＳ Ｐゴシック" charset="-128"/>
            </a:endParaRPr>
          </a:p>
          <a:p>
            <a:r>
              <a:rPr lang="en-US" altLang="en-US">
                <a:ea typeface="ＭＳ Ｐゴシック" charset="-128"/>
              </a:rPr>
              <a:t>New regression: T</a:t>
            </a:r>
            <a:r>
              <a:rPr lang="en-US" altLang="en-US" baseline="-25000">
                <a:ea typeface="ＭＳ Ｐゴシック" charset="-128"/>
              </a:rPr>
              <a:t>j </a:t>
            </a:r>
            <a:r>
              <a:rPr lang="en-US" altLang="en-US">
                <a:ea typeface="ＭＳ Ｐゴシック" charset="-128"/>
              </a:rPr>
              <a:t>– T</a:t>
            </a:r>
            <a:r>
              <a:rPr lang="en-US" altLang="en-US" baseline="-25000">
                <a:ea typeface="ＭＳ Ｐゴシック" charset="-128"/>
              </a:rPr>
              <a:t>j-1</a:t>
            </a:r>
            <a:r>
              <a:rPr lang="en-US" altLang="en-US">
                <a:ea typeface="ＭＳ Ｐゴシック" charset="-128"/>
              </a:rPr>
              <a:t> ~ strain + </a:t>
            </a:r>
            <a:r>
              <a:rPr lang="en-US" altLang="en-US">
                <a:solidFill>
                  <a:srgbClr val="0000FF"/>
                </a:solidFill>
                <a:ea typeface="ＭＳ Ｐゴシック" charset="-128"/>
              </a:rPr>
              <a:t>cluster level</a:t>
            </a:r>
            <a:r>
              <a:rPr lang="en-US" altLang="en-US">
                <a:solidFill>
                  <a:srgbClr val="000000"/>
                </a:solidFill>
                <a:ea typeface="ＭＳ Ｐゴシック" charset="-128"/>
              </a:rPr>
              <a:t> </a:t>
            </a:r>
            <a:r>
              <a:rPr lang="en-US" altLang="en-US">
                <a:ea typeface="ＭＳ Ｐゴシック" charset="-128"/>
              </a:rPr>
              <a:t>+ + origin[j] + sex[j] + age[j] + lungs[j] + after[j] + </a:t>
            </a:r>
            <a:r>
              <a:rPr lang="en-US" altLang="en-US">
                <a:solidFill>
                  <a:srgbClr val="0000FF"/>
                </a:solidFill>
                <a:ea typeface="ＭＳ Ｐゴシック" charset="-128"/>
              </a:rPr>
              <a:t>j</a:t>
            </a:r>
          </a:p>
          <a:p>
            <a:endParaRPr lang="en-US" altLang="en-US" sz="2400">
              <a:solidFill>
                <a:srgbClr val="FF0000"/>
              </a:solidFill>
              <a:ea typeface="ＭＳ Ｐゴシック" charset="-128"/>
            </a:endParaRPr>
          </a:p>
          <a:p>
            <a:r>
              <a:rPr lang="en-US" altLang="en-US">
                <a:ea typeface="ＭＳ Ｐゴシック" charset="-128"/>
              </a:rPr>
              <a:t>Conclusion: the investigation had no clear effect</a:t>
            </a:r>
          </a:p>
        </p:txBody>
      </p:sp>
      <p:sp>
        <p:nvSpPr>
          <p:cNvPr id="53251" name="TextBox 1"/>
          <p:cNvSpPr txBox="1">
            <a:spLocks noChangeArrowheads="1"/>
          </p:cNvSpPr>
          <p:nvPr/>
        </p:nvSpPr>
        <p:spPr bwMode="auto">
          <a:xfrm>
            <a:off x="401638" y="6323013"/>
            <a:ext cx="8358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GB" altLang="en-US" sz="1800"/>
              <a:t>Mears et al. Evaluation of the National TB Strain Typing Service. Internal report.</a:t>
            </a:r>
            <a:endParaRPr lang="en-US" altLang="en-US" sz="1800"/>
          </a:p>
        </p:txBody>
      </p:sp>
    </p:spTree>
    <p:extLst>
      <p:ext uri="{BB962C8B-B14F-4D97-AF65-F5344CB8AC3E}">
        <p14:creationId xmlns:p14="http://schemas.microsoft.com/office/powerpoint/2010/main" val="15023437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Lesson n. 1</a:t>
            </a:r>
            <a:endParaRPr lang="en-US" sz="5400" dirty="0"/>
          </a:p>
        </p:txBody>
      </p:sp>
      <p:sp>
        <p:nvSpPr>
          <p:cNvPr id="3" name="Content Placeholder 2"/>
          <p:cNvSpPr>
            <a:spLocks noGrp="1"/>
          </p:cNvSpPr>
          <p:nvPr>
            <p:ph idx="1"/>
          </p:nvPr>
        </p:nvSpPr>
        <p:spPr/>
        <p:txBody>
          <a:bodyPr/>
          <a:lstStyle/>
          <a:p>
            <a:r>
              <a:rPr lang="en-US" dirty="0" smtClean="0"/>
              <a:t>Even when you think your model includes all the information you have available, make sure you are not leaving anything out by mistake!</a:t>
            </a:r>
            <a:endParaRPr lang="en-US" dirty="0"/>
          </a:p>
        </p:txBody>
      </p:sp>
    </p:spTree>
    <p:extLst>
      <p:ext uri="{BB962C8B-B14F-4D97-AF65-F5344CB8AC3E}">
        <p14:creationId xmlns:p14="http://schemas.microsoft.com/office/powerpoint/2010/main" val="5482451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89" y="0"/>
            <a:ext cx="9045222" cy="1143000"/>
          </a:xfrm>
        </p:spPr>
        <p:txBody>
          <a:bodyPr>
            <a:noAutofit/>
          </a:bodyPr>
          <a:lstStyle/>
          <a:p>
            <a:r>
              <a:rPr lang="en-US" sz="5400" dirty="0" smtClean="0"/>
              <a:t>TB lineages </a:t>
            </a:r>
            <a:r>
              <a:rPr lang="en-US" sz="5400" dirty="0"/>
              <a:t>vary by geography </a:t>
            </a:r>
          </a:p>
        </p:txBody>
      </p:sp>
      <p:pic>
        <p:nvPicPr>
          <p:cNvPr id="5" name="Picture 4" descr="Mtb_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89" y="1143000"/>
            <a:ext cx="8946444" cy="5151195"/>
          </a:xfrm>
          <a:prstGeom prst="rect">
            <a:avLst/>
          </a:prstGeom>
        </p:spPr>
      </p:pic>
      <p:sp>
        <p:nvSpPr>
          <p:cNvPr id="8" name="Rectangle 7"/>
          <p:cNvSpPr/>
          <p:nvPr/>
        </p:nvSpPr>
        <p:spPr>
          <a:xfrm>
            <a:off x="1262743" y="6211669"/>
            <a:ext cx="7831868" cy="646331"/>
          </a:xfrm>
          <a:prstGeom prst="rect">
            <a:avLst/>
          </a:prstGeom>
        </p:spPr>
        <p:txBody>
          <a:bodyPr wrap="square">
            <a:spAutoFit/>
          </a:bodyPr>
          <a:lstStyle/>
          <a:p>
            <a:r>
              <a:rPr lang="en-US" dirty="0"/>
              <a:t>Read et al. Major </a:t>
            </a:r>
            <a:r>
              <a:rPr lang="en-US" i="1" dirty="0"/>
              <a:t>Mycobacterium tuberculosis</a:t>
            </a:r>
            <a:r>
              <a:rPr lang="en-US" dirty="0"/>
              <a:t> Lineages Associate with Patient Country of Origin. </a:t>
            </a:r>
            <a:r>
              <a:rPr lang="hr-HR" dirty="0"/>
              <a:t>Journal </a:t>
            </a:r>
            <a:r>
              <a:rPr lang="hr-HR" dirty="0" err="1"/>
              <a:t>of</a:t>
            </a:r>
            <a:r>
              <a:rPr lang="hr-HR" dirty="0"/>
              <a:t> </a:t>
            </a:r>
            <a:r>
              <a:rPr lang="hr-HR" dirty="0" err="1"/>
              <a:t>Clinical</a:t>
            </a:r>
            <a:r>
              <a:rPr lang="hr-HR" dirty="0"/>
              <a:t> </a:t>
            </a:r>
            <a:r>
              <a:rPr lang="hr-HR" dirty="0" err="1"/>
              <a:t>Microbiology</a:t>
            </a:r>
            <a:r>
              <a:rPr lang="hr-HR" dirty="0"/>
              <a:t> (2009), vol. 47 n. 4, 1119-1128</a:t>
            </a:r>
            <a:endParaRPr lang="en-US" dirty="0"/>
          </a:p>
        </p:txBody>
      </p:sp>
    </p:spTree>
    <p:extLst>
      <p:ext uri="{BB962C8B-B14F-4D97-AF65-F5344CB8AC3E}">
        <p14:creationId xmlns:p14="http://schemas.microsoft.com/office/powerpoint/2010/main" val="26962194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06"/>
            <a:ext cx="8229600" cy="1143000"/>
          </a:xfrm>
        </p:spPr>
        <p:txBody>
          <a:bodyPr>
            <a:normAutofit/>
          </a:bodyPr>
          <a:lstStyle/>
          <a:p>
            <a:r>
              <a:rPr lang="en-US" sz="5400" dirty="0" smtClean="0"/>
              <a:t>The data</a:t>
            </a:r>
            <a:endParaRPr lang="en-US" sz="5400" dirty="0"/>
          </a:p>
        </p:txBody>
      </p:sp>
      <p:sp>
        <p:nvSpPr>
          <p:cNvPr id="3" name="Content Placeholder 2"/>
          <p:cNvSpPr>
            <a:spLocks noGrp="1"/>
          </p:cNvSpPr>
          <p:nvPr>
            <p:ph idx="1"/>
          </p:nvPr>
        </p:nvSpPr>
        <p:spPr>
          <a:xfrm>
            <a:off x="457200" y="1153886"/>
            <a:ext cx="8229600" cy="4525963"/>
          </a:xfrm>
        </p:spPr>
        <p:txBody>
          <a:bodyPr/>
          <a:lstStyle/>
          <a:p>
            <a:pPr marL="0" indent="0">
              <a:buNone/>
            </a:pPr>
            <a:r>
              <a:rPr lang="en-US" dirty="0" smtClean="0"/>
              <a:t>Two sources:</a:t>
            </a:r>
          </a:p>
          <a:p>
            <a:r>
              <a:rPr lang="en-US" dirty="0" smtClean="0"/>
              <a:t>MIRU-</a:t>
            </a:r>
            <a:r>
              <a:rPr lang="en-US" dirty="0" err="1" smtClean="0"/>
              <a:t>VNTRplus</a:t>
            </a:r>
            <a:r>
              <a:rPr lang="en-US" dirty="0" smtClean="0"/>
              <a:t>: 186 strains </a:t>
            </a:r>
            <a:br>
              <a:rPr lang="en-US" dirty="0" smtClean="0"/>
            </a:br>
            <a:r>
              <a:rPr lang="en-US" dirty="0" smtClean="0"/>
              <a:t>(chosen for their diversity)</a:t>
            </a:r>
          </a:p>
          <a:p>
            <a:r>
              <a:rPr lang="en-US" dirty="0" smtClean="0"/>
              <a:t>NYC DOHMH: 2060 strains</a:t>
            </a:r>
            <a:br>
              <a:rPr lang="en-US" dirty="0" smtClean="0"/>
            </a:br>
            <a:r>
              <a:rPr lang="en-US" dirty="0" smtClean="0"/>
              <a:t>(collected over 10+ years)</a:t>
            </a:r>
          </a:p>
          <a:p>
            <a:endParaRPr lang="en-US" dirty="0"/>
          </a:p>
          <a:p>
            <a:pPr marL="0" indent="0">
              <a:buNone/>
            </a:pPr>
            <a:r>
              <a:rPr lang="en-US" dirty="0" smtClean="0"/>
              <a:t>Each strain is labelled with one of six lineages:</a:t>
            </a:r>
          </a:p>
          <a:p>
            <a:pPr marL="0" indent="0">
              <a:buNone/>
            </a:pPr>
            <a:endParaRPr lang="en-US" dirty="0"/>
          </a:p>
          <a:p>
            <a:pPr marL="0" indent="0">
              <a:buNone/>
            </a:pPr>
            <a:endParaRPr lang="en-US" dirty="0"/>
          </a:p>
        </p:txBody>
      </p:sp>
      <p:graphicFrame>
        <p:nvGraphicFramePr>
          <p:cNvPr id="5" name="Diagram 4"/>
          <p:cNvGraphicFramePr/>
          <p:nvPr>
            <p:extLst>
              <p:ext uri="{D42A27DB-BD31-4B8C-83A1-F6EECF244321}">
                <p14:modId xmlns:p14="http://schemas.microsoft.com/office/powerpoint/2010/main" val="1928504973"/>
              </p:ext>
            </p:extLst>
          </p:nvPr>
        </p:nvGraphicFramePr>
        <p:xfrm>
          <a:off x="283029" y="4789713"/>
          <a:ext cx="8632371" cy="15566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3800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Current classifiers</a:t>
            </a:r>
            <a:endParaRPr lang="en-US" sz="5400" dirty="0"/>
          </a:p>
        </p:txBody>
      </p:sp>
      <p:sp>
        <p:nvSpPr>
          <p:cNvPr id="3" name="Content Placeholder 2"/>
          <p:cNvSpPr>
            <a:spLocks noGrp="1"/>
          </p:cNvSpPr>
          <p:nvPr>
            <p:ph idx="1"/>
          </p:nvPr>
        </p:nvSpPr>
        <p:spPr/>
        <p:txBody>
          <a:bodyPr/>
          <a:lstStyle/>
          <a:p>
            <a:pPr marL="0" indent="0">
              <a:buNone/>
            </a:pPr>
            <a:r>
              <a:rPr lang="en-US" b="1" dirty="0" smtClean="0"/>
              <a:t>MIRU-</a:t>
            </a:r>
            <a:r>
              <a:rPr lang="en-US" b="1" dirty="0" err="1" smtClean="0"/>
              <a:t>VNTRplus</a:t>
            </a:r>
            <a:endParaRPr lang="en-US" b="1" dirty="0" smtClean="0"/>
          </a:p>
          <a:p>
            <a:pPr marL="0" indent="0">
              <a:buNone/>
            </a:pPr>
            <a:r>
              <a:rPr lang="en-US" dirty="0" smtClean="0"/>
              <a:t>Up to 89% accuracy using </a:t>
            </a:r>
            <a:r>
              <a:rPr lang="en-US" dirty="0"/>
              <a:t>k</a:t>
            </a:r>
            <a:r>
              <a:rPr lang="en-US" dirty="0" smtClean="0"/>
              <a:t>-nearest </a:t>
            </a:r>
            <a:r>
              <a:rPr lang="en-US" dirty="0" err="1" smtClean="0"/>
              <a:t>neighbours</a:t>
            </a:r>
            <a:endParaRPr lang="en-US" dirty="0"/>
          </a:p>
          <a:p>
            <a:pPr marL="0" indent="0">
              <a:buNone/>
            </a:pPr>
            <a:endParaRPr lang="en-US" dirty="0" smtClean="0"/>
          </a:p>
          <a:p>
            <a:pPr marL="0" indent="0">
              <a:buNone/>
            </a:pPr>
            <a:r>
              <a:rPr lang="en-US" b="1" dirty="0" smtClean="0"/>
              <a:t>TB-Insight</a:t>
            </a:r>
            <a:br>
              <a:rPr lang="en-US" b="1" dirty="0" smtClean="0"/>
            </a:br>
            <a:r>
              <a:rPr lang="en-US" dirty="0" smtClean="0"/>
              <a:t>Up to 94% accuracy with a Bayesian network</a:t>
            </a:r>
          </a:p>
        </p:txBody>
      </p:sp>
    </p:spTree>
    <p:extLst>
      <p:ext uri="{BB962C8B-B14F-4D97-AF65-F5344CB8AC3E}">
        <p14:creationId xmlns:p14="http://schemas.microsoft.com/office/powerpoint/2010/main" val="11985174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Our approach: </a:t>
            </a:r>
            <a:r>
              <a:rPr lang="en-US" sz="5400" dirty="0" err="1" smtClean="0"/>
              <a:t>StackTB</a:t>
            </a:r>
            <a:endParaRPr lang="en-US" sz="5400" dirty="0"/>
          </a:p>
        </p:txBody>
      </p:sp>
      <p:sp>
        <p:nvSpPr>
          <p:cNvPr id="3" name="Content Placeholder 2"/>
          <p:cNvSpPr>
            <a:spLocks noGrp="1"/>
          </p:cNvSpPr>
          <p:nvPr>
            <p:ph idx="1"/>
          </p:nvPr>
        </p:nvSpPr>
        <p:spPr/>
        <p:txBody>
          <a:bodyPr/>
          <a:lstStyle/>
          <a:p>
            <a:pPr marL="0" indent="0">
              <a:buNone/>
            </a:pPr>
            <a:r>
              <a:rPr lang="en-US" b="1" dirty="0" smtClean="0"/>
              <a:t>Objective: </a:t>
            </a:r>
            <a:r>
              <a:rPr lang="en-US" dirty="0" smtClean="0"/>
              <a:t>To achieve a higher classification accuracy through the application of more sophisticated Machine Learning methods</a:t>
            </a:r>
          </a:p>
          <a:p>
            <a:pPr marL="0" indent="0">
              <a:buNone/>
            </a:pPr>
            <a:endParaRPr lang="en-US" dirty="0"/>
          </a:p>
          <a:p>
            <a:pPr marL="0" indent="0">
              <a:buNone/>
            </a:pPr>
            <a:r>
              <a:rPr lang="en-US" b="1" dirty="0" smtClean="0"/>
              <a:t>Strategy:</a:t>
            </a:r>
            <a:r>
              <a:rPr lang="en-US" dirty="0" smtClean="0"/>
              <a:t> Ensemble together a collection of machine learning algorithms through </a:t>
            </a:r>
            <a:r>
              <a:rPr lang="en-US" i="1" dirty="0" smtClean="0"/>
              <a:t>stacking</a:t>
            </a:r>
            <a:endParaRPr lang="en-US" b="1" dirty="0" smtClean="0"/>
          </a:p>
        </p:txBody>
      </p:sp>
    </p:spTree>
    <p:extLst>
      <p:ext uri="{BB962C8B-B14F-4D97-AF65-F5344CB8AC3E}">
        <p14:creationId xmlns:p14="http://schemas.microsoft.com/office/powerpoint/2010/main" val="17620349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010"/>
            <a:ext cx="8229600" cy="1143000"/>
          </a:xfrm>
        </p:spPr>
        <p:txBody>
          <a:bodyPr>
            <a:normAutofit/>
          </a:bodyPr>
          <a:lstStyle/>
          <a:p>
            <a:r>
              <a:rPr lang="en-US" sz="5400" dirty="0" smtClean="0"/>
              <a:t>Decision trees</a:t>
            </a:r>
            <a:endParaRPr lang="en-US" sz="5400" dirty="0"/>
          </a:p>
        </p:txBody>
      </p:sp>
      <p:pic>
        <p:nvPicPr>
          <p:cNvPr id="4" name="Content Placeholder 3"/>
          <p:cNvPicPr>
            <a:picLocks noGrp="1" noChangeAspect="1"/>
          </p:cNvPicPr>
          <p:nvPr>
            <p:ph idx="1"/>
          </p:nvPr>
        </p:nvPicPr>
        <p:blipFill rotWithShape="1">
          <a:blip r:embed="rId2"/>
          <a:srcRect t="10378" b="17202"/>
          <a:stretch/>
        </p:blipFill>
        <p:spPr>
          <a:xfrm>
            <a:off x="457200" y="1547509"/>
            <a:ext cx="8229600" cy="4469924"/>
          </a:xfrm>
        </p:spPr>
      </p:pic>
    </p:spTree>
    <p:extLst>
      <p:ext uri="{BB962C8B-B14F-4D97-AF65-F5344CB8AC3E}">
        <p14:creationId xmlns:p14="http://schemas.microsoft.com/office/powerpoint/2010/main" val="5752686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Decision trees</a:t>
            </a:r>
            <a:endParaRPr lang="en-US" sz="5400" dirty="0"/>
          </a:p>
        </p:txBody>
      </p:sp>
      <p:pic>
        <p:nvPicPr>
          <p:cNvPr id="5" name="Content Placeholder 4"/>
          <p:cNvPicPr>
            <a:picLocks noGrp="1" noChangeAspect="1"/>
          </p:cNvPicPr>
          <p:nvPr>
            <p:ph idx="1"/>
          </p:nvPr>
        </p:nvPicPr>
        <p:blipFill rotWithShape="1">
          <a:blip r:embed="rId2"/>
          <a:srcRect t="6501" b="1256"/>
          <a:stretch/>
        </p:blipFill>
        <p:spPr>
          <a:xfrm>
            <a:off x="1764886" y="1382451"/>
            <a:ext cx="5314180" cy="4629601"/>
          </a:xfrm>
        </p:spPr>
      </p:pic>
    </p:spTree>
    <p:extLst>
      <p:ext uri="{BB962C8B-B14F-4D97-AF65-F5344CB8AC3E}">
        <p14:creationId xmlns:p14="http://schemas.microsoft.com/office/powerpoint/2010/main" val="34406184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1143000"/>
          </a:xfrm>
        </p:spPr>
        <p:txBody>
          <a:bodyPr>
            <a:normAutofit/>
          </a:bodyPr>
          <a:lstStyle/>
          <a:p>
            <a:r>
              <a:rPr lang="en-US" sz="5400" dirty="0" smtClean="0"/>
              <a:t>Random forests</a:t>
            </a:r>
            <a:endParaRPr lang="en-US" sz="5400" dirty="0"/>
          </a:p>
        </p:txBody>
      </p:sp>
      <p:pic>
        <p:nvPicPr>
          <p:cNvPr id="7" name="Content Placeholder 6"/>
          <p:cNvPicPr>
            <a:picLocks noGrp="1" noChangeAspect="1"/>
          </p:cNvPicPr>
          <p:nvPr>
            <p:ph idx="1"/>
          </p:nvPr>
        </p:nvPicPr>
        <p:blipFill rotWithShape="1">
          <a:blip r:embed="rId2"/>
          <a:srcRect t="-5147" b="2465"/>
          <a:stretch/>
        </p:blipFill>
        <p:spPr>
          <a:xfrm>
            <a:off x="457200" y="1237776"/>
            <a:ext cx="8229600" cy="4888387"/>
          </a:xfrm>
        </p:spPr>
      </p:pic>
    </p:spTree>
    <p:extLst>
      <p:ext uri="{BB962C8B-B14F-4D97-AF65-F5344CB8AC3E}">
        <p14:creationId xmlns:p14="http://schemas.microsoft.com/office/powerpoint/2010/main" val="27661000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Gradient boosted </a:t>
            </a:r>
            <a:r>
              <a:rPr lang="en-US" sz="5400" dirty="0"/>
              <a:t>m</a:t>
            </a:r>
            <a:r>
              <a:rPr lang="en-US" sz="5400" dirty="0" smtClean="0"/>
              <a:t>achines</a:t>
            </a:r>
            <a:endParaRPr lang="en-US" sz="5400" dirty="0"/>
          </a:p>
        </p:txBody>
      </p:sp>
      <p:pic>
        <p:nvPicPr>
          <p:cNvPr id="5" name="Content Placeholder 4"/>
          <p:cNvPicPr>
            <a:picLocks noGrp="1" noChangeAspect="1"/>
          </p:cNvPicPr>
          <p:nvPr>
            <p:ph idx="1"/>
          </p:nvPr>
        </p:nvPicPr>
        <p:blipFill rotWithShape="1">
          <a:blip r:embed="rId3"/>
          <a:srcRect l="62" r="201"/>
          <a:stretch/>
        </p:blipFill>
        <p:spPr>
          <a:xfrm>
            <a:off x="264271" y="1728800"/>
            <a:ext cx="8674743" cy="4299665"/>
          </a:xfrm>
        </p:spPr>
      </p:pic>
      <p:sp>
        <p:nvSpPr>
          <p:cNvPr id="3" name="TextBox 2"/>
          <p:cNvSpPr txBox="1"/>
          <p:nvPr/>
        </p:nvSpPr>
        <p:spPr>
          <a:xfrm>
            <a:off x="1068642" y="6339627"/>
            <a:ext cx="7870372" cy="369332"/>
          </a:xfrm>
          <a:prstGeom prst="rect">
            <a:avLst/>
          </a:prstGeom>
          <a:noFill/>
        </p:spPr>
        <p:txBody>
          <a:bodyPr wrap="square" rtlCol="0">
            <a:spAutoFit/>
          </a:bodyPr>
          <a:lstStyle/>
          <a:p>
            <a:r>
              <a:rPr lang="en-US" smtClean="0"/>
              <a:t>Source: http</a:t>
            </a:r>
            <a:r>
              <a:rPr lang="en-US" dirty="0"/>
              <a:t>://</a:t>
            </a:r>
            <a:r>
              <a:rPr lang="en-US" dirty="0" err="1"/>
              <a:t>homes.cs.washington.edu</a:t>
            </a:r>
            <a:r>
              <a:rPr lang="en-US" dirty="0"/>
              <a:t>/~</a:t>
            </a:r>
            <a:r>
              <a:rPr lang="en-US" dirty="0" err="1"/>
              <a:t>tqchen</a:t>
            </a:r>
            <a:r>
              <a:rPr lang="en-US" dirty="0"/>
              <a:t>/pdf/</a:t>
            </a:r>
            <a:r>
              <a:rPr lang="en-US" dirty="0" err="1"/>
              <a:t>BoostedTree.pdf</a:t>
            </a:r>
            <a:endParaRPr lang="en-US" dirty="0"/>
          </a:p>
        </p:txBody>
      </p:sp>
    </p:spTree>
    <p:extLst>
      <p:ext uri="{BB962C8B-B14F-4D97-AF65-F5344CB8AC3E}">
        <p14:creationId xmlns:p14="http://schemas.microsoft.com/office/powerpoint/2010/main" val="30904593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Tuberculosis</a:t>
            </a:r>
            <a:endParaRPr lang="en-US" sz="5400" dirty="0"/>
          </a:p>
        </p:txBody>
      </p:sp>
      <p:sp>
        <p:nvSpPr>
          <p:cNvPr id="3" name="Content Placeholder 2"/>
          <p:cNvSpPr>
            <a:spLocks noGrp="1"/>
          </p:cNvSpPr>
          <p:nvPr>
            <p:ph idx="1"/>
          </p:nvPr>
        </p:nvSpPr>
        <p:spPr>
          <a:xfrm>
            <a:off x="5321606" y="2318657"/>
            <a:ext cx="3365193" cy="2351316"/>
          </a:xfrm>
        </p:spPr>
        <p:txBody>
          <a:bodyPr>
            <a:normAutofit/>
          </a:bodyPr>
          <a:lstStyle/>
          <a:p>
            <a:pPr marL="0" indent="0">
              <a:buNone/>
            </a:pPr>
            <a:r>
              <a:rPr lang="en-US" sz="2800" dirty="0" smtClean="0"/>
              <a:t>Tuberculosis is a bacterial infection caused by </a:t>
            </a:r>
            <a:r>
              <a:rPr lang="en-US" sz="2800" i="1" dirty="0" smtClean="0"/>
              <a:t>Mycobacterium tuberculosis</a:t>
            </a:r>
            <a:r>
              <a:rPr lang="en-US" sz="2800" dirty="0" smtClean="0"/>
              <a:t>.</a:t>
            </a:r>
          </a:p>
          <a:p>
            <a:pPr marL="0" indent="0">
              <a:buNone/>
            </a:pPr>
            <a:endParaRPr lang="en-US" sz="2800" dirty="0"/>
          </a:p>
          <a:p>
            <a:pPr marL="0" indent="0">
              <a:buNone/>
            </a:pPr>
            <a:endParaRPr lang="en-US" sz="2800" dirty="0"/>
          </a:p>
        </p:txBody>
      </p:sp>
      <p:pic>
        <p:nvPicPr>
          <p:cNvPr id="5" name="Picture 4"/>
          <p:cNvPicPr>
            <a:picLocks noChangeAspect="1"/>
          </p:cNvPicPr>
          <p:nvPr/>
        </p:nvPicPr>
        <p:blipFill>
          <a:blip r:embed="rId3"/>
          <a:stretch>
            <a:fillRect/>
          </a:stretch>
        </p:blipFill>
        <p:spPr>
          <a:xfrm>
            <a:off x="216040" y="1417638"/>
            <a:ext cx="4524121" cy="5179352"/>
          </a:xfrm>
          <a:prstGeom prst="rect">
            <a:avLst/>
          </a:prstGeom>
        </p:spPr>
      </p:pic>
    </p:spTree>
    <p:extLst>
      <p:ext uri="{BB962C8B-B14F-4D97-AF65-F5344CB8AC3E}">
        <p14:creationId xmlns:p14="http://schemas.microsoft.com/office/powerpoint/2010/main" val="5468712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k – Nearest </a:t>
            </a:r>
            <a:r>
              <a:rPr lang="en-US" sz="5400" dirty="0" err="1"/>
              <a:t>n</a:t>
            </a:r>
            <a:r>
              <a:rPr lang="en-US" sz="5400" dirty="0" err="1" smtClean="0"/>
              <a:t>eighbours</a:t>
            </a:r>
            <a:endParaRPr lang="en-US" sz="5400" dirty="0"/>
          </a:p>
        </p:txBody>
      </p:sp>
      <p:pic>
        <p:nvPicPr>
          <p:cNvPr id="5" name="Content Placeholder 4"/>
          <p:cNvPicPr>
            <a:picLocks noGrp="1" noChangeAspect="1"/>
          </p:cNvPicPr>
          <p:nvPr>
            <p:ph idx="1"/>
          </p:nvPr>
        </p:nvPicPr>
        <p:blipFill>
          <a:blip r:embed="rId2"/>
          <a:srcRect t="122" b="122"/>
          <a:stretch>
            <a:fillRect/>
          </a:stretch>
        </p:blipFill>
        <p:spPr/>
      </p:pic>
    </p:spTree>
    <p:extLst>
      <p:ext uri="{BB962C8B-B14F-4D97-AF65-F5344CB8AC3E}">
        <p14:creationId xmlns:p14="http://schemas.microsoft.com/office/powerpoint/2010/main" val="25061757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5400" dirty="0" smtClean="0"/>
              <a:t>Multinomial logistic </a:t>
            </a:r>
            <a:r>
              <a:rPr lang="en-US" sz="5400" dirty="0"/>
              <a:t>r</a:t>
            </a:r>
            <a:r>
              <a:rPr lang="en-US" sz="5400" dirty="0" smtClean="0"/>
              <a:t>egression</a:t>
            </a:r>
            <a:endParaRPr lang="en-US" sz="5400" dirty="0"/>
          </a:p>
        </p:txBody>
      </p:sp>
      <p:pic>
        <p:nvPicPr>
          <p:cNvPr id="5" name="Content Placeholder 4"/>
          <p:cNvPicPr>
            <a:picLocks noGrp="1" noChangeAspect="1"/>
          </p:cNvPicPr>
          <p:nvPr>
            <p:ph idx="1"/>
          </p:nvPr>
        </p:nvPicPr>
        <p:blipFill rotWithShape="1">
          <a:blip r:embed="rId2"/>
          <a:srcRect t="-1186" b="-1282"/>
          <a:stretch/>
        </p:blipFill>
        <p:spPr>
          <a:xfrm>
            <a:off x="1424647" y="1639651"/>
            <a:ext cx="6233200" cy="4517076"/>
          </a:xfrm>
        </p:spPr>
      </p:pic>
    </p:spTree>
    <p:extLst>
      <p:ext uri="{BB962C8B-B14F-4D97-AF65-F5344CB8AC3E}">
        <p14:creationId xmlns:p14="http://schemas.microsoft.com/office/powerpoint/2010/main" val="26003594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Stacking for the final model</a:t>
            </a:r>
            <a:endParaRPr lang="en-US" sz="5400" dirty="0"/>
          </a:p>
        </p:txBody>
      </p:sp>
      <p:grpSp>
        <p:nvGrpSpPr>
          <p:cNvPr id="5" name="Group 4"/>
          <p:cNvGrpSpPr/>
          <p:nvPr/>
        </p:nvGrpSpPr>
        <p:grpSpPr>
          <a:xfrm>
            <a:off x="431596" y="1916504"/>
            <a:ext cx="8411881" cy="3765176"/>
            <a:chOff x="552825" y="1123577"/>
            <a:chExt cx="8411881" cy="3765176"/>
          </a:xfrm>
        </p:grpSpPr>
        <p:sp>
          <p:nvSpPr>
            <p:cNvPr id="6" name="Rounded Rectangle 5"/>
            <p:cNvSpPr/>
            <p:nvPr/>
          </p:nvSpPr>
          <p:spPr>
            <a:xfrm>
              <a:off x="552825" y="2640106"/>
              <a:ext cx="1583763" cy="762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Inputs</a:t>
              </a:r>
              <a:endParaRPr lang="en-US" dirty="0"/>
            </a:p>
          </p:txBody>
        </p:sp>
        <p:sp>
          <p:nvSpPr>
            <p:cNvPr id="7" name="Rounded Rectangle 6"/>
            <p:cNvSpPr/>
            <p:nvPr/>
          </p:nvSpPr>
          <p:spPr>
            <a:xfrm>
              <a:off x="3036049" y="1123577"/>
              <a:ext cx="1583763" cy="762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Random Forest</a:t>
              </a:r>
              <a:endParaRPr lang="en-US" dirty="0"/>
            </a:p>
          </p:txBody>
        </p:sp>
        <p:sp>
          <p:nvSpPr>
            <p:cNvPr id="8" name="Rounded Rectangle 7"/>
            <p:cNvSpPr/>
            <p:nvPr/>
          </p:nvSpPr>
          <p:spPr>
            <a:xfrm>
              <a:off x="2841816" y="2550459"/>
              <a:ext cx="1934675" cy="93083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Gradient Boosted Machine</a:t>
              </a:r>
              <a:endParaRPr lang="en-US" dirty="0"/>
            </a:p>
          </p:txBody>
        </p:sp>
        <p:sp>
          <p:nvSpPr>
            <p:cNvPr id="9" name="Rounded Rectangle 8"/>
            <p:cNvSpPr/>
            <p:nvPr/>
          </p:nvSpPr>
          <p:spPr>
            <a:xfrm>
              <a:off x="3036049" y="4126753"/>
              <a:ext cx="1583763" cy="762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k Nearest </a:t>
              </a:r>
              <a:r>
                <a:rPr lang="en-US" dirty="0" err="1" smtClean="0"/>
                <a:t>Neighbours</a:t>
              </a:r>
              <a:endParaRPr lang="en-US" dirty="0"/>
            </a:p>
          </p:txBody>
        </p:sp>
        <p:sp>
          <p:nvSpPr>
            <p:cNvPr id="10" name="Rounded Rectangle 9"/>
            <p:cNvSpPr/>
            <p:nvPr/>
          </p:nvSpPr>
          <p:spPr>
            <a:xfrm>
              <a:off x="5244356" y="2640106"/>
              <a:ext cx="1658470" cy="73211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Multinomial</a:t>
              </a:r>
            </a:p>
            <a:p>
              <a:pPr algn="ctr"/>
              <a:r>
                <a:rPr lang="en-US" dirty="0"/>
                <a:t>Regression</a:t>
              </a:r>
            </a:p>
          </p:txBody>
        </p:sp>
        <p:sp>
          <p:nvSpPr>
            <p:cNvPr id="11" name="Rounded Rectangle 10"/>
            <p:cNvSpPr/>
            <p:nvPr/>
          </p:nvSpPr>
          <p:spPr>
            <a:xfrm>
              <a:off x="7306236" y="2640106"/>
              <a:ext cx="1658470" cy="73211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Outputs</a:t>
              </a:r>
              <a:endParaRPr lang="en-US" dirty="0"/>
            </a:p>
          </p:txBody>
        </p:sp>
        <p:cxnSp>
          <p:nvCxnSpPr>
            <p:cNvPr id="12" name="Straight Arrow Connector 11"/>
            <p:cNvCxnSpPr/>
            <p:nvPr/>
          </p:nvCxnSpPr>
          <p:spPr>
            <a:xfrm flipV="1">
              <a:off x="2136588" y="1778000"/>
              <a:ext cx="705228" cy="7724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271059" y="2988235"/>
              <a:ext cx="44823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136588" y="3481294"/>
              <a:ext cx="705228" cy="8367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776491" y="1497107"/>
              <a:ext cx="602333" cy="8486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821314" y="2988235"/>
              <a:ext cx="34833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4746609" y="3481294"/>
              <a:ext cx="467865" cy="8367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977531" y="2988235"/>
              <a:ext cx="23905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958065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Results</a:t>
            </a:r>
            <a:endParaRPr lang="en-US" sz="5400" dirty="0"/>
          </a:p>
        </p:txBody>
      </p:sp>
      <p:sp>
        <p:nvSpPr>
          <p:cNvPr id="3" name="Content Placeholder 2"/>
          <p:cNvSpPr>
            <a:spLocks noGrp="1"/>
          </p:cNvSpPr>
          <p:nvPr>
            <p:ph idx="1"/>
          </p:nvPr>
        </p:nvSpPr>
        <p:spPr/>
        <p:txBody>
          <a:bodyPr/>
          <a:lstStyle/>
          <a:p>
            <a:pPr marL="0" indent="0">
              <a:buNone/>
            </a:pPr>
            <a:r>
              <a:rPr lang="en-US" dirty="0" smtClean="0"/>
              <a:t>Ensemble methods led to an improvement in classification accuracy over existing methods</a:t>
            </a:r>
          </a:p>
        </p:txBody>
      </p:sp>
      <p:pic>
        <p:nvPicPr>
          <p:cNvPr id="4" name="Picture 3" descr="Screen Shot 2016-02-15 at 5.28.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638" y="3375740"/>
            <a:ext cx="8525310" cy="1497237"/>
          </a:xfrm>
          <a:prstGeom prst="rect">
            <a:avLst/>
          </a:prstGeom>
        </p:spPr>
      </p:pic>
    </p:spTree>
    <p:extLst>
      <p:ext uri="{BB962C8B-B14F-4D97-AF65-F5344CB8AC3E}">
        <p14:creationId xmlns:p14="http://schemas.microsoft.com/office/powerpoint/2010/main" val="42864810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29" y="274638"/>
            <a:ext cx="8643257" cy="1143000"/>
          </a:xfrm>
        </p:spPr>
        <p:txBody>
          <a:bodyPr>
            <a:noAutofit/>
          </a:bodyPr>
          <a:lstStyle/>
          <a:p>
            <a:r>
              <a:rPr lang="en-US" sz="5400" dirty="0" smtClean="0"/>
              <a:t>But simple rules also do well!</a:t>
            </a:r>
            <a:endParaRPr lang="en-US" sz="5400" dirty="0"/>
          </a:p>
        </p:txBody>
      </p:sp>
      <p:sp>
        <p:nvSpPr>
          <p:cNvPr id="5" name="TextBox 4"/>
          <p:cNvSpPr txBox="1"/>
          <p:nvPr/>
        </p:nvSpPr>
        <p:spPr>
          <a:xfrm>
            <a:off x="446314" y="3995057"/>
            <a:ext cx="7990115" cy="2246769"/>
          </a:xfrm>
          <a:prstGeom prst="rect">
            <a:avLst/>
          </a:prstGeom>
          <a:noFill/>
        </p:spPr>
        <p:txBody>
          <a:bodyPr wrap="square" rtlCol="0">
            <a:spAutoFit/>
          </a:bodyPr>
          <a:lstStyle/>
          <a:p>
            <a:pPr marL="457200" indent="-457200">
              <a:buFontTx/>
              <a:buChar char="-"/>
            </a:pPr>
            <a:r>
              <a:rPr lang="en-US" sz="2800" dirty="0" smtClean="0"/>
              <a:t>combine threshold-based rules in a specific order</a:t>
            </a:r>
            <a:br>
              <a:rPr lang="en-US" sz="2800" dirty="0" smtClean="0"/>
            </a:br>
            <a:endParaRPr lang="en-US" sz="2800" dirty="0" smtClean="0"/>
          </a:p>
          <a:p>
            <a:pPr marL="457200" indent="-457200">
              <a:buFontTx/>
              <a:buChar char="-"/>
            </a:pPr>
            <a:r>
              <a:rPr lang="en-US" sz="2800" dirty="0" smtClean="0"/>
              <a:t>we achieve nearly 95% accuracy (cf. </a:t>
            </a:r>
            <a:r>
              <a:rPr lang="en-US" sz="2800" dirty="0" err="1" smtClean="0"/>
              <a:t>StackTB</a:t>
            </a:r>
            <a:r>
              <a:rPr lang="en-US" sz="2800" dirty="0"/>
              <a:t>,</a:t>
            </a:r>
            <a:r>
              <a:rPr lang="en-US" sz="2800" dirty="0" smtClean="0"/>
              <a:t> </a:t>
            </a:r>
            <a:r>
              <a:rPr lang="en-US" sz="2800" dirty="0"/>
              <a:t>96</a:t>
            </a:r>
            <a:r>
              <a:rPr lang="en-US" sz="2800" dirty="0" smtClean="0"/>
              <a:t>%)</a:t>
            </a:r>
          </a:p>
          <a:p>
            <a:pPr marL="457200" indent="-457200">
              <a:buFontTx/>
              <a:buChar char="-"/>
            </a:pPr>
            <a:endParaRPr lang="en-US" sz="2800" dirty="0"/>
          </a:p>
          <a:p>
            <a:pPr marL="457200" indent="-457200">
              <a:buFontTx/>
              <a:buChar char="-"/>
            </a:pPr>
            <a:r>
              <a:rPr lang="en-US" sz="2800" dirty="0" smtClean="0"/>
              <a:t>trade-offs between accuracy and interpretability</a:t>
            </a:r>
            <a:endParaRPr lang="en-US" sz="2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1487"/>
            <a:ext cx="9144000" cy="1569720"/>
          </a:xfrm>
          <a:prstGeom prst="rect">
            <a:avLst/>
          </a:prstGeom>
        </p:spPr>
      </p:pic>
    </p:spTree>
    <p:extLst>
      <p:ext uri="{BB962C8B-B14F-4D97-AF65-F5344CB8AC3E}">
        <p14:creationId xmlns:p14="http://schemas.microsoft.com/office/powerpoint/2010/main" val="668196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552"/>
            <a:ext cx="8229600" cy="1143000"/>
          </a:xfrm>
        </p:spPr>
        <p:txBody>
          <a:bodyPr>
            <a:noAutofit/>
          </a:bodyPr>
          <a:lstStyle/>
          <a:p>
            <a:r>
              <a:rPr lang="en-US" sz="5400" dirty="0" smtClean="0"/>
              <a:t>Boolean compressed sensing</a:t>
            </a:r>
            <a:endParaRPr lang="en-US" sz="5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330552"/>
            <a:ext cx="7805057" cy="4724113"/>
          </a:xfrm>
          <a:prstGeom prst="rect">
            <a:avLst/>
          </a:prstGeom>
        </p:spPr>
      </p:pic>
      <p:sp>
        <p:nvSpPr>
          <p:cNvPr id="5" name="TextBox 4"/>
          <p:cNvSpPr txBox="1"/>
          <p:nvPr/>
        </p:nvSpPr>
        <p:spPr>
          <a:xfrm>
            <a:off x="1230085" y="6128656"/>
            <a:ext cx="6683829" cy="646331"/>
          </a:xfrm>
          <a:prstGeom prst="rect">
            <a:avLst/>
          </a:prstGeom>
          <a:noFill/>
        </p:spPr>
        <p:txBody>
          <a:bodyPr wrap="square" rtlCol="0">
            <a:spAutoFit/>
          </a:bodyPr>
          <a:lstStyle/>
          <a:p>
            <a:r>
              <a:rPr lang="en-US" smtClean="0"/>
              <a:t>Source: </a:t>
            </a:r>
            <a:r>
              <a:rPr lang="en-US" dirty="0" err="1" smtClean="0"/>
              <a:t>Malioutov</a:t>
            </a:r>
            <a:r>
              <a:rPr lang="en-US" dirty="0"/>
              <a:t>, D and </a:t>
            </a:r>
            <a:r>
              <a:rPr lang="en-US" dirty="0" err="1"/>
              <a:t>Varshney</a:t>
            </a:r>
            <a:r>
              <a:rPr lang="en-US" dirty="0"/>
              <a:t>, K. Exact Rule Learning via Boolean </a:t>
            </a:r>
            <a:r>
              <a:rPr lang="en-US" dirty="0" smtClean="0"/>
              <a:t>Compressed </a:t>
            </a:r>
            <a:r>
              <a:rPr lang="en-US" dirty="0"/>
              <a:t>Sensing Proceedings of ICML-13 (2013), pp. 765-773.</a:t>
            </a:r>
          </a:p>
        </p:txBody>
      </p:sp>
    </p:spTree>
    <p:extLst>
      <p:ext uri="{BB962C8B-B14F-4D97-AF65-F5344CB8AC3E}">
        <p14:creationId xmlns:p14="http://schemas.microsoft.com/office/powerpoint/2010/main" val="1556020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Lesson n. 2</a:t>
            </a:r>
            <a:endParaRPr lang="en-US" sz="5400" dirty="0"/>
          </a:p>
        </p:txBody>
      </p:sp>
      <p:sp>
        <p:nvSpPr>
          <p:cNvPr id="3" name="Content Placeholder 2"/>
          <p:cNvSpPr>
            <a:spLocks noGrp="1"/>
          </p:cNvSpPr>
          <p:nvPr>
            <p:ph idx="1"/>
          </p:nvPr>
        </p:nvSpPr>
        <p:spPr/>
        <p:txBody>
          <a:bodyPr/>
          <a:lstStyle/>
          <a:p>
            <a:r>
              <a:rPr lang="en-US" dirty="0" smtClean="0"/>
              <a:t>Do not neglect the opportunity to create a more interpretable predictor if the resulting accuracy loss is within an acceptable range.</a:t>
            </a:r>
            <a:endParaRPr lang="en-US" dirty="0"/>
          </a:p>
        </p:txBody>
      </p:sp>
    </p:spTree>
    <p:extLst>
      <p:ext uri="{BB962C8B-B14F-4D97-AF65-F5344CB8AC3E}">
        <p14:creationId xmlns:p14="http://schemas.microsoft.com/office/powerpoint/2010/main" val="1326373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Autofit/>
          </a:bodyPr>
          <a:lstStyle/>
          <a:p>
            <a:r>
              <a:rPr lang="en-US" sz="5400" dirty="0" smtClean="0"/>
              <a:t>Pediatric vasculitis</a:t>
            </a:r>
            <a:endParaRPr lang="en-US" sz="5400" dirty="0"/>
          </a:p>
        </p:txBody>
      </p:sp>
      <p:sp>
        <p:nvSpPr>
          <p:cNvPr id="3" name="Content Placeholder 2"/>
          <p:cNvSpPr>
            <a:spLocks noGrp="1"/>
          </p:cNvSpPr>
          <p:nvPr>
            <p:ph idx="1"/>
          </p:nvPr>
        </p:nvSpPr>
        <p:spPr/>
        <p:txBody>
          <a:bodyPr/>
          <a:lstStyle/>
          <a:p>
            <a:r>
              <a:rPr lang="en-US" dirty="0" smtClean="0"/>
              <a:t>A rare childhood disease; vessel inflammation</a:t>
            </a:r>
            <a:endParaRPr lang="en-US" dirty="0"/>
          </a:p>
          <a:p>
            <a:r>
              <a:rPr lang="en-US" dirty="0" smtClean="0"/>
              <a:t>Patient presentation frequently looks like this:</a:t>
            </a:r>
            <a:endParaRPr lang="en-US" dirty="0"/>
          </a:p>
        </p:txBody>
      </p:sp>
      <p:sp>
        <p:nvSpPr>
          <p:cNvPr id="4" name="TextBox 3"/>
          <p:cNvSpPr txBox="1"/>
          <p:nvPr/>
        </p:nvSpPr>
        <p:spPr>
          <a:xfrm>
            <a:off x="870857" y="6317117"/>
            <a:ext cx="7402286" cy="369332"/>
          </a:xfrm>
          <a:prstGeom prst="rect">
            <a:avLst/>
          </a:prstGeom>
          <a:noFill/>
        </p:spPr>
        <p:txBody>
          <a:bodyPr wrap="square" rtlCol="0">
            <a:spAutoFit/>
          </a:bodyPr>
          <a:lstStyle/>
          <a:p>
            <a:r>
              <a:rPr lang="en-US" dirty="0"/>
              <a:t>Source: http://</a:t>
            </a:r>
            <a:r>
              <a:rPr lang="en-US" dirty="0" err="1"/>
              <a:t>ilearnpeds.com</a:t>
            </a:r>
            <a:r>
              <a:rPr lang="en-US" dirty="0"/>
              <a:t>/Assets/MCH/Images/Media/4413-media.jpg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3040063"/>
            <a:ext cx="3810000" cy="2857500"/>
          </a:xfrm>
          <a:prstGeom prst="rect">
            <a:avLst/>
          </a:prstGeom>
        </p:spPr>
      </p:pic>
    </p:spTree>
    <p:extLst>
      <p:ext uri="{BB962C8B-B14F-4D97-AF65-F5344CB8AC3E}">
        <p14:creationId xmlns:p14="http://schemas.microsoft.com/office/powerpoint/2010/main" val="1200133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The data</a:t>
            </a:r>
            <a:endParaRPr lang="en-US" sz="5400" dirty="0"/>
          </a:p>
        </p:txBody>
      </p:sp>
      <p:sp>
        <p:nvSpPr>
          <p:cNvPr id="3" name="Content Placeholder 2"/>
          <p:cNvSpPr>
            <a:spLocks noGrp="1"/>
          </p:cNvSpPr>
          <p:nvPr>
            <p:ph idx="1"/>
          </p:nvPr>
        </p:nvSpPr>
        <p:spPr/>
        <p:txBody>
          <a:bodyPr/>
          <a:lstStyle/>
          <a:p>
            <a:r>
              <a:rPr lang="en-US" dirty="0" smtClean="0"/>
              <a:t>148 observations, 39 of them have the disease</a:t>
            </a:r>
          </a:p>
          <a:p>
            <a:endParaRPr lang="en-US" dirty="0"/>
          </a:p>
          <a:p>
            <a:r>
              <a:rPr lang="en-US" dirty="0" smtClean="0"/>
              <a:t>Over 63,000 variables measured for each one (gene expression count data – using RNA-</a:t>
            </a:r>
            <a:r>
              <a:rPr lang="en-US" dirty="0" err="1" smtClean="0"/>
              <a:t>Seq</a:t>
            </a:r>
            <a:r>
              <a:rPr lang="en-US" dirty="0" smtClean="0"/>
              <a:t>)</a:t>
            </a:r>
          </a:p>
          <a:p>
            <a:endParaRPr lang="en-US" dirty="0"/>
          </a:p>
          <a:p>
            <a:r>
              <a:rPr lang="en-US" dirty="0" smtClean="0"/>
              <a:t>Some additional clinical information for each patient (such as the severity of the disease)</a:t>
            </a:r>
            <a:endParaRPr lang="en-US" dirty="0"/>
          </a:p>
        </p:txBody>
      </p:sp>
    </p:spTree>
    <p:extLst>
      <p:ext uri="{BB962C8B-B14F-4D97-AF65-F5344CB8AC3E}">
        <p14:creationId xmlns:p14="http://schemas.microsoft.com/office/powerpoint/2010/main" val="749461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The approach</a:t>
            </a:r>
            <a:endParaRPr lang="en-US" sz="5400" dirty="0"/>
          </a:p>
        </p:txBody>
      </p:sp>
      <p:sp>
        <p:nvSpPr>
          <p:cNvPr id="3" name="Content Placeholder 2"/>
          <p:cNvSpPr>
            <a:spLocks noGrp="1"/>
          </p:cNvSpPr>
          <p:nvPr>
            <p:ph idx="1"/>
          </p:nvPr>
        </p:nvSpPr>
        <p:spPr/>
        <p:txBody>
          <a:bodyPr>
            <a:normAutofit/>
          </a:bodyPr>
          <a:lstStyle/>
          <a:p>
            <a:r>
              <a:rPr lang="en-US" dirty="0" smtClean="0"/>
              <a:t>Use univariate association to link probes with the phenotype (presence or absence of PV)</a:t>
            </a:r>
          </a:p>
          <a:p>
            <a:endParaRPr lang="en-US" dirty="0"/>
          </a:p>
          <a:p>
            <a:r>
              <a:rPr lang="en-US" dirty="0" smtClean="0"/>
              <a:t>Using penalized ridge/lasso regression identify the best combinations of these predictors</a:t>
            </a:r>
          </a:p>
          <a:p>
            <a:endParaRPr lang="en-US" dirty="0"/>
          </a:p>
          <a:p>
            <a:r>
              <a:rPr lang="en-US" dirty="0" smtClean="0"/>
              <a:t>Correlate the resulting gene sets with known gene sets or pathways (enrichment analysis)</a:t>
            </a:r>
            <a:endParaRPr lang="en-US" dirty="0"/>
          </a:p>
        </p:txBody>
      </p:sp>
    </p:spTree>
    <p:extLst>
      <p:ext uri="{BB962C8B-B14F-4D97-AF65-F5344CB8AC3E}">
        <p14:creationId xmlns:p14="http://schemas.microsoft.com/office/powerpoint/2010/main" val="1478333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214"/>
            <a:ext cx="8229600" cy="1143000"/>
          </a:xfrm>
        </p:spPr>
        <p:txBody>
          <a:bodyPr>
            <a:normAutofit/>
          </a:bodyPr>
          <a:lstStyle/>
          <a:p>
            <a:r>
              <a:rPr lang="en-US" sz="5400" dirty="0" smtClean="0"/>
              <a:t>Tuberculosis</a:t>
            </a:r>
            <a:endParaRPr lang="en-US" sz="5400" dirty="0"/>
          </a:p>
        </p:txBody>
      </p:sp>
      <p:sp>
        <p:nvSpPr>
          <p:cNvPr id="3" name="Content Placeholder 2"/>
          <p:cNvSpPr>
            <a:spLocks noGrp="1"/>
          </p:cNvSpPr>
          <p:nvPr>
            <p:ph idx="1"/>
          </p:nvPr>
        </p:nvSpPr>
        <p:spPr>
          <a:xfrm>
            <a:off x="457200" y="1220214"/>
            <a:ext cx="8229599" cy="4878028"/>
          </a:xfrm>
        </p:spPr>
        <p:txBody>
          <a:bodyPr>
            <a:normAutofit/>
          </a:bodyPr>
          <a:lstStyle/>
          <a:p>
            <a:pPr marL="0" indent="0">
              <a:buNone/>
            </a:pPr>
            <a:r>
              <a:rPr lang="en-US" sz="2800" dirty="0" smtClean="0"/>
              <a:t>Tuberculosis is the most common </a:t>
            </a:r>
            <a:r>
              <a:rPr lang="en-US" sz="2800" dirty="0"/>
              <a:t>infectious </a:t>
            </a:r>
            <a:r>
              <a:rPr lang="en-US" sz="2800" dirty="0" smtClean="0"/>
              <a:t>disease killer today. Its annual toll is 9 million new cases and 1.5 million deaths. Nearly every third person has latent TB!</a:t>
            </a:r>
            <a:endParaRPr lang="en-US" sz="2800" dirty="0"/>
          </a:p>
        </p:txBody>
      </p:sp>
      <p:pic>
        <p:nvPicPr>
          <p:cNvPr id="4" name="Picture 3"/>
          <p:cNvPicPr>
            <a:picLocks noChangeAspect="1"/>
          </p:cNvPicPr>
          <p:nvPr/>
        </p:nvPicPr>
        <p:blipFill>
          <a:blip r:embed="rId3"/>
          <a:stretch>
            <a:fillRect/>
          </a:stretch>
        </p:blipFill>
        <p:spPr>
          <a:xfrm>
            <a:off x="571750" y="2831134"/>
            <a:ext cx="8115049" cy="3582794"/>
          </a:xfrm>
          <a:prstGeom prst="rect">
            <a:avLst/>
          </a:prstGeom>
        </p:spPr>
      </p:pic>
    </p:spTree>
    <p:extLst>
      <p:ext uri="{BB962C8B-B14F-4D97-AF65-F5344CB8AC3E}">
        <p14:creationId xmlns:p14="http://schemas.microsoft.com/office/powerpoint/2010/main" val="19051703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Lesson n. 3</a:t>
            </a:r>
            <a:endParaRPr lang="en-US" sz="5400" dirty="0"/>
          </a:p>
        </p:txBody>
      </p:sp>
      <p:sp>
        <p:nvSpPr>
          <p:cNvPr id="3" name="Content Placeholder 2"/>
          <p:cNvSpPr>
            <a:spLocks noGrp="1"/>
          </p:cNvSpPr>
          <p:nvPr>
            <p:ph idx="1"/>
          </p:nvPr>
        </p:nvSpPr>
        <p:spPr/>
        <p:txBody>
          <a:bodyPr/>
          <a:lstStyle/>
          <a:p>
            <a:r>
              <a:rPr lang="en-US" dirty="0" smtClean="0"/>
              <a:t>Do not promise to find anything significant in a dataset that contains too few positive cases!</a:t>
            </a:r>
            <a:endParaRPr lang="en-US" dirty="0"/>
          </a:p>
        </p:txBody>
      </p:sp>
    </p:spTree>
    <p:extLst>
      <p:ext uri="{BB962C8B-B14F-4D97-AF65-F5344CB8AC3E}">
        <p14:creationId xmlns:p14="http://schemas.microsoft.com/office/powerpoint/2010/main" val="1940073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04514" cy="1143000"/>
          </a:xfrm>
        </p:spPr>
        <p:txBody>
          <a:bodyPr>
            <a:noAutofit/>
          </a:bodyPr>
          <a:lstStyle/>
          <a:p>
            <a:r>
              <a:rPr lang="en-US" sz="5400" dirty="0" smtClean="0"/>
              <a:t>Conclusion: the three lessons</a:t>
            </a:r>
            <a:endParaRPr lang="en-US" sz="5400" dirty="0"/>
          </a:p>
        </p:txBody>
      </p:sp>
      <p:sp>
        <p:nvSpPr>
          <p:cNvPr id="3" name="Content Placeholder 2"/>
          <p:cNvSpPr>
            <a:spLocks noGrp="1"/>
          </p:cNvSpPr>
          <p:nvPr>
            <p:ph idx="1"/>
          </p:nvPr>
        </p:nvSpPr>
        <p:spPr>
          <a:xfrm>
            <a:off x="457200" y="1417638"/>
            <a:ext cx="8229600" cy="4525963"/>
          </a:xfrm>
        </p:spPr>
        <p:txBody>
          <a:bodyPr>
            <a:noAutofit/>
          </a:bodyPr>
          <a:lstStyle/>
          <a:p>
            <a:r>
              <a:rPr lang="en-US" dirty="0"/>
              <a:t>Even when you think your model includes all the information you have available, make sure you are not leaving anything out by mistake!</a:t>
            </a:r>
          </a:p>
          <a:p>
            <a:endParaRPr lang="en-US" dirty="0" smtClean="0"/>
          </a:p>
          <a:p>
            <a:r>
              <a:rPr lang="en-US" dirty="0"/>
              <a:t>Do not neglect the opportunity to create a more interpretable predictor if the resulting accuracy loss is within an acceptable range</a:t>
            </a:r>
            <a:r>
              <a:rPr lang="en-US" dirty="0" smtClean="0"/>
              <a:t>.</a:t>
            </a:r>
          </a:p>
          <a:p>
            <a:endParaRPr lang="en-US" dirty="0"/>
          </a:p>
          <a:p>
            <a:r>
              <a:rPr lang="en-US" dirty="0"/>
              <a:t>Do not promise to find anything significant in a dataset that contains too few positive cases!</a:t>
            </a:r>
          </a:p>
          <a:p>
            <a:endParaRPr lang="en-US" dirty="0"/>
          </a:p>
          <a:p>
            <a:endParaRPr lang="en-US" dirty="0" smtClean="0"/>
          </a:p>
          <a:p>
            <a:endParaRPr lang="en-US" dirty="0"/>
          </a:p>
        </p:txBody>
      </p:sp>
    </p:spTree>
    <p:extLst>
      <p:ext uri="{BB962C8B-B14F-4D97-AF65-F5344CB8AC3E}">
        <p14:creationId xmlns:p14="http://schemas.microsoft.com/office/powerpoint/2010/main" val="1437139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53" y="844968"/>
            <a:ext cx="4171761" cy="987376"/>
          </a:xfrm>
        </p:spPr>
        <p:txBody>
          <a:bodyPr>
            <a:noAutofit/>
          </a:bodyPr>
          <a:lstStyle/>
          <a:p>
            <a:r>
              <a:rPr lang="en-US" sz="4050" smtClean="0"/>
              <a:t>Acknowledgments</a:t>
            </a:r>
            <a:endParaRPr lang="en-US" sz="405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7142" y="2674444"/>
            <a:ext cx="1257197" cy="150940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4600" y="2736852"/>
            <a:ext cx="1211052" cy="143481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035" y="2673179"/>
            <a:ext cx="1097810" cy="149849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1026" y="2736852"/>
            <a:ext cx="1148791" cy="147347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480" y="4207498"/>
            <a:ext cx="1243119" cy="1605766"/>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1920" y="4213606"/>
            <a:ext cx="1313943" cy="162410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0364" y="4277480"/>
            <a:ext cx="1167950" cy="1624104"/>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9874" y="4257674"/>
            <a:ext cx="1325990" cy="1612299"/>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77165" y="4265324"/>
            <a:ext cx="1416974" cy="162885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75788" y="941530"/>
            <a:ext cx="1332380" cy="1686224"/>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24688" y="4257675"/>
            <a:ext cx="1283480" cy="1628857"/>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12339" y="2736738"/>
            <a:ext cx="1265028" cy="1470760"/>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61765" y="903729"/>
            <a:ext cx="1247775" cy="1724025"/>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17405" y="941530"/>
            <a:ext cx="1346657" cy="1686224"/>
          </a:xfrm>
          <a:prstGeom prst="rect">
            <a:avLst/>
          </a:prstGeom>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75213" y="1648955"/>
            <a:ext cx="1396890" cy="819509"/>
          </a:xfrm>
          <a:prstGeom prst="rect">
            <a:avLst/>
          </a:prstGeom>
        </p:spPr>
      </p:pic>
      <p:pic>
        <p:nvPicPr>
          <p:cNvPr id="24" name="Picture 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2059" y="1784642"/>
            <a:ext cx="777353" cy="683822"/>
          </a:xfrm>
          <a:prstGeom prst="rect">
            <a:avLst/>
          </a:prstGeom>
        </p:spPr>
      </p:pic>
      <p:pic>
        <p:nvPicPr>
          <p:cNvPr id="25" name="Picture 2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67917" y="1775313"/>
            <a:ext cx="964683" cy="693304"/>
          </a:xfrm>
          <a:prstGeom prst="rect">
            <a:avLst/>
          </a:prstGeom>
        </p:spPr>
      </p:pic>
      <p:pic>
        <p:nvPicPr>
          <p:cNvPr id="26" name="Pictur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56960" y="1775314"/>
            <a:ext cx="930291" cy="693158"/>
          </a:xfrm>
          <a:prstGeom prst="rect">
            <a:avLst/>
          </a:prstGeom>
        </p:spPr>
      </p:pic>
    </p:spTree>
    <p:extLst>
      <p:ext uri="{BB962C8B-B14F-4D97-AF65-F5344CB8AC3E}">
        <p14:creationId xmlns:p14="http://schemas.microsoft.com/office/powerpoint/2010/main" val="3348054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MIRU-VNTR</a:t>
            </a:r>
            <a:endParaRPr lang="en-US" sz="5400" dirty="0"/>
          </a:p>
        </p:txBody>
      </p:sp>
      <p:sp>
        <p:nvSpPr>
          <p:cNvPr id="3" name="Content Placeholder 2"/>
          <p:cNvSpPr>
            <a:spLocks noGrp="1"/>
          </p:cNvSpPr>
          <p:nvPr>
            <p:ph idx="1"/>
          </p:nvPr>
        </p:nvSpPr>
        <p:spPr>
          <a:xfrm>
            <a:off x="457200" y="1455525"/>
            <a:ext cx="8229600" cy="4525963"/>
          </a:xfrm>
        </p:spPr>
        <p:txBody>
          <a:bodyPr>
            <a:normAutofit/>
          </a:bodyPr>
          <a:lstStyle/>
          <a:p>
            <a:pPr marL="0" indent="0">
              <a:buNone/>
            </a:pPr>
            <a:r>
              <a:rPr lang="en-US" sz="2400" i="1" dirty="0"/>
              <a:t>Mycobacterium interspersed repetitive </a:t>
            </a:r>
            <a:r>
              <a:rPr lang="en-US" sz="2400" i="1" dirty="0" smtClean="0"/>
              <a:t>units – variable number tandem repeats </a:t>
            </a:r>
            <a:r>
              <a:rPr lang="en-US" sz="2400" dirty="0" smtClean="0"/>
              <a:t>is a technique for fingerprinting strains of TB at up to 24 genetic loci.</a:t>
            </a:r>
            <a:endParaRPr lang="en-US" sz="2400" dirty="0"/>
          </a:p>
        </p:txBody>
      </p:sp>
      <p:pic>
        <p:nvPicPr>
          <p:cNvPr id="4" name="Picture 3"/>
          <p:cNvPicPr>
            <a:picLocks noChangeAspect="1"/>
          </p:cNvPicPr>
          <p:nvPr/>
        </p:nvPicPr>
        <p:blipFill>
          <a:blip r:embed="rId2"/>
          <a:stretch>
            <a:fillRect/>
          </a:stretch>
        </p:blipFill>
        <p:spPr>
          <a:xfrm>
            <a:off x="1448593" y="2797051"/>
            <a:ext cx="6328835" cy="3622065"/>
          </a:xfrm>
          <a:prstGeom prst="rect">
            <a:avLst/>
          </a:prstGeom>
        </p:spPr>
      </p:pic>
    </p:spTree>
    <p:extLst>
      <p:ext uri="{BB962C8B-B14F-4D97-AF65-F5344CB8AC3E}">
        <p14:creationId xmlns:p14="http://schemas.microsoft.com/office/powerpoint/2010/main" val="10899176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87086" y="468313"/>
            <a:ext cx="8980714" cy="1143000"/>
          </a:xfrm>
        </p:spPr>
        <p:txBody>
          <a:bodyPr>
            <a:normAutofit/>
          </a:bodyPr>
          <a:lstStyle/>
          <a:p>
            <a:r>
              <a:rPr lang="en-US" altLang="en-US" sz="5400" dirty="0">
                <a:ea typeface="ＭＳ Ｐゴシック" charset="-128"/>
              </a:rPr>
              <a:t>Infection ≈ branching process</a:t>
            </a:r>
          </a:p>
        </p:txBody>
      </p:sp>
      <p:pic>
        <p:nvPicPr>
          <p:cNvPr id="46082" name="Picture 3" descr="galton-wats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25625"/>
            <a:ext cx="91440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16629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0" y="274638"/>
            <a:ext cx="9144000" cy="942975"/>
          </a:xfrm>
        </p:spPr>
        <p:txBody>
          <a:bodyPr>
            <a:normAutofit fontScale="90000"/>
          </a:bodyPr>
          <a:lstStyle/>
          <a:p>
            <a:r>
              <a:rPr lang="en-US" altLang="en-US" sz="6000" dirty="0">
                <a:ea typeface="ＭＳ Ｐゴシック" charset="-128"/>
              </a:rPr>
              <a:t>Evaluating a TB program: UK</a:t>
            </a:r>
          </a:p>
        </p:txBody>
      </p:sp>
      <p:sp>
        <p:nvSpPr>
          <p:cNvPr id="47106" name="Content Placeholder 2"/>
          <p:cNvSpPr>
            <a:spLocks noGrp="1"/>
          </p:cNvSpPr>
          <p:nvPr>
            <p:ph idx="1"/>
          </p:nvPr>
        </p:nvSpPr>
        <p:spPr/>
        <p:txBody>
          <a:bodyPr>
            <a:noAutofit/>
          </a:bodyPr>
          <a:lstStyle/>
          <a:p>
            <a:r>
              <a:rPr lang="en-US" altLang="en-US" dirty="0">
                <a:ea typeface="ＭＳ Ｐゴシック" charset="-128"/>
              </a:rPr>
              <a:t>Every reported case is </a:t>
            </a:r>
            <a:r>
              <a:rPr lang="en-US" altLang="en-US" dirty="0" smtClean="0">
                <a:ea typeface="ＭＳ Ｐゴシック" charset="-128"/>
              </a:rPr>
              <a:t>genotyped: MIRU-VNTR</a:t>
            </a:r>
            <a:endParaRPr lang="en-US" altLang="en-US" dirty="0">
              <a:ea typeface="ＭＳ Ｐゴシック" charset="-128"/>
            </a:endParaRPr>
          </a:p>
          <a:p>
            <a:endParaRPr lang="en-US" altLang="en-US" dirty="0">
              <a:ea typeface="ＭＳ Ｐゴシック" charset="-128"/>
            </a:endParaRPr>
          </a:p>
          <a:p>
            <a:r>
              <a:rPr lang="en-US" altLang="en-US" dirty="0">
                <a:ea typeface="ＭＳ Ｐゴシック" charset="-128"/>
              </a:rPr>
              <a:t>After seeing multiple cases having the same </a:t>
            </a:r>
            <a:r>
              <a:rPr lang="en-US" altLang="en-US" dirty="0" smtClean="0">
                <a:ea typeface="ＭＳ Ｐゴシック" charset="-128"/>
              </a:rPr>
              <a:t>type, </a:t>
            </a:r>
            <a:r>
              <a:rPr lang="en-US" altLang="en-US" dirty="0">
                <a:ea typeface="ＭＳ Ｐゴシック" charset="-128"/>
              </a:rPr>
              <a:t>a “cluster investigation” can be initiated</a:t>
            </a:r>
          </a:p>
          <a:p>
            <a:endParaRPr lang="en-US" altLang="en-US" dirty="0">
              <a:ea typeface="ＭＳ Ｐゴシック" charset="-128"/>
            </a:endParaRPr>
          </a:p>
          <a:p>
            <a:r>
              <a:rPr lang="en-US" altLang="en-US" dirty="0">
                <a:ea typeface="ＭＳ Ｐゴシック" charset="-128"/>
              </a:rPr>
              <a:t>This leads to detecting further clustered cases</a:t>
            </a:r>
          </a:p>
          <a:p>
            <a:endParaRPr lang="en-US" altLang="en-US" dirty="0">
              <a:ea typeface="ＭＳ Ｐゴシック" charset="-128"/>
            </a:endParaRPr>
          </a:p>
          <a:p>
            <a:r>
              <a:rPr lang="en-US" altLang="en-US" dirty="0">
                <a:ea typeface="ＭＳ Ｐゴシック" charset="-128"/>
              </a:rPr>
              <a:t>Question: does this alter cluster growth rates?</a:t>
            </a:r>
          </a:p>
        </p:txBody>
      </p:sp>
    </p:spTree>
    <p:extLst>
      <p:ext uri="{BB962C8B-B14F-4D97-AF65-F5344CB8AC3E}">
        <p14:creationId xmlns:p14="http://schemas.microsoft.com/office/powerpoint/2010/main" val="15830562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data</a:t>
            </a:r>
            <a:endParaRPr lang="en-US" dirty="0"/>
          </a:p>
        </p:txBody>
      </p:sp>
      <p:sp>
        <p:nvSpPr>
          <p:cNvPr id="3" name="Content Placeholder 2"/>
          <p:cNvSpPr>
            <a:spLocks noGrp="1"/>
          </p:cNvSpPr>
          <p:nvPr>
            <p:ph idx="1"/>
          </p:nvPr>
        </p:nvSpPr>
        <p:spPr>
          <a:xfrm>
            <a:off x="457200" y="1600200"/>
            <a:ext cx="8229600" cy="4714875"/>
          </a:xfrm>
        </p:spPr>
        <p:txBody>
          <a:bodyPr>
            <a:noAutofit/>
          </a:bodyPr>
          <a:lstStyle/>
          <a:p>
            <a:r>
              <a:rPr lang="en-US" dirty="0" smtClean="0"/>
              <a:t>1064 cases in a total of just over 100 clusters</a:t>
            </a:r>
          </a:p>
          <a:p>
            <a:endParaRPr lang="en-US" dirty="0"/>
          </a:p>
          <a:p>
            <a:r>
              <a:rPr lang="en-US" dirty="0" smtClean="0"/>
              <a:t>For each one, we know: the strain lineage (more on that soon), the cluster level (national/regional/local), the patient’s origin (within or outside the UK), sex and age group, the date of diagnosis, location of the TB (in the lungs or outside), and whether it’s been discovered pre or post cluster investigation</a:t>
            </a:r>
            <a:endParaRPr lang="en-US" dirty="0"/>
          </a:p>
        </p:txBody>
      </p:sp>
    </p:spTree>
    <p:extLst>
      <p:ext uri="{BB962C8B-B14F-4D97-AF65-F5344CB8AC3E}">
        <p14:creationId xmlns:p14="http://schemas.microsoft.com/office/powerpoint/2010/main" val="1896465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p:cNvPicPr>
            <a:picLocks noChangeAspect="1"/>
          </p:cNvPicPr>
          <p:nvPr/>
        </p:nvPicPr>
        <p:blipFill>
          <a:blip r:embed="rId2">
            <a:extLst>
              <a:ext uri="{28A0092B-C50C-407E-A947-70E740481C1C}">
                <a14:useLocalDpi xmlns:a14="http://schemas.microsoft.com/office/drawing/2010/main" val="0"/>
              </a:ext>
            </a:extLst>
          </a:blip>
          <a:srcRect t="49992" b="37498"/>
          <a:stretch>
            <a:fillRect/>
          </a:stretch>
        </p:blipFill>
        <p:spPr bwMode="auto">
          <a:xfrm>
            <a:off x="1949450" y="1047750"/>
            <a:ext cx="5561013"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Box 2"/>
          <p:cNvSpPr txBox="1">
            <a:spLocks noChangeArrowheads="1"/>
          </p:cNvSpPr>
          <p:nvPr/>
        </p:nvSpPr>
        <p:spPr bwMode="auto">
          <a:xfrm>
            <a:off x="0" y="58738"/>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5400" dirty="0"/>
              <a:t>Growth of selected clusters </a:t>
            </a:r>
          </a:p>
        </p:txBody>
      </p:sp>
    </p:spTree>
    <p:extLst>
      <p:ext uri="{BB962C8B-B14F-4D97-AF65-F5344CB8AC3E}">
        <p14:creationId xmlns:p14="http://schemas.microsoft.com/office/powerpoint/2010/main" val="12510876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152400" y="274638"/>
            <a:ext cx="8839200" cy="1143000"/>
          </a:xfrm>
        </p:spPr>
        <p:txBody>
          <a:bodyPr>
            <a:normAutofit/>
          </a:bodyPr>
          <a:lstStyle/>
          <a:p>
            <a:r>
              <a:rPr lang="en-US" altLang="en-US" sz="5400" dirty="0">
                <a:ea typeface="ＭＳ Ｐゴシック" charset="-128"/>
              </a:rPr>
              <a:t>A </a:t>
            </a:r>
            <a:r>
              <a:rPr lang="en-US" altLang="en-US" sz="5400" dirty="0" smtClean="0">
                <a:ea typeface="ＭＳ Ｐゴシック" charset="-128"/>
              </a:rPr>
              <a:t>linear </a:t>
            </a:r>
            <a:r>
              <a:rPr lang="en-US" altLang="en-US" sz="5400" dirty="0">
                <a:ea typeface="ＭＳ Ｐゴシック" charset="-128"/>
              </a:rPr>
              <a:t>regression model</a:t>
            </a:r>
          </a:p>
        </p:txBody>
      </p:sp>
      <p:sp>
        <p:nvSpPr>
          <p:cNvPr id="49154" name="Content Placeholder 2"/>
          <p:cNvSpPr>
            <a:spLocks noGrp="1"/>
          </p:cNvSpPr>
          <p:nvPr>
            <p:ph idx="1"/>
          </p:nvPr>
        </p:nvSpPr>
        <p:spPr>
          <a:xfrm>
            <a:off x="304800" y="1600200"/>
            <a:ext cx="8610600" cy="4525963"/>
          </a:xfrm>
        </p:spPr>
        <p:txBody>
          <a:bodyPr/>
          <a:lstStyle/>
          <a:p>
            <a:r>
              <a:rPr lang="en-US" altLang="en-US">
                <a:ea typeface="ＭＳ Ｐゴシック" charset="-128"/>
              </a:rPr>
              <a:t>Use all the available variables to model delay</a:t>
            </a:r>
          </a:p>
          <a:p>
            <a:endParaRPr lang="en-US" altLang="en-US" sz="2400">
              <a:ea typeface="ＭＳ Ｐゴシック" charset="-128"/>
            </a:endParaRPr>
          </a:p>
          <a:p>
            <a:r>
              <a:rPr lang="en-US" altLang="en-US">
                <a:ea typeface="ＭＳ Ｐゴシック" charset="-128"/>
              </a:rPr>
              <a:t>Basic regression: T</a:t>
            </a:r>
            <a:r>
              <a:rPr lang="en-US" altLang="en-US" baseline="-25000">
                <a:ea typeface="ＭＳ Ｐゴシック" charset="-128"/>
              </a:rPr>
              <a:t>j </a:t>
            </a:r>
            <a:r>
              <a:rPr lang="en-US" altLang="en-US">
                <a:ea typeface="ＭＳ Ｐゴシック" charset="-128"/>
              </a:rPr>
              <a:t>– T</a:t>
            </a:r>
            <a:r>
              <a:rPr lang="en-US" altLang="en-US" baseline="-25000">
                <a:ea typeface="ＭＳ Ｐゴシック" charset="-128"/>
              </a:rPr>
              <a:t>j-1</a:t>
            </a:r>
            <a:r>
              <a:rPr lang="en-US" altLang="en-US">
                <a:ea typeface="ＭＳ Ｐゴシック" charset="-128"/>
              </a:rPr>
              <a:t> ~ strain + cluster level + + origin[j] + sex[j] + age[j] + lungs[j] + after[j] </a:t>
            </a:r>
          </a:p>
        </p:txBody>
      </p:sp>
    </p:spTree>
    <p:extLst>
      <p:ext uri="{BB962C8B-B14F-4D97-AF65-F5344CB8AC3E}">
        <p14:creationId xmlns:p14="http://schemas.microsoft.com/office/powerpoint/2010/main" val="10185693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1251</TotalTime>
  <Words>853</Words>
  <Application>Microsoft Macintosh PowerPoint</Application>
  <PresentationFormat>On-screen Show (4:3)</PresentationFormat>
  <Paragraphs>124</Paragraphs>
  <Slides>32</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Calibri</vt:lpstr>
      <vt:lpstr>ＭＳ Ｐゴシック</vt:lpstr>
      <vt:lpstr>Arial</vt:lpstr>
      <vt:lpstr>Office Theme</vt:lpstr>
      <vt:lpstr>Leonid Chindelevitch School of Computing Science Simon Fraser University</vt:lpstr>
      <vt:lpstr>Tuberculosis</vt:lpstr>
      <vt:lpstr>Tuberculosis</vt:lpstr>
      <vt:lpstr>MIRU-VNTR</vt:lpstr>
      <vt:lpstr>Infection ≈ branching process</vt:lpstr>
      <vt:lpstr>Evaluating a TB program: UK</vt:lpstr>
      <vt:lpstr>The data</vt:lpstr>
      <vt:lpstr>PowerPoint Presentation</vt:lpstr>
      <vt:lpstr>A linear regression model</vt:lpstr>
      <vt:lpstr>A linear regression model</vt:lpstr>
      <vt:lpstr>Lesson n. 1</vt:lpstr>
      <vt:lpstr>TB lineages vary by geography </vt:lpstr>
      <vt:lpstr>The data</vt:lpstr>
      <vt:lpstr>Current classifiers</vt:lpstr>
      <vt:lpstr>Our approach: StackTB</vt:lpstr>
      <vt:lpstr>Decision trees</vt:lpstr>
      <vt:lpstr>Decision trees</vt:lpstr>
      <vt:lpstr>Random forests</vt:lpstr>
      <vt:lpstr>Gradient boosted machines</vt:lpstr>
      <vt:lpstr>k – Nearest neighbours</vt:lpstr>
      <vt:lpstr>Multinomial logistic regression</vt:lpstr>
      <vt:lpstr>Stacking for the final model</vt:lpstr>
      <vt:lpstr>Results</vt:lpstr>
      <vt:lpstr>But simple rules also do well!</vt:lpstr>
      <vt:lpstr>Boolean compressed sensing</vt:lpstr>
      <vt:lpstr>Lesson n. 2</vt:lpstr>
      <vt:lpstr>Pediatric vasculitis</vt:lpstr>
      <vt:lpstr>The data</vt:lpstr>
      <vt:lpstr>The approach</vt:lpstr>
      <vt:lpstr>Lesson n. 3</vt:lpstr>
      <vt:lpstr>Conclusion: the three lessons</vt:lpstr>
      <vt:lpstr>Acknowledgments</vt:lpstr>
    </vt:vector>
  </TitlesOfParts>
  <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Classifying TB Lineages from MIRU-VNTR data with ML techniques</dc:title>
  <dc:creator>N</dc:creator>
  <cp:lastModifiedBy>Microsoft Office User</cp:lastModifiedBy>
  <cp:revision>33</cp:revision>
  <dcterms:created xsi:type="dcterms:W3CDTF">2016-02-13T15:35:39Z</dcterms:created>
  <dcterms:modified xsi:type="dcterms:W3CDTF">2016-09-09T18:56:54Z</dcterms:modified>
</cp:coreProperties>
</file>