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407" r:id="rId2"/>
    <p:sldId id="374" r:id="rId3"/>
    <p:sldId id="375" r:id="rId4"/>
    <p:sldId id="376" r:id="rId5"/>
    <p:sldId id="378" r:id="rId6"/>
    <p:sldId id="381" r:id="rId7"/>
    <p:sldId id="383" r:id="rId8"/>
    <p:sldId id="384" r:id="rId9"/>
    <p:sldId id="385" r:id="rId10"/>
    <p:sldId id="388" r:id="rId11"/>
    <p:sldId id="389" r:id="rId12"/>
    <p:sldId id="390" r:id="rId13"/>
    <p:sldId id="392" r:id="rId14"/>
    <p:sldId id="397" r:id="rId15"/>
    <p:sldId id="406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34" autoAdjust="0"/>
    <p:restoredTop sz="94088" autoAdjust="0"/>
  </p:normalViewPr>
  <p:slideViewPr>
    <p:cSldViewPr>
      <p:cViewPr varScale="1">
        <p:scale>
          <a:sx n="108" d="100"/>
          <a:sy n="108" d="100"/>
        </p:scale>
        <p:origin x="-75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4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82450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1464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46A8559-0896-4435-BAFC-A1717472BF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6400800" cy="4114800"/>
          </a:xfr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DE1E245-D725-43DB-B2D6-8FF19050C35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4343400"/>
            <a:ext cx="6434137" cy="4114800"/>
          </a:xfr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F88D0F2-B443-4B8A-8BEE-30B865444A3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4343400"/>
            <a:ext cx="6434137" cy="4114800"/>
          </a:xfr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en-US" sz="8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00F199D-3CC9-4203-B73A-75400DE17BF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4343400"/>
            <a:ext cx="6434137" cy="4114800"/>
          </a:xfr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6033AAD-B135-4654-8884-7C1081741AF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4343400"/>
            <a:ext cx="6434137" cy="4114800"/>
          </a:xfrm>
          <a:noFill/>
          <a:ln w="9525"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2235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961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0529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76848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C3F878-F5E8-489B-AC8A-64F2A7E22C28}" type="datetimeFigureOut">
              <a:rPr lang="en-US" smtClean="0"/>
              <a:pPr/>
              <a:t>6/28/11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73005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484313"/>
            <a:ext cx="3810000" cy="4824412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652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8483011" y="2811891"/>
            <a:ext cx="1154969" cy="384048"/>
          </a:xfrm>
        </p:spPr>
        <p:txBody>
          <a:bodyPr rtlCol="0"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822432" y="6237312"/>
            <a:ext cx="321568" cy="620688"/>
          </a:xfrm>
        </p:spPr>
        <p:txBody>
          <a:bodyPr rtlCol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8002840" y="4846320"/>
            <a:ext cx="2133600" cy="365760"/>
          </a:xfrm>
        </p:spPr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2024059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059380" y="5661248"/>
            <a:ext cx="64807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6751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Break_N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5976664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8483011" y="2811891"/>
            <a:ext cx="1154969" cy="384048"/>
          </a:xfrm>
        </p:spPr>
        <p:txBody>
          <a:bodyPr rtlCol="0"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822432" y="6237312"/>
            <a:ext cx="321568" cy="620688"/>
          </a:xfrm>
        </p:spPr>
        <p:txBody>
          <a:bodyPr rtlCol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8002840" y="4846320"/>
            <a:ext cx="2133600" cy="365760"/>
          </a:xfrm>
        </p:spPr>
        <p:txBody>
          <a:bodyPr rtlCol="0"/>
          <a:lstStyle>
            <a:lvl1pPr>
              <a:defRPr/>
            </a:lvl1pPr>
          </a:lstStyle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2024059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059380" y="5661248"/>
            <a:ext cx="64807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925380" y="6381328"/>
            <a:ext cx="391036" cy="39604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0992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6214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3901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7370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49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453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C3F878-F5E8-489B-AC8A-64F2A7E22C28}" type="datetimeFigureOut">
              <a:rPr lang="en-US" smtClean="0"/>
              <a:pPr/>
              <a:t>6/28/11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2893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C3F878-F5E8-489B-AC8A-64F2A7E22C28}" type="datetimeFigureOut">
              <a:rPr lang="en-US" smtClean="0"/>
              <a:pPr/>
              <a:t>6/28/11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9A6B4EE6-CF5F-43BE-A6FF-4A878B80D779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20224F29-DDAD-4F6C-98E5-429095EBA434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7911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Slides based off: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374" t="30312" r="36021" b="12283"/>
          <a:stretch/>
        </p:blipFill>
        <p:spPr bwMode="auto">
          <a:xfrm>
            <a:off x="1143000" y="1600200"/>
            <a:ext cx="6188364" cy="4680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011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Two styles of creating ASP.NET pages</a:t>
            </a:r>
          </a:p>
          <a:p>
            <a:pPr marL="742950" lvl="1" indent="-285750" eaLnBrk="1" hangingPunct="1"/>
            <a:r>
              <a:rPr lang="en-US" sz="2200" smtClean="0"/>
              <a:t>Controls and code in .aspx file</a:t>
            </a:r>
          </a:p>
          <a:p>
            <a:pPr marL="742950" lvl="1" indent="-285750" eaLnBrk="1" hangingPunct="1"/>
            <a:r>
              <a:rPr lang="en-US" sz="2200" smtClean="0"/>
              <a:t>Controls in .aspx file, code in code-behind page</a:t>
            </a:r>
          </a:p>
          <a:p>
            <a:pPr marL="1085850" lvl="2" indent="-228600" eaLnBrk="1" hangingPunct="1"/>
            <a:r>
              <a:rPr lang="en-US" sz="2000" smtClean="0"/>
              <a:t>Supported in Visual Studio.NET</a:t>
            </a:r>
          </a:p>
          <a:p>
            <a:pPr eaLnBrk="1" hangingPunct="1"/>
            <a:r>
              <a:rPr lang="en-US" sz="2600" smtClean="0"/>
              <a:t>Code-behind pages allow you to separate the </a:t>
            </a:r>
            <a:br>
              <a:rPr lang="en-US" sz="2600" smtClean="0"/>
            </a:br>
            <a:r>
              <a:rPr lang="en-US" sz="2600" smtClean="0"/>
              <a:t>user interface design from the code</a:t>
            </a:r>
          </a:p>
          <a:p>
            <a:pPr marL="742950" lvl="1" indent="-285750" eaLnBrk="1" hangingPunct="1"/>
            <a:r>
              <a:rPr lang="en-US" sz="2200" smtClean="0"/>
              <a:t>Allows programmers and designers to work independently </a:t>
            </a:r>
          </a:p>
          <a:p>
            <a:pPr eaLnBrk="1" hangingPunct="1"/>
            <a:endParaRPr lang="en-US" sz="2600" smtClean="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14400" y="4953000"/>
            <a:ext cx="6781800" cy="8953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lIns="182880" tIns="137160" rIns="182880" bIns="13716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11430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sz="2000" b="1">
                <a:latin typeface="Lucida Console" pitchFamily="49" charset="0"/>
              </a:rPr>
              <a:t>&lt;%@ Codebehind=“WebForm1.cs” </a:t>
            </a:r>
          </a:p>
          <a:p>
            <a:pPr lvl="1"/>
            <a:r>
              <a:rPr lang="en-US" sz="2000" b="1">
                <a:latin typeface="Lucida Console" pitchFamily="49" charset="0"/>
              </a:rPr>
              <a:t>    Inherits=WebApplication1.WebForm1” %&gt;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005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Just edit the code and hit the page</a:t>
            </a:r>
          </a:p>
          <a:p>
            <a:pPr eaLnBrk="1" hangingPunct="1"/>
            <a:r>
              <a:rPr lang="en-US" smtClean="0"/>
              <a:t>ASP.NET will automatically compile the code into an assembly</a:t>
            </a:r>
          </a:p>
          <a:p>
            <a:pPr eaLnBrk="1" hangingPunct="1"/>
            <a:r>
              <a:rPr lang="en-US" smtClean="0"/>
              <a:t>Compiled code is cached in the CLR </a:t>
            </a:r>
            <a:br>
              <a:rPr lang="en-US" smtClean="0"/>
            </a:br>
            <a:r>
              <a:rPr lang="en-US" smtClean="0"/>
              <a:t>Subsequent page hits use compiled assembly</a:t>
            </a:r>
          </a:p>
          <a:p>
            <a:pPr eaLnBrk="1" hangingPunct="1"/>
            <a:r>
              <a:rPr lang="en-US" smtClean="0"/>
              <a:t>If the text of the page changes then the code </a:t>
            </a:r>
            <a:br>
              <a:rPr lang="en-US" smtClean="0"/>
            </a:br>
            <a:r>
              <a:rPr lang="en-US" smtClean="0"/>
              <a:t>is recompiled</a:t>
            </a:r>
          </a:p>
          <a:p>
            <a:pPr marL="742950" lvl="1" indent="-285750" eaLnBrk="1" hangingPunct="1"/>
            <a:r>
              <a:rPr lang="en-US" smtClean="0"/>
              <a:t>Works just like ASP: edit, save and run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982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pic>
        <p:nvPicPr>
          <p:cNvPr id="23555" name="Picture 3" descr="2063A_01g00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>
          <a:xfrm>
            <a:off x="1676400" y="1600200"/>
            <a:ext cx="5926138" cy="4530725"/>
          </a:xfrm>
          <a:noFill/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365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Basics</a:t>
            </a:r>
            <a:endParaRPr lang="en-US" sz="29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The most basic page is just static text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Any HTML page can be renamed </a:t>
            </a:r>
            <a:r>
              <a:rPr lang="en-US" sz="2200" dirty="0" smtClean="0">
                <a:latin typeface="Lucida Console" pitchFamily="49" charset="0"/>
              </a:rPr>
              <a:t>.</a:t>
            </a:r>
            <a:r>
              <a:rPr lang="en-US" sz="2200" dirty="0" err="1" smtClean="0">
                <a:latin typeface="Lucida Console" pitchFamily="49" charset="0"/>
              </a:rPr>
              <a:t>aspx</a:t>
            </a:r>
            <a:endParaRPr lang="en-US" sz="2200" dirty="0" smtClean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Pages may contain: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Directives: </a:t>
            </a:r>
            <a:r>
              <a:rPr lang="en-US" sz="2000" dirty="0" smtClean="0">
                <a:latin typeface="Lucida Console" pitchFamily="49" charset="0"/>
              </a:rPr>
              <a:t>&lt;%@ Page Language=“C#” %&gt;</a:t>
            </a:r>
            <a:r>
              <a:rPr lang="en-US" sz="2200" dirty="0" smtClean="0"/>
              <a:t>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Server controls: </a:t>
            </a:r>
            <a:r>
              <a:rPr lang="en-US" sz="2000" dirty="0" smtClean="0">
                <a:latin typeface="Lucida Console" pitchFamily="49" charset="0"/>
              </a:rPr>
              <a:t>&lt;</a:t>
            </a:r>
            <a:r>
              <a:rPr lang="en-US" sz="2000" dirty="0" err="1" smtClean="0">
                <a:latin typeface="Lucida Console" pitchFamily="49" charset="0"/>
              </a:rPr>
              <a:t>asp:Button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runat</a:t>
            </a:r>
            <a:r>
              <a:rPr lang="en-US" sz="2000" dirty="0" smtClean="0">
                <a:latin typeface="Lucida Console" pitchFamily="49" charset="0"/>
              </a:rPr>
              <a:t>=“server”&gt;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Code blocks: </a:t>
            </a:r>
          </a:p>
          <a:p>
            <a:pPr marL="1017270" lvl="2" indent="-285750">
              <a:lnSpc>
                <a:spcPct val="90000"/>
              </a:lnSpc>
            </a:pPr>
            <a:r>
              <a:rPr lang="en-US" sz="1700" dirty="0" smtClean="0">
                <a:latin typeface="Lucida Console" pitchFamily="49" charset="0"/>
              </a:rPr>
              <a:t>&lt;script </a:t>
            </a:r>
            <a:r>
              <a:rPr lang="en-US" sz="1700" dirty="0" err="1" smtClean="0">
                <a:latin typeface="Lucida Console" pitchFamily="49" charset="0"/>
              </a:rPr>
              <a:t>runat</a:t>
            </a:r>
            <a:r>
              <a:rPr lang="en-US" sz="1700" dirty="0" smtClean="0">
                <a:latin typeface="Lucida Console" pitchFamily="49" charset="0"/>
              </a:rPr>
              <a:t>=“server”&gt;…&lt;/script&gt;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Data bind expressions: </a:t>
            </a:r>
            <a:r>
              <a:rPr lang="en-US" sz="2000" dirty="0" smtClean="0">
                <a:latin typeface="Lucida Console" pitchFamily="49" charset="0"/>
              </a:rPr>
              <a:t>&lt;%# %&gt;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dirty="0" smtClean="0"/>
              <a:t>Server side comments: </a:t>
            </a:r>
            <a:r>
              <a:rPr lang="en-US" sz="2000" dirty="0" smtClean="0">
                <a:latin typeface="Lucida Console" pitchFamily="49" charset="0"/>
              </a:rPr>
              <a:t>&lt;%-- --%&gt;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252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Basics</a:t>
            </a:r>
            <a:endParaRPr lang="en-US" sz="29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Code can respond to page events </a:t>
            </a:r>
          </a:p>
          <a:p>
            <a:pPr marL="742950" lvl="1" indent="-285750" eaLnBrk="1" hangingPunct="1"/>
            <a:r>
              <a:rPr lang="en-US" sz="2200" smtClean="0"/>
              <a:t>e.g. </a:t>
            </a:r>
            <a:r>
              <a:rPr lang="en-US" sz="2200" smtClean="0">
                <a:latin typeface="Lucida Console" pitchFamily="49" charset="0"/>
              </a:rPr>
              <a:t>Page_Load</a:t>
            </a:r>
            <a:r>
              <a:rPr lang="en-US" sz="2200" smtClean="0"/>
              <a:t>, </a:t>
            </a:r>
            <a:r>
              <a:rPr lang="en-US" sz="2200" smtClean="0">
                <a:latin typeface="Lucida Console" pitchFamily="49" charset="0"/>
              </a:rPr>
              <a:t>Page_Unload</a:t>
            </a:r>
          </a:p>
          <a:p>
            <a:pPr eaLnBrk="1" hangingPunct="1"/>
            <a:r>
              <a:rPr lang="en-US" sz="2600" smtClean="0"/>
              <a:t>Code can respond to control events</a:t>
            </a:r>
          </a:p>
          <a:p>
            <a:pPr marL="742950" lvl="1" indent="-285750" eaLnBrk="1" hangingPunct="1"/>
            <a:r>
              <a:rPr lang="en-US" sz="2200" smtClean="0">
                <a:latin typeface="Lucida Console" pitchFamily="49" charset="0"/>
              </a:rPr>
              <a:t>Button1_Click</a:t>
            </a:r>
          </a:p>
          <a:p>
            <a:pPr marL="742950" lvl="1" indent="-285750" eaLnBrk="1" hangingPunct="1"/>
            <a:r>
              <a:rPr lang="en-US" sz="2200" smtClean="0">
                <a:latin typeface="Lucida Console" pitchFamily="49" charset="0"/>
              </a:rPr>
              <a:t>Textbox1_Changed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500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endParaRPr lang="en-US" dirty="0"/>
          </a:p>
        </p:txBody>
      </p:sp>
      <p:pic>
        <p:nvPicPr>
          <p:cNvPr id="269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984" t="13672" r="801" b="25495"/>
          <a:stretch/>
        </p:blipFill>
        <p:spPr bwMode="auto">
          <a:xfrm>
            <a:off x="533400" y="1647411"/>
            <a:ext cx="8063345" cy="3922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1381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Background - </a:t>
            </a:r>
            <a:r>
              <a:rPr lang="en-US" sz="2900" dirty="0" smtClean="0"/>
              <a:t>Web Architecture</a:t>
            </a:r>
            <a:endParaRPr lang="en-US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352800"/>
            <a:ext cx="285750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943600" y="5410200"/>
            <a:ext cx="259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/>
          <a:p>
            <a:pPr algn="ctr"/>
            <a:r>
              <a:rPr lang="en-US" b="1">
                <a:solidFill>
                  <a:srgbClr val="B90703"/>
                </a:solidFill>
                <a:latin typeface="Verdana" pitchFamily="34" charset="0"/>
              </a:rPr>
              <a:t>Web Server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715000" y="2057400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B90703"/>
                </a:solidFill>
                <a:latin typeface="Verdana" pitchFamily="34" charset="0"/>
              </a:rPr>
              <a:t>PC/Mac/Unix/... </a:t>
            </a:r>
            <a:br>
              <a:rPr lang="en-US" b="1">
                <a:solidFill>
                  <a:srgbClr val="B90703"/>
                </a:solidFill>
                <a:latin typeface="Verdana" pitchFamily="34" charset="0"/>
              </a:rPr>
            </a:br>
            <a:r>
              <a:rPr lang="en-US" b="1">
                <a:solidFill>
                  <a:srgbClr val="B90703"/>
                </a:solidFill>
                <a:latin typeface="Verdana" pitchFamily="34" charset="0"/>
              </a:rPr>
              <a:t>+ Browser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4400" y="2154238"/>
            <a:ext cx="923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folHlink"/>
                </a:solidFill>
                <a:latin typeface="Tahoma" pitchFamily="34" charset="0"/>
              </a:rPr>
              <a:t>Client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0600" y="5545138"/>
            <a:ext cx="1012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folHlink"/>
                </a:solidFill>
                <a:latin typeface="Tahoma" pitchFamily="34" charset="0"/>
              </a:rPr>
              <a:t>Server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191000" y="2895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4572000" y="28956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22300" y="2895600"/>
            <a:ext cx="36179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n-US" sz="1400" b="1">
                <a:latin typeface="Tahoma" pitchFamily="34" charset="0"/>
              </a:rPr>
              <a:t>Request:</a:t>
            </a:r>
          </a:p>
          <a:p>
            <a:pPr algn="r" eaLnBrk="1" hangingPunct="1"/>
            <a:r>
              <a:rPr lang="en-US" sz="1400" b="1">
                <a:latin typeface="Tahoma" pitchFamily="34" charset="0"/>
              </a:rPr>
              <a:t>http://www.digimon.com/default.asp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572000" y="4876800"/>
            <a:ext cx="1930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1">
                <a:latin typeface="Tahoma" pitchFamily="34" charset="0"/>
              </a:rPr>
              <a:t>Response:</a:t>
            </a:r>
          </a:p>
          <a:p>
            <a:pPr eaLnBrk="1" hangingPunct="1"/>
            <a:r>
              <a:rPr lang="en-US" sz="1400" b="1">
                <a:latin typeface="Tahoma" pitchFamily="34" charset="0"/>
              </a:rPr>
              <a:t>&lt;html&gt;….&lt;/html&gt;</a:t>
            </a:r>
          </a:p>
        </p:txBody>
      </p:sp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828800"/>
            <a:ext cx="10668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257800"/>
            <a:ext cx="10810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914400" y="3868738"/>
            <a:ext cx="1279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folHlink"/>
                </a:solidFill>
                <a:latin typeface="Tahoma" pitchFamily="34" charset="0"/>
              </a:rPr>
              <a:t>Network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5943600" y="3733800"/>
            <a:ext cx="259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/>
          <a:p>
            <a:pPr algn="ctr"/>
            <a:r>
              <a:rPr lang="en-US" b="1">
                <a:solidFill>
                  <a:srgbClr val="B90703"/>
                </a:solidFill>
                <a:latin typeface="Verdana" pitchFamily="34" charset="0"/>
              </a:rPr>
              <a:t>HTTP, TCP/IP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431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ASP.NET Overview</a:t>
            </a:r>
            <a:endParaRPr lang="en-US" sz="29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ASP.NET provides services to allow the creation, deployment, and execution of </a:t>
            </a:r>
            <a:br>
              <a:rPr lang="en-US" sz="2600" smtClean="0"/>
            </a:br>
            <a:r>
              <a:rPr lang="en-US" sz="2600" smtClean="0">
                <a:solidFill>
                  <a:srgbClr val="B90703"/>
                </a:solidFill>
              </a:rPr>
              <a:t>Web Applications</a:t>
            </a:r>
            <a:r>
              <a:rPr lang="en-US" sz="2600" smtClean="0"/>
              <a:t> and </a:t>
            </a:r>
            <a:r>
              <a:rPr lang="en-US" sz="2600" smtClean="0">
                <a:solidFill>
                  <a:srgbClr val="B90703"/>
                </a:solidFill>
              </a:rPr>
              <a:t>Web Services</a:t>
            </a:r>
          </a:p>
          <a:p>
            <a:pPr eaLnBrk="1" hangingPunct="1"/>
            <a:r>
              <a:rPr lang="en-US" sz="2600" smtClean="0"/>
              <a:t>Like ASP, ASP.NET is a server-side technology</a:t>
            </a:r>
          </a:p>
          <a:p>
            <a:pPr eaLnBrk="1" hangingPunct="1"/>
            <a:r>
              <a:rPr lang="en-US" sz="2600" smtClean="0"/>
              <a:t>Web Applications are built using </a:t>
            </a:r>
            <a:r>
              <a:rPr lang="en-US" sz="2600" smtClean="0">
                <a:solidFill>
                  <a:srgbClr val="B90703"/>
                </a:solidFill>
              </a:rPr>
              <a:t>Web Forms</a:t>
            </a:r>
          </a:p>
          <a:p>
            <a:pPr eaLnBrk="1" hangingPunct="1"/>
            <a:r>
              <a:rPr lang="en-US" sz="2600" smtClean="0"/>
              <a:t>Web Forms are designed to make web-based applications as easy as building Visual Basic applications</a:t>
            </a:r>
          </a:p>
          <a:p>
            <a:pPr eaLnBrk="1" hangingPunct="1"/>
            <a:r>
              <a:rPr lang="en-US" sz="2600" smtClean="0">
                <a:solidFill>
                  <a:srgbClr val="B90703"/>
                </a:solidFill>
              </a:rPr>
              <a:t>Web Form = Visual Drag and Drop tools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2408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ASP.NET Overview</a:t>
            </a:r>
            <a:endParaRPr lang="en-US" sz="29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Simple: less code, easier to create and maintain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Multiple, compiled languages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Fast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Scalable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Manageable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Customizable and extensible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Secure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Tool support (Visual Studio.NET)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994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1339850" y="2057400"/>
            <a:ext cx="6508750" cy="3886200"/>
            <a:chOff x="786" y="1296"/>
            <a:chExt cx="4100" cy="2448"/>
          </a:xfrm>
        </p:grpSpPr>
        <p:sp>
          <p:nvSpPr>
            <p:cNvPr id="11268" name="Rectangle 3"/>
            <p:cNvSpPr>
              <a:spLocks noChangeArrowheads="1"/>
            </p:cNvSpPr>
            <p:nvPr/>
          </p:nvSpPr>
          <p:spPr bwMode="auto">
            <a:xfrm>
              <a:off x="786" y="1680"/>
              <a:ext cx="3504" cy="328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Common Language Specification</a:t>
              </a:r>
            </a:p>
          </p:txBody>
        </p:sp>
        <p:sp>
          <p:nvSpPr>
            <p:cNvPr id="11269" name="Rectangle 4"/>
            <p:cNvSpPr>
              <a:spLocks noChangeArrowheads="1"/>
            </p:cNvSpPr>
            <p:nvPr/>
          </p:nvSpPr>
          <p:spPr bwMode="auto">
            <a:xfrm>
              <a:off x="786" y="3408"/>
              <a:ext cx="3504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Common Language Runtime</a:t>
              </a:r>
            </a:p>
          </p:txBody>
        </p:sp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786" y="1304"/>
              <a:ext cx="576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VB</a:t>
              </a:r>
            </a:p>
          </p:txBody>
        </p:sp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1458" y="1304"/>
              <a:ext cx="576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C++</a:t>
              </a:r>
            </a:p>
          </p:txBody>
        </p:sp>
        <p:sp>
          <p:nvSpPr>
            <p:cNvPr id="11272" name="Rectangle 7"/>
            <p:cNvSpPr>
              <a:spLocks noChangeArrowheads="1"/>
            </p:cNvSpPr>
            <p:nvPr/>
          </p:nvSpPr>
          <p:spPr bwMode="auto">
            <a:xfrm>
              <a:off x="2130" y="1304"/>
              <a:ext cx="576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C#</a:t>
              </a:r>
            </a:p>
          </p:txBody>
        </p:sp>
        <p:sp>
          <p:nvSpPr>
            <p:cNvPr id="11273" name="Rectangle 8"/>
            <p:cNvSpPr>
              <a:spLocks noChangeArrowheads="1"/>
            </p:cNvSpPr>
            <p:nvPr/>
          </p:nvSpPr>
          <p:spPr bwMode="auto">
            <a:xfrm>
              <a:off x="786" y="2064"/>
              <a:ext cx="2304" cy="518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ASP.NET: Web Services</a:t>
              </a:r>
            </a:p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and Web Forms</a:t>
              </a:r>
            </a:p>
          </p:txBody>
        </p:sp>
        <p:sp>
          <p:nvSpPr>
            <p:cNvPr id="11274" name="Rectangle 9"/>
            <p:cNvSpPr>
              <a:spLocks noChangeArrowheads="1"/>
            </p:cNvSpPr>
            <p:nvPr/>
          </p:nvSpPr>
          <p:spPr bwMode="auto">
            <a:xfrm>
              <a:off x="2802" y="1304"/>
              <a:ext cx="720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JScript</a:t>
              </a:r>
            </a:p>
          </p:txBody>
        </p:sp>
        <p:sp>
          <p:nvSpPr>
            <p:cNvPr id="11275" name="Rectangle 10"/>
            <p:cNvSpPr>
              <a:spLocks noChangeArrowheads="1"/>
            </p:cNvSpPr>
            <p:nvPr/>
          </p:nvSpPr>
          <p:spPr bwMode="auto">
            <a:xfrm>
              <a:off x="3618" y="1304"/>
              <a:ext cx="672" cy="328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latin typeface="Arial" charset="0"/>
                </a:rPr>
                <a:t>…</a:t>
              </a:r>
            </a:p>
          </p:txBody>
        </p:sp>
        <p:sp>
          <p:nvSpPr>
            <p:cNvPr id="11276" name="Rectangle 11"/>
            <p:cNvSpPr>
              <a:spLocks noChangeArrowheads="1"/>
            </p:cNvSpPr>
            <p:nvPr/>
          </p:nvSpPr>
          <p:spPr bwMode="auto">
            <a:xfrm>
              <a:off x="3186" y="2064"/>
              <a:ext cx="1104" cy="518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Windows</a:t>
              </a:r>
              <a:br>
                <a:rPr lang="en-US" sz="2400" b="1">
                  <a:solidFill>
                    <a:schemeClr val="bg1"/>
                  </a:solidFill>
                  <a:latin typeface="Arial" charset="0"/>
                </a:rPr>
              </a:br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Forms</a:t>
              </a:r>
            </a:p>
          </p:txBody>
        </p:sp>
        <p:sp>
          <p:nvSpPr>
            <p:cNvPr id="11277" name="Rectangle 12"/>
            <p:cNvSpPr>
              <a:spLocks noChangeArrowheads="1"/>
            </p:cNvSpPr>
            <p:nvPr/>
          </p:nvSpPr>
          <p:spPr bwMode="auto">
            <a:xfrm>
              <a:off x="786" y="3024"/>
              <a:ext cx="3504" cy="328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Base Classes</a:t>
              </a:r>
            </a:p>
          </p:txBody>
        </p:sp>
        <p:sp>
          <p:nvSpPr>
            <p:cNvPr id="11278" name="Rectangle 13"/>
            <p:cNvSpPr>
              <a:spLocks noChangeArrowheads="1"/>
            </p:cNvSpPr>
            <p:nvPr/>
          </p:nvSpPr>
          <p:spPr bwMode="auto">
            <a:xfrm>
              <a:off x="786" y="2640"/>
              <a:ext cx="3504" cy="328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ADO.NET: Data and XML</a:t>
              </a:r>
            </a:p>
          </p:txBody>
        </p:sp>
        <p:sp>
          <p:nvSpPr>
            <p:cNvPr id="11279" name="Rectangle 14"/>
            <p:cNvSpPr>
              <a:spLocks noChangeArrowheads="1"/>
            </p:cNvSpPr>
            <p:nvPr/>
          </p:nvSpPr>
          <p:spPr bwMode="auto">
            <a:xfrm rot="5400000">
              <a:off x="3403" y="2261"/>
              <a:ext cx="2448" cy="518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Visual Studio.NET</a:t>
              </a:r>
            </a:p>
          </p:txBody>
        </p:sp>
      </p:grpSp>
      <p:sp>
        <p:nvSpPr>
          <p:cNvPr id="11267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ASP.NET Overview</a:t>
            </a:r>
            <a:br>
              <a:rPr lang="en-US" smtClean="0"/>
            </a:br>
            <a:r>
              <a:rPr lang="en-US" sz="2900" smtClean="0"/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5513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304800" y="2971800"/>
            <a:ext cx="2057400" cy="2133600"/>
            <a:chOff x="336" y="1440"/>
            <a:chExt cx="1296" cy="1344"/>
          </a:xfrm>
        </p:grpSpPr>
        <p:sp>
          <p:nvSpPr>
            <p:cNvPr id="14357" name="Rectangle 4"/>
            <p:cNvSpPr>
              <a:spLocks noChangeArrowheads="1"/>
            </p:cNvSpPr>
            <p:nvPr/>
          </p:nvSpPr>
          <p:spPr bwMode="auto">
            <a:xfrm>
              <a:off x="336" y="1440"/>
              <a:ext cx="1296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358" name="AutoShape 5"/>
            <p:cNvSpPr>
              <a:spLocks noChangeArrowheads="1"/>
            </p:cNvSpPr>
            <p:nvPr/>
          </p:nvSpPr>
          <p:spPr bwMode="auto">
            <a:xfrm>
              <a:off x="936" y="1584"/>
              <a:ext cx="432" cy="192"/>
            </a:xfrm>
            <a:prstGeom prst="roundRect">
              <a:avLst>
                <a:gd name="adj" fmla="val 4062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4359" name="Group 6"/>
            <p:cNvGrpSpPr>
              <a:grpSpLocks/>
            </p:cNvGrpSpPr>
            <p:nvPr/>
          </p:nvGrpSpPr>
          <p:grpSpPr bwMode="auto">
            <a:xfrm>
              <a:off x="960" y="1872"/>
              <a:ext cx="384" cy="480"/>
              <a:chOff x="2544" y="1680"/>
              <a:chExt cx="384" cy="480"/>
            </a:xfrm>
          </p:grpSpPr>
          <p:sp>
            <p:nvSpPr>
              <p:cNvPr id="14364" name="Rectangle 7"/>
              <p:cNvSpPr>
                <a:spLocks noChangeArrowheads="1"/>
              </p:cNvSpPr>
              <p:nvPr/>
            </p:nvSpPr>
            <p:spPr bwMode="auto">
              <a:xfrm>
                <a:off x="2544" y="1680"/>
                <a:ext cx="384" cy="48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65" name="Line 8"/>
              <p:cNvSpPr>
                <a:spLocks noChangeShapeType="1"/>
              </p:cNvSpPr>
              <p:nvPr/>
            </p:nvSpPr>
            <p:spPr bwMode="auto">
              <a:xfrm>
                <a:off x="2544" y="1776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66" name="Line 9"/>
              <p:cNvSpPr>
                <a:spLocks noChangeShapeType="1"/>
              </p:cNvSpPr>
              <p:nvPr/>
            </p:nvSpPr>
            <p:spPr bwMode="auto">
              <a:xfrm>
                <a:off x="2544" y="187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67" name="Line 10"/>
              <p:cNvSpPr>
                <a:spLocks noChangeShapeType="1"/>
              </p:cNvSpPr>
              <p:nvPr/>
            </p:nvSpPr>
            <p:spPr bwMode="auto">
              <a:xfrm>
                <a:off x="2544" y="196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368" name="Line 11"/>
              <p:cNvSpPr>
                <a:spLocks noChangeShapeType="1"/>
              </p:cNvSpPr>
              <p:nvPr/>
            </p:nvSpPr>
            <p:spPr bwMode="auto">
              <a:xfrm>
                <a:off x="2544" y="20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4360" name="Text Box 12"/>
            <p:cNvSpPr txBox="1">
              <a:spLocks noChangeArrowheads="1"/>
            </p:cNvSpPr>
            <p:nvPr/>
          </p:nvSpPr>
          <p:spPr bwMode="auto">
            <a:xfrm>
              <a:off x="384" y="1584"/>
              <a:ext cx="47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400" b="1">
                  <a:latin typeface="Arial" charset="0"/>
                </a:rPr>
                <a:t>Button</a:t>
              </a:r>
            </a:p>
          </p:txBody>
        </p:sp>
        <p:sp>
          <p:nvSpPr>
            <p:cNvPr id="14361" name="Text Box 13"/>
            <p:cNvSpPr txBox="1">
              <a:spLocks noChangeArrowheads="1"/>
            </p:cNvSpPr>
            <p:nvPr/>
          </p:nvSpPr>
          <p:spPr bwMode="auto">
            <a:xfrm>
              <a:off x="384" y="2016"/>
              <a:ext cx="3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400" b="1">
                  <a:latin typeface="Arial" charset="0"/>
                </a:rPr>
                <a:t>List</a:t>
              </a:r>
            </a:p>
          </p:txBody>
        </p:sp>
        <p:sp>
          <p:nvSpPr>
            <p:cNvPr id="14362" name="Text Box 14"/>
            <p:cNvSpPr txBox="1">
              <a:spLocks noChangeArrowheads="1"/>
            </p:cNvSpPr>
            <p:nvPr/>
          </p:nvSpPr>
          <p:spPr bwMode="auto">
            <a:xfrm>
              <a:off x="384" y="2448"/>
              <a:ext cx="3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400" b="1">
                  <a:latin typeface="Arial" charset="0"/>
                </a:rPr>
                <a:t>Text</a:t>
              </a:r>
            </a:p>
          </p:txBody>
        </p:sp>
        <p:sp>
          <p:nvSpPr>
            <p:cNvPr id="14363" name="Rectangle 15"/>
            <p:cNvSpPr>
              <a:spLocks noChangeArrowheads="1"/>
            </p:cNvSpPr>
            <p:nvPr/>
          </p:nvSpPr>
          <p:spPr bwMode="auto">
            <a:xfrm>
              <a:off x="912" y="2472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434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52800"/>
            <a:ext cx="24384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17"/>
          <p:cNvSpPr txBox="1">
            <a:spLocks noChangeArrowheads="1"/>
          </p:cNvSpPr>
          <p:nvPr/>
        </p:nvSpPr>
        <p:spPr bwMode="auto">
          <a:xfrm>
            <a:off x="733425" y="5622925"/>
            <a:ext cx="1200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latin typeface="Arial" charset="0"/>
              </a:rPr>
              <a:t>Browser</a:t>
            </a:r>
          </a:p>
        </p:txBody>
      </p:sp>
      <p:sp>
        <p:nvSpPr>
          <p:cNvPr id="14342" name="Rectangle 18"/>
          <p:cNvSpPr>
            <a:spLocks noChangeArrowheads="1"/>
          </p:cNvSpPr>
          <p:nvPr/>
        </p:nvSpPr>
        <p:spPr bwMode="auto">
          <a:xfrm>
            <a:off x="5943600" y="2667000"/>
            <a:ext cx="228600" cy="2667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43" name="Text Box 19"/>
          <p:cNvSpPr txBox="1">
            <a:spLocks noChangeArrowheads="1"/>
          </p:cNvSpPr>
          <p:nvPr/>
        </p:nvSpPr>
        <p:spPr bwMode="auto">
          <a:xfrm>
            <a:off x="5362575" y="5562600"/>
            <a:ext cx="1287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latin typeface="Arial" charset="0"/>
              </a:rPr>
              <a:t>ASP.NET</a:t>
            </a:r>
          </a:p>
        </p:txBody>
      </p:sp>
      <p:sp>
        <p:nvSpPr>
          <p:cNvPr id="14344" name="Rectangle 20"/>
          <p:cNvSpPr>
            <a:spLocks noChangeArrowheads="1"/>
          </p:cNvSpPr>
          <p:nvPr/>
        </p:nvSpPr>
        <p:spPr bwMode="auto">
          <a:xfrm>
            <a:off x="7086600" y="3028950"/>
            <a:ext cx="1447800" cy="527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Button code</a:t>
            </a:r>
          </a:p>
          <a:p>
            <a:pPr algn="ctr"/>
            <a:r>
              <a:rPr lang="en-US" sz="1400" b="1">
                <a:latin typeface="Arial" charset="0"/>
              </a:rPr>
              <a:t>...</a:t>
            </a:r>
          </a:p>
        </p:txBody>
      </p:sp>
      <p:sp>
        <p:nvSpPr>
          <p:cNvPr id="14345" name="Rectangle 21"/>
          <p:cNvSpPr>
            <a:spLocks noChangeArrowheads="1"/>
          </p:cNvSpPr>
          <p:nvPr/>
        </p:nvSpPr>
        <p:spPr bwMode="auto">
          <a:xfrm>
            <a:off x="7086600" y="3740150"/>
            <a:ext cx="1447800" cy="527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List code</a:t>
            </a:r>
          </a:p>
          <a:p>
            <a:pPr algn="ctr"/>
            <a:r>
              <a:rPr lang="en-US" sz="1400" b="1">
                <a:latin typeface="Arial" charset="0"/>
              </a:rPr>
              <a:t>...</a:t>
            </a:r>
          </a:p>
        </p:txBody>
      </p:sp>
      <p:sp>
        <p:nvSpPr>
          <p:cNvPr id="14346" name="Rectangle 22"/>
          <p:cNvSpPr>
            <a:spLocks noChangeArrowheads="1"/>
          </p:cNvSpPr>
          <p:nvPr/>
        </p:nvSpPr>
        <p:spPr bwMode="auto">
          <a:xfrm>
            <a:off x="7086600" y="4425950"/>
            <a:ext cx="1447800" cy="527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Text code</a:t>
            </a:r>
          </a:p>
          <a:p>
            <a:pPr algn="ctr"/>
            <a:r>
              <a:rPr lang="en-US" sz="1400" b="1">
                <a:latin typeface="Arial" charset="0"/>
              </a:rPr>
              <a:t>...</a:t>
            </a:r>
          </a:p>
        </p:txBody>
      </p:sp>
      <p:sp>
        <p:nvSpPr>
          <p:cNvPr id="14347" name="Text Box 23"/>
          <p:cNvSpPr txBox="1">
            <a:spLocks noChangeArrowheads="1"/>
          </p:cNvSpPr>
          <p:nvPr/>
        </p:nvSpPr>
        <p:spPr bwMode="auto">
          <a:xfrm>
            <a:off x="6858000" y="5562600"/>
            <a:ext cx="2005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latin typeface="Arial" charset="0"/>
              </a:rPr>
              <a:t>Event handlers</a:t>
            </a:r>
          </a:p>
        </p:txBody>
      </p:sp>
      <p:sp>
        <p:nvSpPr>
          <p:cNvPr id="14348" name="Freeform 24"/>
          <p:cNvSpPr>
            <a:spLocks/>
          </p:cNvSpPr>
          <p:nvPr/>
        </p:nvSpPr>
        <p:spPr bwMode="auto">
          <a:xfrm>
            <a:off x="1981200" y="3276600"/>
            <a:ext cx="5181600" cy="609600"/>
          </a:xfrm>
          <a:custGeom>
            <a:avLst/>
            <a:gdLst>
              <a:gd name="T0" fmla="*/ 0 w 3264"/>
              <a:gd name="T1" fmla="*/ 76200 h 384"/>
              <a:gd name="T2" fmla="*/ 1524000 w 3264"/>
              <a:gd name="T3" fmla="*/ 609600 h 384"/>
              <a:gd name="T4" fmla="*/ 4114800 w 3264"/>
              <a:gd name="T5" fmla="*/ 609600 h 384"/>
              <a:gd name="T6" fmla="*/ 5181600 w 3264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3264"/>
              <a:gd name="T13" fmla="*/ 0 h 384"/>
              <a:gd name="T14" fmla="*/ 3264 w 3264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64" h="384">
                <a:moveTo>
                  <a:pt x="0" y="48"/>
                </a:moveTo>
                <a:lnTo>
                  <a:pt x="960" y="384"/>
                </a:lnTo>
                <a:lnTo>
                  <a:pt x="2592" y="384"/>
                </a:lnTo>
                <a:lnTo>
                  <a:pt x="326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49" name="Line 25"/>
          <p:cNvSpPr>
            <a:spLocks noChangeShapeType="1"/>
          </p:cNvSpPr>
          <p:nvPr/>
        </p:nvSpPr>
        <p:spPr bwMode="auto">
          <a:xfrm>
            <a:off x="1981200" y="4038600"/>
            <a:ext cx="51816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50" name="Freeform 26"/>
          <p:cNvSpPr>
            <a:spLocks/>
          </p:cNvSpPr>
          <p:nvPr/>
        </p:nvSpPr>
        <p:spPr bwMode="auto">
          <a:xfrm>
            <a:off x="1981200" y="4191000"/>
            <a:ext cx="5181600" cy="533400"/>
          </a:xfrm>
          <a:custGeom>
            <a:avLst/>
            <a:gdLst>
              <a:gd name="T0" fmla="*/ 0 w 3264"/>
              <a:gd name="T1" fmla="*/ 533400 h 336"/>
              <a:gd name="T2" fmla="*/ 1524000 w 3264"/>
              <a:gd name="T3" fmla="*/ 0 h 336"/>
              <a:gd name="T4" fmla="*/ 4114800 w 3264"/>
              <a:gd name="T5" fmla="*/ 0 h 336"/>
              <a:gd name="T6" fmla="*/ 5181600 w 3264"/>
              <a:gd name="T7" fmla="*/ 53340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3264"/>
              <a:gd name="T13" fmla="*/ 0 h 336"/>
              <a:gd name="T14" fmla="*/ 3264 w 3264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64" h="336">
                <a:moveTo>
                  <a:pt x="0" y="336"/>
                </a:moveTo>
                <a:lnTo>
                  <a:pt x="960" y="0"/>
                </a:lnTo>
                <a:lnTo>
                  <a:pt x="2592" y="0"/>
                </a:lnTo>
                <a:lnTo>
                  <a:pt x="3264" y="33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828800" y="1828800"/>
            <a:ext cx="3733800" cy="990600"/>
            <a:chOff x="1152" y="1152"/>
            <a:chExt cx="2352" cy="624"/>
          </a:xfrm>
        </p:grpSpPr>
        <p:sp>
          <p:nvSpPr>
            <p:cNvPr id="14355" name="Text Box 28"/>
            <p:cNvSpPr txBox="1">
              <a:spLocks noChangeArrowheads="1"/>
            </p:cNvSpPr>
            <p:nvPr/>
          </p:nvSpPr>
          <p:spPr bwMode="auto">
            <a:xfrm>
              <a:off x="1152" y="1152"/>
              <a:ext cx="23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>
                  <a:latin typeface="Lucida Console" pitchFamily="49" charset="0"/>
                </a:rPr>
                <a:t>Your ASPX Web Interface</a:t>
              </a:r>
            </a:p>
          </p:txBody>
        </p:sp>
        <p:sp>
          <p:nvSpPr>
            <p:cNvPr id="14356" name="Line 29"/>
            <p:cNvSpPr>
              <a:spLocks noChangeShapeType="1"/>
            </p:cNvSpPr>
            <p:nvPr/>
          </p:nvSpPr>
          <p:spPr bwMode="auto">
            <a:xfrm flipH="1">
              <a:off x="1248" y="1392"/>
              <a:ext cx="6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6553200" y="1828800"/>
            <a:ext cx="2057400" cy="1066800"/>
            <a:chOff x="4128" y="1152"/>
            <a:chExt cx="1296" cy="672"/>
          </a:xfrm>
        </p:grpSpPr>
        <p:sp>
          <p:nvSpPr>
            <p:cNvPr id="14353" name="Text Box 31"/>
            <p:cNvSpPr txBox="1">
              <a:spLocks noChangeArrowheads="1"/>
            </p:cNvSpPr>
            <p:nvPr/>
          </p:nvSpPr>
          <p:spPr bwMode="auto">
            <a:xfrm>
              <a:off x="4128" y="1152"/>
              <a:ext cx="12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>
                  <a:latin typeface="Lucida Console" pitchFamily="49" charset="0"/>
                </a:rPr>
                <a:t>Your C# Code</a:t>
              </a:r>
            </a:p>
          </p:txBody>
        </p:sp>
        <p:sp>
          <p:nvSpPr>
            <p:cNvPr id="14354" name="Line 32"/>
            <p:cNvSpPr>
              <a:spLocks noChangeShapeType="1"/>
            </p:cNvSpPr>
            <p:nvPr/>
          </p:nvSpPr>
          <p:spPr bwMode="auto">
            <a:xfrm>
              <a:off x="4560" y="1392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5414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A postback occurs when a page generates an </a:t>
            </a:r>
            <a:br>
              <a:rPr lang="en-US" sz="2600" smtClean="0"/>
            </a:br>
            <a:r>
              <a:rPr lang="en-US" sz="2600" smtClean="0"/>
              <a:t>HTML form whose values are posted back </a:t>
            </a:r>
            <a:br>
              <a:rPr lang="en-US" sz="2600" smtClean="0"/>
            </a:br>
            <a:r>
              <a:rPr lang="en-US" sz="2600" smtClean="0"/>
              <a:t>to the same page</a:t>
            </a:r>
          </a:p>
          <a:p>
            <a:pPr eaLnBrk="1" hangingPunct="1"/>
            <a:r>
              <a:rPr lang="en-US" sz="2600" smtClean="0"/>
              <a:t>A common technique for handling form data</a:t>
            </a:r>
          </a:p>
          <a:p>
            <a:pPr eaLnBrk="1" hangingPunct="1"/>
            <a:r>
              <a:rPr lang="en-US" sz="2600" smtClean="0"/>
              <a:t>In ASP and other server-side technologies the state of the page is lost upon postback...</a:t>
            </a:r>
          </a:p>
          <a:p>
            <a:pPr eaLnBrk="1" hangingPunct="1"/>
            <a:r>
              <a:rPr lang="en-US" sz="2600" smtClean="0"/>
              <a:t>Unless you explicitly write code to maintain state</a:t>
            </a:r>
          </a:p>
          <a:p>
            <a:pPr eaLnBrk="1" hangingPunct="1"/>
            <a:r>
              <a:rPr lang="en-US" sz="2600" smtClean="0"/>
              <a:t>This is tedious, bulky and error-prone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87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 default, ASP.NET maintains the state of all server-side controls during a postback</a:t>
            </a:r>
          </a:p>
          <a:p>
            <a:pPr eaLnBrk="1" hangingPunct="1"/>
            <a:r>
              <a:rPr lang="en-US" smtClean="0"/>
              <a:t>Must use </a:t>
            </a:r>
            <a:r>
              <a:rPr lang="en-US" smtClean="0">
                <a:latin typeface="Lucida Console" pitchFamily="49" charset="0"/>
              </a:rPr>
              <a:t>method=</a:t>
            </a:r>
            <a:r>
              <a:rPr lang="en-US" b="1" smtClean="0">
                <a:latin typeface="Lucida Console" pitchFamily="49" charset="0"/>
              </a:rPr>
              <a:t>"</a:t>
            </a:r>
            <a:r>
              <a:rPr lang="en-US" smtClean="0">
                <a:latin typeface="Lucida Console" pitchFamily="49" charset="0"/>
              </a:rPr>
              <a:t>post</a:t>
            </a:r>
            <a:r>
              <a:rPr lang="en-US" b="1" smtClean="0">
                <a:latin typeface="Lucida Console" pitchFamily="49" charset="0"/>
              </a:rPr>
              <a:t>“ </a:t>
            </a:r>
            <a:br>
              <a:rPr lang="en-US" b="1" smtClean="0">
                <a:latin typeface="Lucida Console" pitchFamily="49" charset="0"/>
              </a:rPr>
            </a:br>
            <a:r>
              <a:rPr lang="en-US" sz="2100" smtClean="0">
                <a:solidFill>
                  <a:srgbClr val="B90703"/>
                </a:solidFill>
                <a:latin typeface="Lucida Console" pitchFamily="49" charset="0"/>
              </a:rPr>
              <a:t>(in the HTML Form, </a:t>
            </a:r>
            <a:r>
              <a:rPr lang="en-US" sz="2100" smtClean="0">
                <a:latin typeface="Lucida Console" pitchFamily="49" charset="0"/>
              </a:rPr>
              <a:t>method=“get”</a:t>
            </a:r>
            <a:r>
              <a:rPr lang="en-US" sz="2100" smtClean="0">
                <a:solidFill>
                  <a:srgbClr val="B90703"/>
                </a:solidFill>
                <a:latin typeface="Lucida Console" pitchFamily="49" charset="0"/>
              </a:rPr>
              <a:t>)</a:t>
            </a:r>
          </a:p>
          <a:p>
            <a:pPr eaLnBrk="1" hangingPunct="1"/>
            <a:r>
              <a:rPr lang="en-US" smtClean="0"/>
              <a:t>Server-side control objects are automatically populated during postback </a:t>
            </a:r>
          </a:p>
          <a:p>
            <a:pPr eaLnBrk="1" hangingPunct="1"/>
            <a:r>
              <a:rPr lang="en-US" smtClean="0"/>
              <a:t>No state stored on server</a:t>
            </a:r>
          </a:p>
          <a:p>
            <a:pPr eaLnBrk="1" hangingPunct="1"/>
            <a:r>
              <a:rPr lang="en-US" smtClean="0"/>
              <a:t>Works with all browsers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622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Programming Model</a:t>
            </a:r>
            <a:endParaRPr lang="en-US" sz="29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 smtClean="0"/>
              <a:t>Multiple sources of controls</a:t>
            </a:r>
          </a:p>
          <a:p>
            <a:pPr marL="742950" lvl="1" indent="-285750" eaLnBrk="1" hangingPunct="1"/>
            <a:r>
              <a:rPr lang="en-US" sz="2200" dirty="0" smtClean="0"/>
              <a:t>Built-in (~ 50 built in!)</a:t>
            </a:r>
          </a:p>
          <a:p>
            <a:pPr marL="742950" lvl="1" indent="-285750" eaLnBrk="1" hangingPunct="1"/>
            <a:r>
              <a:rPr lang="en-US" sz="2200" dirty="0" smtClean="0"/>
              <a:t>3</a:t>
            </a:r>
            <a:r>
              <a:rPr lang="en-US" sz="2200" baseline="30000" dirty="0" smtClean="0"/>
              <a:t>rd</a:t>
            </a:r>
            <a:r>
              <a:rPr lang="en-US" sz="2200" dirty="0" smtClean="0"/>
              <a:t> party</a:t>
            </a:r>
          </a:p>
          <a:p>
            <a:pPr marL="742950" lvl="1" indent="-285750" eaLnBrk="1" hangingPunct="1"/>
            <a:r>
              <a:rPr lang="en-US" sz="2200" dirty="0" smtClean="0"/>
              <a:t>User-defined</a:t>
            </a:r>
          </a:p>
          <a:p>
            <a:pPr eaLnBrk="1" hangingPunct="1"/>
            <a:r>
              <a:rPr lang="en-US" sz="2600" dirty="0" smtClean="0"/>
              <a:t>Controls range in complexity and power: button, text, drop down, calendar, data grid, ad rotator, validation</a:t>
            </a:r>
          </a:p>
          <a:p>
            <a:pPr eaLnBrk="1" hangingPunct="1"/>
            <a:r>
              <a:rPr lang="en-US" sz="2600" dirty="0" smtClean="0"/>
              <a:t>Can be populated via data binding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453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354 - Week 02 - ER Model</Template>
  <TotalTime>7043</TotalTime>
  <Pages>30</Pages>
  <Words>629</Words>
  <Application>Microsoft Macintosh PowerPoint</Application>
  <PresentationFormat>On-screen Show (4:3)</PresentationFormat>
  <Paragraphs>114</Paragraphs>
  <Slides>15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ASP.NET</vt:lpstr>
      <vt:lpstr>Background - Web Architecture</vt:lpstr>
      <vt:lpstr>ASP.NET Overview</vt:lpstr>
      <vt:lpstr>ASP.NET Overview</vt:lpstr>
      <vt:lpstr>ASP.NET Overview Architecture</vt:lpstr>
      <vt:lpstr>Programming Model</vt:lpstr>
      <vt:lpstr>Programming Model</vt:lpstr>
      <vt:lpstr>Programming Model</vt:lpstr>
      <vt:lpstr>Programming Model</vt:lpstr>
      <vt:lpstr>Programming Model</vt:lpstr>
      <vt:lpstr>Programming Model</vt:lpstr>
      <vt:lpstr>Programming Model</vt:lpstr>
      <vt:lpstr>Programming Basics</vt:lpstr>
      <vt:lpstr>Programming Basics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SQL: Queries, Programming, Triggers</dc:title>
  <dc:subject>Database Management Systems</dc:subject>
  <dc:creator>Raghu Ramakrishnan and Johannes Gehrke</dc:creator>
  <cp:keywords>Chapter 5</cp:keywords>
  <dc:description>See the notes for information on how the slides are organized.</dc:description>
  <cp:lastModifiedBy>Oliver Schulte</cp:lastModifiedBy>
  <cp:revision>38</cp:revision>
  <cp:lastPrinted>1601-01-01T00:00:00Z</cp:lastPrinted>
  <dcterms:created xsi:type="dcterms:W3CDTF">2011-06-28T17:27:58Z</dcterms:created>
  <dcterms:modified xsi:type="dcterms:W3CDTF">2011-06-28T18:38:18Z</dcterms:modified>
</cp:coreProperties>
</file>