
<file path=[Content_Types].xml><?xml version="1.0" encoding="utf-8"?>
<Types xmlns="http://schemas.openxmlformats.org/package/2006/content-types">
  <Override PartName="/ppt/notesSlides/notesSlide5.xml" ContentType="application/vnd.openxmlformats-officedocument.presentationml.notesSlide+xml"/>
  <Override PartName="/ppt/slideLayouts/slideLayout1.xml" ContentType="application/vnd.openxmlformats-officedocument.presentationml.slideLayout+xml"/>
  <Default Extension="png" ContentType="image/png"/>
  <Default Extension="rels" ContentType="application/vnd.openxmlformats-package.relationships+xml"/>
  <Default Extension="jpeg" ContentType="image/jpeg"/>
  <Default Extension="xml" ContentType="application/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notesSlides/notesSlide3.xml" ContentType="application/vnd.openxmlformats-officedocument.presentationml.notes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14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12.xml" ContentType="application/vnd.openxmlformats-officedocument.presentationml.slideLayout+xml"/>
  <Default Extension="wmf" ContentType="image/x-wmf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notesSlides/notesSlide4.xml" ContentType="application/vnd.openxmlformats-officedocument.presentationml.notesSlide+xml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9.xml" ContentType="application/vnd.openxmlformats-officedocument.presentationml.slideLayout+xml"/>
  <Override PartName="/ppt/notesSlides/notesSlide2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61" r:id="rId1"/>
  </p:sldMasterIdLst>
  <p:notesMasterIdLst>
    <p:notesMasterId r:id="rId17"/>
  </p:notesMasterIdLst>
  <p:handoutMasterIdLst>
    <p:handoutMasterId r:id="rId18"/>
  </p:handoutMasterIdLst>
  <p:sldIdLst>
    <p:sldId id="407" r:id="rId2"/>
    <p:sldId id="374" r:id="rId3"/>
    <p:sldId id="375" r:id="rId4"/>
    <p:sldId id="376" r:id="rId5"/>
    <p:sldId id="378" r:id="rId6"/>
    <p:sldId id="381" r:id="rId7"/>
    <p:sldId id="383" r:id="rId8"/>
    <p:sldId id="384" r:id="rId9"/>
    <p:sldId id="385" r:id="rId10"/>
    <p:sldId id="388" r:id="rId11"/>
    <p:sldId id="389" r:id="rId12"/>
    <p:sldId id="390" r:id="rId13"/>
    <p:sldId id="392" r:id="rId14"/>
    <p:sldId id="397" r:id="rId15"/>
    <p:sldId id="406" r:id="rId1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>
          <a:srgbClr val="FF0000"/>
        </p14:laserClr>
      </p:ext>
      <p:ext uri="{2FDB2607-1784-4EEB-B798-7EB5836EED8A}">
        <p14:showMediaCtrls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  </p:ext>
    </p:extLst>
  </p:showPr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34" autoAdjust="0"/>
    <p:restoredTop sz="94088" autoAdjust="0"/>
  </p:normalViewPr>
  <p:slideViewPr>
    <p:cSldViewPr>
      <p:cViewPr varScale="1">
        <p:scale>
          <a:sx n="108" d="100"/>
          <a:sy n="108" d="100"/>
        </p:scale>
        <p:origin x="-752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249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handoutMaster" Target="handoutMasters/handout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8824509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notes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51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9350" y="692150"/>
            <a:ext cx="4559300" cy="3416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9814640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 Antiqua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 Antiqua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 Antiqua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 Antiqua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 Antiqua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746A8559-0896-4435-BAFC-A1717472BF62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4343400"/>
            <a:ext cx="6400800" cy="4114800"/>
          </a:xfrm>
          <a:noFill/>
          <a:ln w="9525"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0DE1E245-D725-43DB-B2D6-8FF19050C359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3838" y="4343400"/>
            <a:ext cx="6434137" cy="4114800"/>
          </a:xfrm>
          <a:noFill/>
          <a:ln w="9525"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9F88D0F2-B443-4B8A-8BEE-30B865444A3F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3838" y="4343400"/>
            <a:ext cx="6434137" cy="4114800"/>
          </a:xfrm>
          <a:noFill/>
          <a:ln w="9525"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endParaRPr lang="en-US" sz="80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600F199D-3CC9-4203-B73A-75400DE17BFF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3838" y="4343400"/>
            <a:ext cx="6434137" cy="4114800"/>
          </a:xfrm>
          <a:noFill/>
          <a:ln w="9525"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46033AAD-B135-4654-8884-7C1081741AF8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3838" y="4343400"/>
            <a:ext cx="6434137" cy="4114800"/>
          </a:xfrm>
          <a:noFill/>
          <a:ln w="9525"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7C3F878-F5E8-489B-AC8A-64F2A7E22C28}" type="datetimeFigureOut">
              <a:rPr lang="en-US" smtClean="0"/>
              <a:pPr/>
              <a:t>6/28/11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6422354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7C3F878-F5E8-489B-AC8A-64F2A7E22C28}" type="datetimeFigureOut">
              <a:rPr lang="en-US" smtClean="0"/>
              <a:pPr/>
              <a:t>6/28/11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309616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6/28/11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0305297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6/28/11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9768481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7C3F878-F5E8-489B-AC8A-64F2A7E22C28}" type="datetimeFigureOut">
              <a:rPr lang="en-US" smtClean="0"/>
              <a:pPr/>
              <a:t>6/28/11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51FC063-5EA9-49AF-AFAF-D68C9E82B23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1730052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419100"/>
            <a:ext cx="6840537" cy="8493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1484313"/>
            <a:ext cx="3810000" cy="48244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800600" y="1484313"/>
            <a:ext cx="3810000" cy="4824412"/>
          </a:xfrm>
        </p:spPr>
        <p:txBody>
          <a:bodyPr/>
          <a:lstStyle/>
          <a:p>
            <a:r>
              <a:rPr lang="en-US" smtClean="0"/>
              <a:t>Click icon to add clip art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906528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1184" cy="562074"/>
          </a:xfrm>
        </p:spPr>
        <p:txBody>
          <a:bodyPr>
            <a:noAutofit/>
          </a:bodyPr>
          <a:lstStyle>
            <a:lvl1pPr algn="r">
              <a:defRPr sz="3200"/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980728"/>
            <a:ext cx="7571184" cy="549322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>
          <a:xfrm rot="5400000">
            <a:off x="8483011" y="2811891"/>
            <a:ext cx="1154969" cy="384048"/>
          </a:xfrm>
        </p:spPr>
        <p:txBody>
          <a:bodyPr rtlCol="0"/>
          <a:lstStyle/>
          <a:p>
            <a:fld id="{B7C3F878-F5E8-489B-AC8A-64F2A7E22C28}" type="datetimeFigureOut">
              <a:rPr lang="en-US" smtClean="0"/>
              <a:pPr/>
              <a:t>6/28/11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>
          <a:xfrm>
            <a:off x="8822432" y="6237312"/>
            <a:ext cx="321568" cy="620688"/>
          </a:xfrm>
        </p:spPr>
        <p:txBody>
          <a:bodyPr rtlCol="0"/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>
          <a:xfrm rot="5400000">
            <a:off x="8002840" y="4846320"/>
            <a:ext cx="2133600" cy="365760"/>
          </a:xfrm>
        </p:spPr>
        <p:txBody>
          <a:bodyPr rtlCol="0"/>
          <a:lstStyle>
            <a:lvl1pPr>
              <a:defRPr/>
            </a:lvl1pPr>
          </a:lstStyle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2024059" cy="309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8059380" y="5661248"/>
            <a:ext cx="648072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66751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Break_N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1720" y="274638"/>
            <a:ext cx="5976664" cy="562074"/>
          </a:xfrm>
        </p:spPr>
        <p:txBody>
          <a:bodyPr>
            <a:noAutofit/>
          </a:bodyPr>
          <a:lstStyle>
            <a:lvl1pPr algn="r">
              <a:defRPr sz="3200"/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980728"/>
            <a:ext cx="7571184" cy="549322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>
          <a:xfrm rot="5400000">
            <a:off x="8483011" y="2811891"/>
            <a:ext cx="1154969" cy="384048"/>
          </a:xfrm>
        </p:spPr>
        <p:txBody>
          <a:bodyPr rtlCol="0"/>
          <a:lstStyle/>
          <a:p>
            <a:fld id="{B7C3F878-F5E8-489B-AC8A-64F2A7E22C28}" type="datetimeFigureOut">
              <a:rPr lang="en-US" smtClean="0"/>
              <a:pPr/>
              <a:t>6/28/11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>
          <a:xfrm>
            <a:off x="8822432" y="6237312"/>
            <a:ext cx="321568" cy="620688"/>
          </a:xfrm>
        </p:spPr>
        <p:txBody>
          <a:bodyPr rtlCol="0"/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fld id="{651FC063-5EA9-49AF-AFAF-D68C9E82B23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>
          <a:xfrm rot="5400000">
            <a:off x="8002840" y="4846320"/>
            <a:ext cx="2133600" cy="365760"/>
          </a:xfrm>
        </p:spPr>
        <p:txBody>
          <a:bodyPr rtlCol="0"/>
          <a:lstStyle>
            <a:lvl1pPr>
              <a:defRPr/>
            </a:lvl1pPr>
          </a:lstStyle>
          <a:p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2024059" cy="309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8059380" y="5661248"/>
            <a:ext cx="648072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7925380" y="6381328"/>
            <a:ext cx="391036" cy="39604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480992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7C3F878-F5E8-489B-AC8A-64F2A7E22C28}" type="datetimeFigureOut">
              <a:rPr lang="en-US" smtClean="0"/>
              <a:pPr/>
              <a:t>6/28/11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562142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6/28/11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8939017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6/28/11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073703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7C3F878-F5E8-489B-AC8A-64F2A7E22C28}" type="datetimeFigureOut">
              <a:rPr lang="en-US" smtClean="0"/>
              <a:pPr/>
              <a:t>6/28/11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93492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6/28/11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804531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7C3F878-F5E8-489B-AC8A-64F2A7E22C28}" type="datetimeFigureOut">
              <a:rPr lang="en-US" smtClean="0"/>
              <a:pPr/>
              <a:t>6/28/11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128934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7C3F878-F5E8-489B-AC8A-64F2A7E22C28}" type="datetimeFigureOut">
              <a:rPr lang="en-US" smtClean="0"/>
              <a:pPr/>
              <a:t>6/28/11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51FC063-5EA9-49AF-AFAF-D68C9E82B23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8870950" y="6488113"/>
            <a:ext cx="180975" cy="30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/>
            <a:endParaRPr lang="en-US" sz="1400">
              <a:latin typeface="Book Antiqua" pitchFamily="18" charset="0"/>
            </a:endParaRPr>
          </a:p>
        </p:txBody>
      </p:sp>
      <p:sp>
        <p:nvSpPr>
          <p:cNvPr id="18" name="Rectangle 14"/>
          <p:cNvSpPr>
            <a:spLocks noChangeArrowheads="1"/>
          </p:cNvSpPr>
          <p:nvPr/>
        </p:nvSpPr>
        <p:spPr bwMode="auto">
          <a:xfrm>
            <a:off x="8316913" y="6524625"/>
            <a:ext cx="503237" cy="30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>
            <a:spAutoFit/>
          </a:bodyPr>
          <a:lstStyle/>
          <a:p>
            <a:fld id="{9A6B4EE6-CF5F-43BE-A6FF-4A878B80D779}" type="slidenum">
              <a:rPr lang="de-DE" sz="1400">
                <a:solidFill>
                  <a:srgbClr val="280049"/>
                </a:solidFill>
                <a:latin typeface="Book Antiqua" pitchFamily="18" charset="0"/>
              </a:rPr>
              <a:pPr/>
              <a:t>‹#›</a:t>
            </a:fld>
            <a:endParaRPr lang="de-DE" sz="1400">
              <a:solidFill>
                <a:srgbClr val="280049"/>
              </a:solidFill>
              <a:latin typeface="Book Antiqua" pitchFamily="18" charset="0"/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8870950" y="6488113"/>
            <a:ext cx="180975" cy="30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/>
            <a:endParaRPr lang="en-US" sz="1400">
              <a:latin typeface="Book Antiqua" pitchFamily="18" charset="0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8316913" y="6524625"/>
            <a:ext cx="503237" cy="30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>
            <a:spAutoFit/>
          </a:bodyPr>
          <a:lstStyle/>
          <a:p>
            <a:fld id="{20224F29-DDAD-4F6C-98E5-429095EBA434}" type="slidenum">
              <a:rPr lang="de-DE" sz="1400">
                <a:solidFill>
                  <a:srgbClr val="280049"/>
                </a:solidFill>
                <a:latin typeface="Book Antiqua" pitchFamily="18" charset="0"/>
              </a:rPr>
              <a:pPr/>
              <a:t>‹#›</a:t>
            </a:fld>
            <a:endParaRPr lang="de-DE" sz="1400">
              <a:solidFill>
                <a:srgbClr val="280049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179117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4" Type="http://schemas.openxmlformats.org/officeDocument/2006/relationships/image" Target="../media/image6.w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ASP.NET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Slides based off:</a:t>
            </a:r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4374" t="30312" r="36021" b="12283"/>
          <a:stretch/>
        </p:blipFill>
        <p:spPr bwMode="auto">
          <a:xfrm>
            <a:off x="1143000" y="1600200"/>
            <a:ext cx="6188364" cy="4680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2700" cap="flat" cmpd="sng">
                <a:solidFill>
                  <a:schemeClr val="tx1"/>
                </a:solidFill>
                <a:prstDash val="solid"/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6011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Programming Model</a:t>
            </a:r>
            <a:endParaRPr lang="en-US" sz="2900" dirty="0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600" smtClean="0"/>
              <a:t>Two styles of creating ASP.NET pages</a:t>
            </a:r>
          </a:p>
          <a:p>
            <a:pPr marL="742950" lvl="1" indent="-285750" eaLnBrk="1" hangingPunct="1"/>
            <a:r>
              <a:rPr lang="en-US" sz="2200" smtClean="0"/>
              <a:t>Controls and code in .aspx file</a:t>
            </a:r>
          </a:p>
          <a:p>
            <a:pPr marL="742950" lvl="1" indent="-285750" eaLnBrk="1" hangingPunct="1"/>
            <a:r>
              <a:rPr lang="en-US" sz="2200" smtClean="0"/>
              <a:t>Controls in .aspx file, code in code-behind page</a:t>
            </a:r>
          </a:p>
          <a:p>
            <a:pPr marL="1085850" lvl="2" indent="-228600" eaLnBrk="1" hangingPunct="1"/>
            <a:r>
              <a:rPr lang="en-US" sz="2000" smtClean="0"/>
              <a:t>Supported in Visual Studio.NET</a:t>
            </a:r>
          </a:p>
          <a:p>
            <a:pPr eaLnBrk="1" hangingPunct="1"/>
            <a:r>
              <a:rPr lang="en-US" sz="2600" smtClean="0"/>
              <a:t>Code-behind pages allow you to separate the </a:t>
            </a:r>
            <a:br>
              <a:rPr lang="en-US" sz="2600" smtClean="0"/>
            </a:br>
            <a:r>
              <a:rPr lang="en-US" sz="2600" smtClean="0"/>
              <a:t>user interface design from the code</a:t>
            </a:r>
          </a:p>
          <a:p>
            <a:pPr marL="742950" lvl="1" indent="-285750" eaLnBrk="1" hangingPunct="1"/>
            <a:r>
              <a:rPr lang="en-US" sz="2200" smtClean="0"/>
              <a:t>Allows programmers and designers to work independently </a:t>
            </a:r>
          </a:p>
          <a:p>
            <a:pPr eaLnBrk="1" hangingPunct="1"/>
            <a:endParaRPr lang="en-US" sz="2600" smtClean="0"/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914400" y="4953000"/>
            <a:ext cx="6781800" cy="8953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  <p:txBody>
          <a:bodyPr lIns="182880" tIns="137160" rIns="182880" bIns="137160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11430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/>
            <a:r>
              <a:rPr lang="en-US" sz="2000" b="1">
                <a:latin typeface="Lucida Console" pitchFamily="49" charset="0"/>
              </a:rPr>
              <a:t>&lt;%@ Codebehind=“WebForm1.cs” </a:t>
            </a:r>
          </a:p>
          <a:p>
            <a:pPr lvl="1"/>
            <a:r>
              <a:rPr lang="en-US" sz="2000" b="1">
                <a:latin typeface="Lucida Console" pitchFamily="49" charset="0"/>
              </a:rPr>
              <a:t>    Inherits=WebApplication1.WebForm1” %&gt;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40057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Programming Model</a:t>
            </a:r>
            <a:endParaRPr lang="en-US" sz="2900" dirty="0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Just edit the code and hit the page</a:t>
            </a:r>
          </a:p>
          <a:p>
            <a:pPr eaLnBrk="1" hangingPunct="1"/>
            <a:r>
              <a:rPr lang="en-US" smtClean="0"/>
              <a:t>ASP.NET will automatically compile the code into an assembly</a:t>
            </a:r>
          </a:p>
          <a:p>
            <a:pPr eaLnBrk="1" hangingPunct="1"/>
            <a:r>
              <a:rPr lang="en-US" smtClean="0"/>
              <a:t>Compiled code is cached in the CLR </a:t>
            </a:r>
            <a:br>
              <a:rPr lang="en-US" smtClean="0"/>
            </a:br>
            <a:r>
              <a:rPr lang="en-US" smtClean="0"/>
              <a:t>Subsequent page hits use compiled assembly</a:t>
            </a:r>
          </a:p>
          <a:p>
            <a:pPr eaLnBrk="1" hangingPunct="1"/>
            <a:r>
              <a:rPr lang="en-US" smtClean="0"/>
              <a:t>If the text of the page changes then the code </a:t>
            </a:r>
            <a:br>
              <a:rPr lang="en-US" smtClean="0"/>
            </a:br>
            <a:r>
              <a:rPr lang="en-US" smtClean="0"/>
              <a:t>is recompiled</a:t>
            </a:r>
          </a:p>
          <a:p>
            <a:pPr marL="742950" lvl="1" indent="-285750" eaLnBrk="1" hangingPunct="1"/>
            <a:r>
              <a:rPr lang="en-US" smtClean="0"/>
              <a:t>Works just like ASP: edit, save and run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398277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Programming Model</a:t>
            </a:r>
            <a:endParaRPr lang="en-US" sz="2900" dirty="0" smtClean="0"/>
          </a:p>
        </p:txBody>
      </p:sp>
      <p:pic>
        <p:nvPicPr>
          <p:cNvPr id="23555" name="Picture 3" descr="2063A_01g005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>
          <a:xfrm>
            <a:off x="1676400" y="1600200"/>
            <a:ext cx="5926138" cy="4530725"/>
          </a:xfrm>
          <a:noFill/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653650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Programming Basics</a:t>
            </a:r>
            <a:endParaRPr lang="en-US" sz="2900" dirty="0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600" dirty="0" smtClean="0"/>
              <a:t>The most basic page is just static text</a:t>
            </a:r>
          </a:p>
          <a:p>
            <a:pPr marL="742950" lvl="1" indent="-285750" eaLnBrk="1" hangingPunct="1">
              <a:lnSpc>
                <a:spcPct val="90000"/>
              </a:lnSpc>
            </a:pPr>
            <a:r>
              <a:rPr lang="en-US" sz="2200" dirty="0" smtClean="0"/>
              <a:t>Any HTML page can be renamed </a:t>
            </a:r>
            <a:r>
              <a:rPr lang="en-US" sz="2200" dirty="0" smtClean="0">
                <a:latin typeface="Lucida Console" pitchFamily="49" charset="0"/>
              </a:rPr>
              <a:t>.</a:t>
            </a:r>
            <a:r>
              <a:rPr lang="en-US" sz="2200" dirty="0" err="1" smtClean="0">
                <a:latin typeface="Lucida Console" pitchFamily="49" charset="0"/>
              </a:rPr>
              <a:t>aspx</a:t>
            </a:r>
            <a:endParaRPr lang="en-US" sz="2200" dirty="0" smtClean="0">
              <a:latin typeface="Lucida Console" pitchFamily="49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600" dirty="0" smtClean="0"/>
              <a:t>Pages may contain:</a:t>
            </a:r>
          </a:p>
          <a:p>
            <a:pPr marL="742950" lvl="1" indent="-285750" eaLnBrk="1" hangingPunct="1">
              <a:lnSpc>
                <a:spcPct val="90000"/>
              </a:lnSpc>
            </a:pPr>
            <a:r>
              <a:rPr lang="en-US" sz="2200" dirty="0" smtClean="0"/>
              <a:t>Directives: </a:t>
            </a:r>
            <a:r>
              <a:rPr lang="en-US" sz="2000" dirty="0" smtClean="0">
                <a:latin typeface="Lucida Console" pitchFamily="49" charset="0"/>
              </a:rPr>
              <a:t>&lt;%@ Page Language=“C#” %&gt;</a:t>
            </a:r>
            <a:r>
              <a:rPr lang="en-US" sz="2200" dirty="0" smtClean="0"/>
              <a:t> </a:t>
            </a:r>
          </a:p>
          <a:p>
            <a:pPr marL="742950" lvl="1" indent="-285750" eaLnBrk="1" hangingPunct="1">
              <a:lnSpc>
                <a:spcPct val="90000"/>
              </a:lnSpc>
            </a:pPr>
            <a:r>
              <a:rPr lang="en-US" sz="2200" dirty="0" smtClean="0"/>
              <a:t>Server controls: </a:t>
            </a:r>
            <a:r>
              <a:rPr lang="en-US" sz="2000" dirty="0" smtClean="0">
                <a:latin typeface="Lucida Console" pitchFamily="49" charset="0"/>
              </a:rPr>
              <a:t>&lt;</a:t>
            </a:r>
            <a:r>
              <a:rPr lang="en-US" sz="2000" dirty="0" err="1" smtClean="0">
                <a:latin typeface="Lucida Console" pitchFamily="49" charset="0"/>
              </a:rPr>
              <a:t>asp:Button</a:t>
            </a:r>
            <a:r>
              <a:rPr lang="en-US" sz="2000" dirty="0" smtClean="0">
                <a:latin typeface="Lucida Console" pitchFamily="49" charset="0"/>
              </a:rPr>
              <a:t> </a:t>
            </a:r>
            <a:r>
              <a:rPr lang="en-US" sz="2000" dirty="0" err="1" smtClean="0">
                <a:latin typeface="Lucida Console" pitchFamily="49" charset="0"/>
              </a:rPr>
              <a:t>runat</a:t>
            </a:r>
            <a:r>
              <a:rPr lang="en-US" sz="2000" dirty="0" smtClean="0">
                <a:latin typeface="Lucida Console" pitchFamily="49" charset="0"/>
              </a:rPr>
              <a:t>=“server”&gt;</a:t>
            </a:r>
          </a:p>
          <a:p>
            <a:pPr marL="742950" lvl="1" indent="-285750" eaLnBrk="1" hangingPunct="1">
              <a:lnSpc>
                <a:spcPct val="90000"/>
              </a:lnSpc>
            </a:pPr>
            <a:r>
              <a:rPr lang="en-US" sz="2200" dirty="0" smtClean="0"/>
              <a:t>Code blocks: </a:t>
            </a:r>
          </a:p>
          <a:p>
            <a:pPr marL="1017270" lvl="2" indent="-285750">
              <a:lnSpc>
                <a:spcPct val="90000"/>
              </a:lnSpc>
            </a:pPr>
            <a:r>
              <a:rPr lang="en-US" sz="1700" dirty="0" smtClean="0">
                <a:latin typeface="Lucida Console" pitchFamily="49" charset="0"/>
              </a:rPr>
              <a:t>&lt;script </a:t>
            </a:r>
            <a:r>
              <a:rPr lang="en-US" sz="1700" dirty="0" err="1" smtClean="0">
                <a:latin typeface="Lucida Console" pitchFamily="49" charset="0"/>
              </a:rPr>
              <a:t>runat</a:t>
            </a:r>
            <a:r>
              <a:rPr lang="en-US" sz="1700" dirty="0" smtClean="0">
                <a:latin typeface="Lucida Console" pitchFamily="49" charset="0"/>
              </a:rPr>
              <a:t>=“server”&gt;…&lt;/script&gt;</a:t>
            </a:r>
          </a:p>
          <a:p>
            <a:pPr marL="742950" lvl="1" indent="-285750" eaLnBrk="1" hangingPunct="1">
              <a:lnSpc>
                <a:spcPct val="90000"/>
              </a:lnSpc>
            </a:pPr>
            <a:r>
              <a:rPr lang="en-US" sz="2200" dirty="0" smtClean="0"/>
              <a:t>Data bind expressions: </a:t>
            </a:r>
            <a:r>
              <a:rPr lang="en-US" sz="2000" dirty="0" smtClean="0">
                <a:latin typeface="Lucida Console" pitchFamily="49" charset="0"/>
              </a:rPr>
              <a:t>&lt;%# %&gt;</a:t>
            </a:r>
          </a:p>
          <a:p>
            <a:pPr marL="742950" lvl="1" indent="-285750" eaLnBrk="1" hangingPunct="1">
              <a:lnSpc>
                <a:spcPct val="90000"/>
              </a:lnSpc>
            </a:pPr>
            <a:r>
              <a:rPr lang="en-US" sz="2200" dirty="0" smtClean="0"/>
              <a:t>Server side comments: </a:t>
            </a:r>
            <a:r>
              <a:rPr lang="en-US" sz="2000" dirty="0" smtClean="0">
                <a:latin typeface="Lucida Console" pitchFamily="49" charset="0"/>
              </a:rPr>
              <a:t>&lt;%-- --%&gt;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72527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Programming Basics</a:t>
            </a:r>
            <a:endParaRPr lang="en-US" sz="2900" dirty="0" smtClean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600" smtClean="0"/>
              <a:t>Code can respond to page events </a:t>
            </a:r>
          </a:p>
          <a:p>
            <a:pPr marL="742950" lvl="1" indent="-285750" eaLnBrk="1" hangingPunct="1"/>
            <a:r>
              <a:rPr lang="en-US" sz="2200" smtClean="0"/>
              <a:t>e.g. </a:t>
            </a:r>
            <a:r>
              <a:rPr lang="en-US" sz="2200" smtClean="0">
                <a:latin typeface="Lucida Console" pitchFamily="49" charset="0"/>
              </a:rPr>
              <a:t>Page_Load</a:t>
            </a:r>
            <a:r>
              <a:rPr lang="en-US" sz="2200" smtClean="0"/>
              <a:t>, </a:t>
            </a:r>
            <a:r>
              <a:rPr lang="en-US" sz="2200" smtClean="0">
                <a:latin typeface="Lucida Console" pitchFamily="49" charset="0"/>
              </a:rPr>
              <a:t>Page_Unload</a:t>
            </a:r>
          </a:p>
          <a:p>
            <a:pPr eaLnBrk="1" hangingPunct="1"/>
            <a:r>
              <a:rPr lang="en-US" sz="2600" smtClean="0"/>
              <a:t>Code can respond to control events</a:t>
            </a:r>
          </a:p>
          <a:p>
            <a:pPr marL="742950" lvl="1" indent="-285750" eaLnBrk="1" hangingPunct="1"/>
            <a:r>
              <a:rPr lang="en-US" sz="2200" smtClean="0">
                <a:latin typeface="Lucida Console" pitchFamily="49" charset="0"/>
              </a:rPr>
              <a:t>Button1_Click</a:t>
            </a:r>
          </a:p>
          <a:p>
            <a:pPr marL="742950" lvl="1" indent="-285750" eaLnBrk="1" hangingPunct="1"/>
            <a:r>
              <a:rPr lang="en-US" sz="2200" smtClean="0">
                <a:latin typeface="Lucida Console" pitchFamily="49" charset="0"/>
              </a:rPr>
              <a:t>Textbox1_Changed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80500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Example:</a:t>
            </a:r>
          </a:p>
          <a:p>
            <a:endParaRPr lang="en-US" dirty="0"/>
          </a:p>
        </p:txBody>
      </p:sp>
      <p:pic>
        <p:nvPicPr>
          <p:cNvPr id="269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984" t="13672" r="801" b="25495"/>
          <a:stretch/>
        </p:blipFill>
        <p:spPr bwMode="auto">
          <a:xfrm>
            <a:off x="533400" y="1647411"/>
            <a:ext cx="8063345" cy="3922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2700" cap="flat" cmpd="sng">
                <a:solidFill>
                  <a:schemeClr val="tx1"/>
                </a:solidFill>
                <a:prstDash val="solid"/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13816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Background - </a:t>
            </a:r>
            <a:r>
              <a:rPr lang="en-US" sz="2900" dirty="0" smtClean="0"/>
              <a:t>Web Architecture</a:t>
            </a:r>
            <a:endParaRPr lang="en-US" dirty="0" smtClean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352800"/>
            <a:ext cx="2857500" cy="164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5943600" y="5410200"/>
            <a:ext cx="2590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 anchorCtr="1"/>
          <a:lstStyle/>
          <a:p>
            <a:pPr algn="ctr"/>
            <a:r>
              <a:rPr lang="en-US" b="1">
                <a:solidFill>
                  <a:srgbClr val="B90703"/>
                </a:solidFill>
                <a:latin typeface="Verdana" pitchFamily="34" charset="0"/>
              </a:rPr>
              <a:t>Web Server</a:t>
            </a: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5715000" y="2057400"/>
            <a:ext cx="3048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b="1">
                <a:solidFill>
                  <a:srgbClr val="B90703"/>
                </a:solidFill>
                <a:latin typeface="Verdana" pitchFamily="34" charset="0"/>
              </a:rPr>
              <a:t>PC/Mac/Unix/... </a:t>
            </a:r>
            <a:br>
              <a:rPr lang="en-US" b="1">
                <a:solidFill>
                  <a:srgbClr val="B90703"/>
                </a:solidFill>
                <a:latin typeface="Verdana" pitchFamily="34" charset="0"/>
              </a:rPr>
            </a:br>
            <a:r>
              <a:rPr lang="en-US" b="1">
                <a:solidFill>
                  <a:srgbClr val="B90703"/>
                </a:solidFill>
                <a:latin typeface="Verdana" pitchFamily="34" charset="0"/>
              </a:rPr>
              <a:t>+ Browser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914400" y="2154238"/>
            <a:ext cx="9239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000" b="1">
                <a:solidFill>
                  <a:schemeClr val="folHlink"/>
                </a:solidFill>
                <a:latin typeface="Tahoma" pitchFamily="34" charset="0"/>
              </a:rPr>
              <a:t>Client</a:t>
            </a: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990600" y="5545138"/>
            <a:ext cx="10128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000" b="1">
                <a:solidFill>
                  <a:schemeClr val="folHlink"/>
                </a:solidFill>
                <a:latin typeface="Tahoma" pitchFamily="34" charset="0"/>
              </a:rPr>
              <a:t>Server</a:t>
            </a:r>
          </a:p>
        </p:txBody>
      </p:sp>
      <p:sp>
        <p:nvSpPr>
          <p:cNvPr id="7176" name="Line 8"/>
          <p:cNvSpPr>
            <a:spLocks noChangeShapeType="1"/>
          </p:cNvSpPr>
          <p:nvPr/>
        </p:nvSpPr>
        <p:spPr bwMode="auto">
          <a:xfrm>
            <a:off x="4191000" y="2895600"/>
            <a:ext cx="0" cy="228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177" name="Line 9"/>
          <p:cNvSpPr>
            <a:spLocks noChangeShapeType="1"/>
          </p:cNvSpPr>
          <p:nvPr/>
        </p:nvSpPr>
        <p:spPr bwMode="auto">
          <a:xfrm flipV="1">
            <a:off x="4572000" y="2895600"/>
            <a:ext cx="0" cy="2209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622300" y="2895600"/>
            <a:ext cx="3617913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/>
            <a:r>
              <a:rPr lang="en-US" sz="1400" b="1">
                <a:latin typeface="Tahoma" pitchFamily="34" charset="0"/>
              </a:rPr>
              <a:t>Request:</a:t>
            </a:r>
          </a:p>
          <a:p>
            <a:pPr algn="r" eaLnBrk="1" hangingPunct="1"/>
            <a:r>
              <a:rPr lang="en-US" sz="1400" b="1">
                <a:latin typeface="Tahoma" pitchFamily="34" charset="0"/>
              </a:rPr>
              <a:t>http://www.digimon.com/default.asp</a:t>
            </a:r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4572000" y="4876800"/>
            <a:ext cx="19304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400" b="1">
                <a:latin typeface="Tahoma" pitchFamily="34" charset="0"/>
              </a:rPr>
              <a:t>Response:</a:t>
            </a:r>
          </a:p>
          <a:p>
            <a:pPr eaLnBrk="1" hangingPunct="1"/>
            <a:r>
              <a:rPr lang="en-US" sz="1400" b="1">
                <a:latin typeface="Tahoma" pitchFamily="34" charset="0"/>
              </a:rPr>
              <a:t>&lt;html&gt;….&lt;/html&gt;</a:t>
            </a:r>
          </a:p>
        </p:txBody>
      </p:sp>
      <p:pic>
        <p:nvPicPr>
          <p:cNvPr id="7180" name="Picture 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0" y="1828800"/>
            <a:ext cx="1066800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1" name="Picture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0" y="5257800"/>
            <a:ext cx="108108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82" name="Text Box 14"/>
          <p:cNvSpPr txBox="1">
            <a:spLocks noChangeArrowheads="1"/>
          </p:cNvSpPr>
          <p:nvPr/>
        </p:nvSpPr>
        <p:spPr bwMode="auto">
          <a:xfrm>
            <a:off x="914400" y="3868738"/>
            <a:ext cx="12795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000" b="1">
                <a:solidFill>
                  <a:schemeClr val="folHlink"/>
                </a:solidFill>
                <a:latin typeface="Tahoma" pitchFamily="34" charset="0"/>
              </a:rPr>
              <a:t>Network</a:t>
            </a:r>
          </a:p>
        </p:txBody>
      </p:sp>
      <p:sp>
        <p:nvSpPr>
          <p:cNvPr id="7183" name="Rectangle 15"/>
          <p:cNvSpPr>
            <a:spLocks noChangeArrowheads="1"/>
          </p:cNvSpPr>
          <p:nvPr/>
        </p:nvSpPr>
        <p:spPr bwMode="auto">
          <a:xfrm>
            <a:off x="5943600" y="3733800"/>
            <a:ext cx="2590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 anchorCtr="1"/>
          <a:lstStyle/>
          <a:p>
            <a:pPr algn="ctr"/>
            <a:r>
              <a:rPr lang="en-US" b="1">
                <a:solidFill>
                  <a:srgbClr val="B90703"/>
                </a:solidFill>
                <a:latin typeface="Verdana" pitchFamily="34" charset="0"/>
              </a:rPr>
              <a:t>HTTP, TCP/IP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343175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ASP.NET Overview</a:t>
            </a:r>
            <a:endParaRPr lang="en-US" sz="290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600" smtClean="0"/>
              <a:t>ASP.NET provides services to allow the creation, deployment, and execution of </a:t>
            </a:r>
            <a:br>
              <a:rPr lang="en-US" sz="2600" smtClean="0"/>
            </a:br>
            <a:r>
              <a:rPr lang="en-US" sz="2600" smtClean="0">
                <a:solidFill>
                  <a:srgbClr val="B90703"/>
                </a:solidFill>
              </a:rPr>
              <a:t>Web Applications</a:t>
            </a:r>
            <a:r>
              <a:rPr lang="en-US" sz="2600" smtClean="0"/>
              <a:t> and </a:t>
            </a:r>
            <a:r>
              <a:rPr lang="en-US" sz="2600" smtClean="0">
                <a:solidFill>
                  <a:srgbClr val="B90703"/>
                </a:solidFill>
              </a:rPr>
              <a:t>Web Services</a:t>
            </a:r>
          </a:p>
          <a:p>
            <a:pPr eaLnBrk="1" hangingPunct="1"/>
            <a:r>
              <a:rPr lang="en-US" sz="2600" smtClean="0"/>
              <a:t>Like ASP, ASP.NET is a server-side technology</a:t>
            </a:r>
          </a:p>
          <a:p>
            <a:pPr eaLnBrk="1" hangingPunct="1"/>
            <a:r>
              <a:rPr lang="en-US" sz="2600" smtClean="0"/>
              <a:t>Web Applications are built using </a:t>
            </a:r>
            <a:r>
              <a:rPr lang="en-US" sz="2600" smtClean="0">
                <a:solidFill>
                  <a:srgbClr val="B90703"/>
                </a:solidFill>
              </a:rPr>
              <a:t>Web Forms</a:t>
            </a:r>
          </a:p>
          <a:p>
            <a:pPr eaLnBrk="1" hangingPunct="1"/>
            <a:r>
              <a:rPr lang="en-US" sz="2600" smtClean="0"/>
              <a:t>Web Forms are designed to make web-based applications as easy as building Visual Basic applications</a:t>
            </a:r>
          </a:p>
          <a:p>
            <a:pPr eaLnBrk="1" hangingPunct="1"/>
            <a:r>
              <a:rPr lang="en-US" sz="2600" smtClean="0">
                <a:solidFill>
                  <a:srgbClr val="B90703"/>
                </a:solidFill>
              </a:rPr>
              <a:t>Web Form = Visual Drag and Drop tools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62408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ASP.NET Overview</a:t>
            </a:r>
            <a:endParaRPr lang="en-US" sz="2900" dirty="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600" smtClean="0"/>
              <a:t>Simple: less code, easier to create and maintain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Multiple, compiled languages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Fast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Scalable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Manageable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Customizable and extensible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Secure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Tool support (Visual Studio.NET)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399492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2"/>
          <p:cNvGrpSpPr>
            <a:grpSpLocks/>
          </p:cNvGrpSpPr>
          <p:nvPr/>
        </p:nvGrpSpPr>
        <p:grpSpPr bwMode="auto">
          <a:xfrm>
            <a:off x="1339850" y="2057400"/>
            <a:ext cx="6508750" cy="3886200"/>
            <a:chOff x="786" y="1296"/>
            <a:chExt cx="4100" cy="2448"/>
          </a:xfrm>
        </p:grpSpPr>
        <p:sp>
          <p:nvSpPr>
            <p:cNvPr id="11268" name="Rectangle 3"/>
            <p:cNvSpPr>
              <a:spLocks noChangeArrowheads="1"/>
            </p:cNvSpPr>
            <p:nvPr/>
          </p:nvSpPr>
          <p:spPr bwMode="auto">
            <a:xfrm>
              <a:off x="786" y="1680"/>
              <a:ext cx="3504" cy="328"/>
            </a:xfrm>
            <a:prstGeom prst="rect">
              <a:avLst/>
            </a:prstGeom>
            <a:noFill/>
            <a:ln w="12700">
              <a:solidFill>
                <a:schemeClr val="accent2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r>
                <a:rPr lang="en-US" sz="2400" b="1">
                  <a:latin typeface="Arial" charset="0"/>
                </a:rPr>
                <a:t>Common Language Specification</a:t>
              </a:r>
            </a:p>
          </p:txBody>
        </p:sp>
        <p:sp>
          <p:nvSpPr>
            <p:cNvPr id="11269" name="Rectangle 4"/>
            <p:cNvSpPr>
              <a:spLocks noChangeArrowheads="1"/>
            </p:cNvSpPr>
            <p:nvPr/>
          </p:nvSpPr>
          <p:spPr bwMode="auto">
            <a:xfrm>
              <a:off x="786" y="3408"/>
              <a:ext cx="3504" cy="328"/>
            </a:xfrm>
            <a:prstGeom prst="rect">
              <a:avLst/>
            </a:prstGeom>
            <a:solidFill>
              <a:srgbClr val="C0C0C0"/>
            </a:solidFill>
            <a:ln w="12700">
              <a:solidFill>
                <a:schemeClr val="accent2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lang="en-US" sz="2400" b="1">
                  <a:latin typeface="Arial" charset="0"/>
                </a:rPr>
                <a:t>Common Language Runtime</a:t>
              </a:r>
            </a:p>
          </p:txBody>
        </p:sp>
        <p:sp>
          <p:nvSpPr>
            <p:cNvPr id="11270" name="Rectangle 5"/>
            <p:cNvSpPr>
              <a:spLocks noChangeArrowheads="1"/>
            </p:cNvSpPr>
            <p:nvPr/>
          </p:nvSpPr>
          <p:spPr bwMode="auto">
            <a:xfrm>
              <a:off x="786" y="1304"/>
              <a:ext cx="576" cy="328"/>
            </a:xfrm>
            <a:prstGeom prst="rect">
              <a:avLst/>
            </a:prstGeom>
            <a:solidFill>
              <a:srgbClr val="C0C0C0"/>
            </a:solidFill>
            <a:ln w="12700">
              <a:solidFill>
                <a:schemeClr val="accent2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lang="en-US" sz="2400" b="1">
                  <a:latin typeface="Arial" charset="0"/>
                </a:rPr>
                <a:t>VB</a:t>
              </a:r>
            </a:p>
          </p:txBody>
        </p:sp>
        <p:sp>
          <p:nvSpPr>
            <p:cNvPr id="11271" name="Rectangle 6"/>
            <p:cNvSpPr>
              <a:spLocks noChangeArrowheads="1"/>
            </p:cNvSpPr>
            <p:nvPr/>
          </p:nvSpPr>
          <p:spPr bwMode="auto">
            <a:xfrm>
              <a:off x="1458" y="1304"/>
              <a:ext cx="576" cy="328"/>
            </a:xfrm>
            <a:prstGeom prst="rect">
              <a:avLst/>
            </a:prstGeom>
            <a:solidFill>
              <a:srgbClr val="C0C0C0"/>
            </a:solidFill>
            <a:ln w="12700">
              <a:solidFill>
                <a:schemeClr val="accent2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lang="en-US" sz="2400" b="1">
                  <a:latin typeface="Arial" charset="0"/>
                </a:rPr>
                <a:t>C++</a:t>
              </a:r>
            </a:p>
          </p:txBody>
        </p:sp>
        <p:sp>
          <p:nvSpPr>
            <p:cNvPr id="11272" name="Rectangle 7"/>
            <p:cNvSpPr>
              <a:spLocks noChangeArrowheads="1"/>
            </p:cNvSpPr>
            <p:nvPr/>
          </p:nvSpPr>
          <p:spPr bwMode="auto">
            <a:xfrm>
              <a:off x="2130" y="1304"/>
              <a:ext cx="576" cy="328"/>
            </a:xfrm>
            <a:prstGeom prst="rect">
              <a:avLst/>
            </a:prstGeom>
            <a:solidFill>
              <a:srgbClr val="C0C0C0"/>
            </a:solidFill>
            <a:ln w="12700">
              <a:solidFill>
                <a:schemeClr val="accent2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lang="en-US" sz="2400" b="1">
                  <a:latin typeface="Arial" charset="0"/>
                </a:rPr>
                <a:t>C#</a:t>
              </a:r>
            </a:p>
          </p:txBody>
        </p:sp>
        <p:sp>
          <p:nvSpPr>
            <p:cNvPr id="11273" name="Rectangle 8"/>
            <p:cNvSpPr>
              <a:spLocks noChangeArrowheads="1"/>
            </p:cNvSpPr>
            <p:nvPr/>
          </p:nvSpPr>
          <p:spPr bwMode="auto">
            <a:xfrm>
              <a:off x="786" y="2064"/>
              <a:ext cx="2304" cy="518"/>
            </a:xfrm>
            <a:prstGeom prst="rect">
              <a:avLst/>
            </a:prstGeom>
            <a:solidFill>
              <a:srgbClr val="333333"/>
            </a:solidFill>
            <a:ln w="12700">
              <a:solidFill>
                <a:schemeClr val="accent2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lang="en-US" sz="2400" b="1">
                  <a:solidFill>
                    <a:schemeClr val="bg1"/>
                  </a:solidFill>
                  <a:latin typeface="Arial" charset="0"/>
                </a:rPr>
                <a:t>ASP.NET: Web Services</a:t>
              </a:r>
            </a:p>
            <a:p>
              <a:pPr algn="ctr"/>
              <a:r>
                <a:rPr lang="en-US" sz="2400" b="1">
                  <a:solidFill>
                    <a:schemeClr val="bg1"/>
                  </a:solidFill>
                  <a:latin typeface="Arial" charset="0"/>
                </a:rPr>
                <a:t>and Web Forms</a:t>
              </a:r>
            </a:p>
          </p:txBody>
        </p:sp>
        <p:sp>
          <p:nvSpPr>
            <p:cNvPr id="11274" name="Rectangle 9"/>
            <p:cNvSpPr>
              <a:spLocks noChangeArrowheads="1"/>
            </p:cNvSpPr>
            <p:nvPr/>
          </p:nvSpPr>
          <p:spPr bwMode="auto">
            <a:xfrm>
              <a:off x="2802" y="1304"/>
              <a:ext cx="720" cy="328"/>
            </a:xfrm>
            <a:prstGeom prst="rect">
              <a:avLst/>
            </a:prstGeom>
            <a:solidFill>
              <a:srgbClr val="C0C0C0"/>
            </a:solidFill>
            <a:ln w="12700">
              <a:solidFill>
                <a:schemeClr val="accent2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lang="en-US" sz="2400" b="1">
                  <a:latin typeface="Arial" charset="0"/>
                </a:rPr>
                <a:t>JScript</a:t>
              </a:r>
            </a:p>
          </p:txBody>
        </p:sp>
        <p:sp>
          <p:nvSpPr>
            <p:cNvPr id="11275" name="Rectangle 10"/>
            <p:cNvSpPr>
              <a:spLocks noChangeArrowheads="1"/>
            </p:cNvSpPr>
            <p:nvPr/>
          </p:nvSpPr>
          <p:spPr bwMode="auto">
            <a:xfrm>
              <a:off x="3618" y="1304"/>
              <a:ext cx="672" cy="328"/>
            </a:xfrm>
            <a:prstGeom prst="rect">
              <a:avLst/>
            </a:prstGeom>
            <a:solidFill>
              <a:srgbClr val="C0C0C0"/>
            </a:solidFill>
            <a:ln w="12700">
              <a:solidFill>
                <a:schemeClr val="accent2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lang="en-US" sz="2400" b="1">
                  <a:latin typeface="Arial" charset="0"/>
                </a:rPr>
                <a:t>…</a:t>
              </a:r>
            </a:p>
          </p:txBody>
        </p:sp>
        <p:sp>
          <p:nvSpPr>
            <p:cNvPr id="11276" name="Rectangle 11"/>
            <p:cNvSpPr>
              <a:spLocks noChangeArrowheads="1"/>
            </p:cNvSpPr>
            <p:nvPr/>
          </p:nvSpPr>
          <p:spPr bwMode="auto">
            <a:xfrm>
              <a:off x="3186" y="2064"/>
              <a:ext cx="1104" cy="518"/>
            </a:xfrm>
            <a:prstGeom prst="rect">
              <a:avLst/>
            </a:prstGeom>
            <a:solidFill>
              <a:srgbClr val="333333"/>
            </a:solidFill>
            <a:ln w="12700">
              <a:solidFill>
                <a:schemeClr val="accent2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lang="en-US" sz="2400" b="1">
                  <a:solidFill>
                    <a:schemeClr val="bg1"/>
                  </a:solidFill>
                  <a:latin typeface="Arial" charset="0"/>
                </a:rPr>
                <a:t>Windows</a:t>
              </a:r>
              <a:br>
                <a:rPr lang="en-US" sz="2400" b="1">
                  <a:solidFill>
                    <a:schemeClr val="bg1"/>
                  </a:solidFill>
                  <a:latin typeface="Arial" charset="0"/>
                </a:rPr>
              </a:br>
              <a:r>
                <a:rPr lang="en-US" sz="2400" b="1">
                  <a:solidFill>
                    <a:schemeClr val="bg1"/>
                  </a:solidFill>
                  <a:latin typeface="Arial" charset="0"/>
                </a:rPr>
                <a:t>Forms</a:t>
              </a:r>
            </a:p>
          </p:txBody>
        </p:sp>
        <p:sp>
          <p:nvSpPr>
            <p:cNvPr id="11277" name="Rectangle 12"/>
            <p:cNvSpPr>
              <a:spLocks noChangeArrowheads="1"/>
            </p:cNvSpPr>
            <p:nvPr/>
          </p:nvSpPr>
          <p:spPr bwMode="auto">
            <a:xfrm>
              <a:off x="786" y="3024"/>
              <a:ext cx="3504" cy="328"/>
            </a:xfrm>
            <a:prstGeom prst="rect">
              <a:avLst/>
            </a:prstGeom>
            <a:solidFill>
              <a:srgbClr val="333333"/>
            </a:solidFill>
            <a:ln w="12700">
              <a:solidFill>
                <a:schemeClr val="accent2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lang="en-US" sz="2400" b="1">
                  <a:solidFill>
                    <a:schemeClr val="bg1"/>
                  </a:solidFill>
                  <a:latin typeface="Arial" charset="0"/>
                </a:rPr>
                <a:t>Base Classes</a:t>
              </a:r>
            </a:p>
          </p:txBody>
        </p:sp>
        <p:sp>
          <p:nvSpPr>
            <p:cNvPr id="11278" name="Rectangle 13"/>
            <p:cNvSpPr>
              <a:spLocks noChangeArrowheads="1"/>
            </p:cNvSpPr>
            <p:nvPr/>
          </p:nvSpPr>
          <p:spPr bwMode="auto">
            <a:xfrm>
              <a:off x="786" y="2640"/>
              <a:ext cx="3504" cy="328"/>
            </a:xfrm>
            <a:prstGeom prst="rect">
              <a:avLst/>
            </a:prstGeom>
            <a:solidFill>
              <a:srgbClr val="333333"/>
            </a:solidFill>
            <a:ln w="12700">
              <a:solidFill>
                <a:schemeClr val="accent2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lang="en-US" sz="2400" b="1">
                  <a:solidFill>
                    <a:schemeClr val="bg1"/>
                  </a:solidFill>
                  <a:latin typeface="Arial" charset="0"/>
                </a:rPr>
                <a:t>ADO.NET: Data and XML</a:t>
              </a:r>
            </a:p>
          </p:txBody>
        </p:sp>
        <p:sp>
          <p:nvSpPr>
            <p:cNvPr id="11279" name="Rectangle 14"/>
            <p:cNvSpPr>
              <a:spLocks noChangeArrowheads="1"/>
            </p:cNvSpPr>
            <p:nvPr/>
          </p:nvSpPr>
          <p:spPr bwMode="auto">
            <a:xfrm rot="5400000">
              <a:off x="3403" y="2261"/>
              <a:ext cx="2448" cy="518"/>
            </a:xfrm>
            <a:prstGeom prst="rect">
              <a:avLst/>
            </a:prstGeom>
            <a:solidFill>
              <a:srgbClr val="333333"/>
            </a:solidFill>
            <a:ln w="12700">
              <a:solidFill>
                <a:schemeClr val="accent2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lang="en-US" sz="2400" b="1">
                  <a:solidFill>
                    <a:schemeClr val="bg1"/>
                  </a:solidFill>
                  <a:latin typeface="Arial" charset="0"/>
                </a:rPr>
                <a:t>Visual Studio.NET</a:t>
              </a:r>
            </a:p>
          </p:txBody>
        </p:sp>
      </p:grpSp>
      <p:sp>
        <p:nvSpPr>
          <p:cNvPr id="11267" name="Rectangle 1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ASP.NET Overview</a:t>
            </a:r>
            <a:br>
              <a:rPr lang="en-US" smtClean="0"/>
            </a:br>
            <a:r>
              <a:rPr lang="en-US" sz="2900" smtClean="0"/>
              <a:t>Architecture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8055130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Programming Model</a:t>
            </a:r>
            <a:endParaRPr lang="en-US" sz="2900" dirty="0" smtClean="0"/>
          </a:p>
        </p:txBody>
      </p:sp>
      <p:grpSp>
        <p:nvGrpSpPr>
          <p:cNvPr id="14339" name="Group 3"/>
          <p:cNvGrpSpPr>
            <a:grpSpLocks/>
          </p:cNvGrpSpPr>
          <p:nvPr/>
        </p:nvGrpSpPr>
        <p:grpSpPr bwMode="auto">
          <a:xfrm>
            <a:off x="304800" y="2971800"/>
            <a:ext cx="2057400" cy="2133600"/>
            <a:chOff x="336" y="1440"/>
            <a:chExt cx="1296" cy="1344"/>
          </a:xfrm>
        </p:grpSpPr>
        <p:sp>
          <p:nvSpPr>
            <p:cNvPr id="14357" name="Rectangle 4"/>
            <p:cNvSpPr>
              <a:spLocks noChangeArrowheads="1"/>
            </p:cNvSpPr>
            <p:nvPr/>
          </p:nvSpPr>
          <p:spPr bwMode="auto">
            <a:xfrm>
              <a:off x="336" y="1440"/>
              <a:ext cx="1296" cy="13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4358" name="AutoShape 5"/>
            <p:cNvSpPr>
              <a:spLocks noChangeArrowheads="1"/>
            </p:cNvSpPr>
            <p:nvPr/>
          </p:nvSpPr>
          <p:spPr bwMode="auto">
            <a:xfrm>
              <a:off x="936" y="1584"/>
              <a:ext cx="432" cy="192"/>
            </a:xfrm>
            <a:prstGeom prst="roundRect">
              <a:avLst>
                <a:gd name="adj" fmla="val 40625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grpSp>
          <p:nvGrpSpPr>
            <p:cNvPr id="14359" name="Group 6"/>
            <p:cNvGrpSpPr>
              <a:grpSpLocks/>
            </p:cNvGrpSpPr>
            <p:nvPr/>
          </p:nvGrpSpPr>
          <p:grpSpPr bwMode="auto">
            <a:xfrm>
              <a:off x="960" y="1872"/>
              <a:ext cx="384" cy="480"/>
              <a:chOff x="2544" y="1680"/>
              <a:chExt cx="384" cy="480"/>
            </a:xfrm>
          </p:grpSpPr>
          <p:sp>
            <p:nvSpPr>
              <p:cNvPr id="14364" name="Rectangle 7"/>
              <p:cNvSpPr>
                <a:spLocks noChangeArrowheads="1"/>
              </p:cNvSpPr>
              <p:nvPr/>
            </p:nvSpPr>
            <p:spPr bwMode="auto">
              <a:xfrm>
                <a:off x="2544" y="1680"/>
                <a:ext cx="384" cy="48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4365" name="Line 8"/>
              <p:cNvSpPr>
                <a:spLocks noChangeShapeType="1"/>
              </p:cNvSpPr>
              <p:nvPr/>
            </p:nvSpPr>
            <p:spPr bwMode="auto">
              <a:xfrm>
                <a:off x="2544" y="1776"/>
                <a:ext cx="38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4366" name="Line 9"/>
              <p:cNvSpPr>
                <a:spLocks noChangeShapeType="1"/>
              </p:cNvSpPr>
              <p:nvPr/>
            </p:nvSpPr>
            <p:spPr bwMode="auto">
              <a:xfrm>
                <a:off x="2544" y="1872"/>
                <a:ext cx="38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4367" name="Line 10"/>
              <p:cNvSpPr>
                <a:spLocks noChangeShapeType="1"/>
              </p:cNvSpPr>
              <p:nvPr/>
            </p:nvSpPr>
            <p:spPr bwMode="auto">
              <a:xfrm>
                <a:off x="2544" y="1968"/>
                <a:ext cx="38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4368" name="Line 11"/>
              <p:cNvSpPr>
                <a:spLocks noChangeShapeType="1"/>
              </p:cNvSpPr>
              <p:nvPr/>
            </p:nvSpPr>
            <p:spPr bwMode="auto">
              <a:xfrm>
                <a:off x="2544" y="2064"/>
                <a:ext cx="38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14360" name="Text Box 12"/>
            <p:cNvSpPr txBox="1">
              <a:spLocks noChangeArrowheads="1"/>
            </p:cNvSpPr>
            <p:nvPr/>
          </p:nvSpPr>
          <p:spPr bwMode="auto">
            <a:xfrm>
              <a:off x="384" y="1584"/>
              <a:ext cx="475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US" sz="1400" b="1">
                  <a:latin typeface="Arial" charset="0"/>
                </a:rPr>
                <a:t>Button</a:t>
              </a:r>
            </a:p>
          </p:txBody>
        </p:sp>
        <p:sp>
          <p:nvSpPr>
            <p:cNvPr id="14361" name="Text Box 13"/>
            <p:cNvSpPr txBox="1">
              <a:spLocks noChangeArrowheads="1"/>
            </p:cNvSpPr>
            <p:nvPr/>
          </p:nvSpPr>
          <p:spPr bwMode="auto">
            <a:xfrm>
              <a:off x="384" y="2016"/>
              <a:ext cx="31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US" sz="1400" b="1">
                  <a:latin typeface="Arial" charset="0"/>
                </a:rPr>
                <a:t>List</a:t>
              </a:r>
            </a:p>
          </p:txBody>
        </p:sp>
        <p:sp>
          <p:nvSpPr>
            <p:cNvPr id="14362" name="Text Box 14"/>
            <p:cNvSpPr txBox="1">
              <a:spLocks noChangeArrowheads="1"/>
            </p:cNvSpPr>
            <p:nvPr/>
          </p:nvSpPr>
          <p:spPr bwMode="auto">
            <a:xfrm>
              <a:off x="384" y="2448"/>
              <a:ext cx="345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US" sz="1400" b="1">
                  <a:latin typeface="Arial" charset="0"/>
                </a:rPr>
                <a:t>Text</a:t>
              </a:r>
            </a:p>
          </p:txBody>
        </p:sp>
        <p:sp>
          <p:nvSpPr>
            <p:cNvPr id="14363" name="Rectangle 15"/>
            <p:cNvSpPr>
              <a:spLocks noChangeArrowheads="1"/>
            </p:cNvSpPr>
            <p:nvPr/>
          </p:nvSpPr>
          <p:spPr bwMode="auto">
            <a:xfrm>
              <a:off x="912" y="2472"/>
              <a:ext cx="480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pic>
        <p:nvPicPr>
          <p:cNvPr id="14340" name="Pictur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352800"/>
            <a:ext cx="2438400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Text Box 17"/>
          <p:cNvSpPr txBox="1">
            <a:spLocks noChangeArrowheads="1"/>
          </p:cNvSpPr>
          <p:nvPr/>
        </p:nvSpPr>
        <p:spPr bwMode="auto">
          <a:xfrm>
            <a:off x="733425" y="5622925"/>
            <a:ext cx="1200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000" b="1">
                <a:latin typeface="Arial" charset="0"/>
              </a:rPr>
              <a:t>Browser</a:t>
            </a:r>
          </a:p>
        </p:txBody>
      </p:sp>
      <p:sp>
        <p:nvSpPr>
          <p:cNvPr id="14342" name="Rectangle 18"/>
          <p:cNvSpPr>
            <a:spLocks noChangeArrowheads="1"/>
          </p:cNvSpPr>
          <p:nvPr/>
        </p:nvSpPr>
        <p:spPr bwMode="auto">
          <a:xfrm>
            <a:off x="5943600" y="2667000"/>
            <a:ext cx="228600" cy="2667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4343" name="Text Box 19"/>
          <p:cNvSpPr txBox="1">
            <a:spLocks noChangeArrowheads="1"/>
          </p:cNvSpPr>
          <p:nvPr/>
        </p:nvSpPr>
        <p:spPr bwMode="auto">
          <a:xfrm>
            <a:off x="5362575" y="5562600"/>
            <a:ext cx="12874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000" b="1">
                <a:latin typeface="Arial" charset="0"/>
              </a:rPr>
              <a:t>ASP.NET</a:t>
            </a:r>
          </a:p>
        </p:txBody>
      </p:sp>
      <p:sp>
        <p:nvSpPr>
          <p:cNvPr id="14344" name="Rectangle 20"/>
          <p:cNvSpPr>
            <a:spLocks noChangeArrowheads="1"/>
          </p:cNvSpPr>
          <p:nvPr/>
        </p:nvSpPr>
        <p:spPr bwMode="auto">
          <a:xfrm>
            <a:off x="7086600" y="3028950"/>
            <a:ext cx="1447800" cy="5270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sz="1400" b="1">
                <a:latin typeface="Arial" charset="0"/>
              </a:rPr>
              <a:t>Button code</a:t>
            </a:r>
          </a:p>
          <a:p>
            <a:pPr algn="ctr"/>
            <a:r>
              <a:rPr lang="en-US" sz="1400" b="1">
                <a:latin typeface="Arial" charset="0"/>
              </a:rPr>
              <a:t>...</a:t>
            </a:r>
          </a:p>
        </p:txBody>
      </p:sp>
      <p:sp>
        <p:nvSpPr>
          <p:cNvPr id="14345" name="Rectangle 21"/>
          <p:cNvSpPr>
            <a:spLocks noChangeArrowheads="1"/>
          </p:cNvSpPr>
          <p:nvPr/>
        </p:nvSpPr>
        <p:spPr bwMode="auto">
          <a:xfrm>
            <a:off x="7086600" y="3740150"/>
            <a:ext cx="1447800" cy="5270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sz="1400" b="1">
                <a:latin typeface="Arial" charset="0"/>
              </a:rPr>
              <a:t>List code</a:t>
            </a:r>
          </a:p>
          <a:p>
            <a:pPr algn="ctr"/>
            <a:r>
              <a:rPr lang="en-US" sz="1400" b="1">
                <a:latin typeface="Arial" charset="0"/>
              </a:rPr>
              <a:t>...</a:t>
            </a:r>
          </a:p>
        </p:txBody>
      </p:sp>
      <p:sp>
        <p:nvSpPr>
          <p:cNvPr id="14346" name="Rectangle 22"/>
          <p:cNvSpPr>
            <a:spLocks noChangeArrowheads="1"/>
          </p:cNvSpPr>
          <p:nvPr/>
        </p:nvSpPr>
        <p:spPr bwMode="auto">
          <a:xfrm>
            <a:off x="7086600" y="4425950"/>
            <a:ext cx="1447800" cy="5270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sz="1400" b="1">
                <a:latin typeface="Arial" charset="0"/>
              </a:rPr>
              <a:t>Text code</a:t>
            </a:r>
          </a:p>
          <a:p>
            <a:pPr algn="ctr"/>
            <a:r>
              <a:rPr lang="en-US" sz="1400" b="1">
                <a:latin typeface="Arial" charset="0"/>
              </a:rPr>
              <a:t>...</a:t>
            </a:r>
          </a:p>
        </p:txBody>
      </p:sp>
      <p:sp>
        <p:nvSpPr>
          <p:cNvPr id="14347" name="Text Box 23"/>
          <p:cNvSpPr txBox="1">
            <a:spLocks noChangeArrowheads="1"/>
          </p:cNvSpPr>
          <p:nvPr/>
        </p:nvSpPr>
        <p:spPr bwMode="auto">
          <a:xfrm>
            <a:off x="6858000" y="5562600"/>
            <a:ext cx="20050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000" b="1">
                <a:latin typeface="Arial" charset="0"/>
              </a:rPr>
              <a:t>Event handlers</a:t>
            </a:r>
          </a:p>
        </p:txBody>
      </p:sp>
      <p:sp>
        <p:nvSpPr>
          <p:cNvPr id="14348" name="Freeform 24"/>
          <p:cNvSpPr>
            <a:spLocks/>
          </p:cNvSpPr>
          <p:nvPr/>
        </p:nvSpPr>
        <p:spPr bwMode="auto">
          <a:xfrm>
            <a:off x="1981200" y="3276600"/>
            <a:ext cx="5181600" cy="609600"/>
          </a:xfrm>
          <a:custGeom>
            <a:avLst/>
            <a:gdLst>
              <a:gd name="T0" fmla="*/ 0 w 3264"/>
              <a:gd name="T1" fmla="*/ 76200 h 384"/>
              <a:gd name="T2" fmla="*/ 1524000 w 3264"/>
              <a:gd name="T3" fmla="*/ 609600 h 384"/>
              <a:gd name="T4" fmla="*/ 4114800 w 3264"/>
              <a:gd name="T5" fmla="*/ 609600 h 384"/>
              <a:gd name="T6" fmla="*/ 5181600 w 3264"/>
              <a:gd name="T7" fmla="*/ 0 h 384"/>
              <a:gd name="T8" fmla="*/ 0 60000 65536"/>
              <a:gd name="T9" fmla="*/ 0 60000 65536"/>
              <a:gd name="T10" fmla="*/ 0 60000 65536"/>
              <a:gd name="T11" fmla="*/ 0 60000 65536"/>
              <a:gd name="T12" fmla="*/ 0 w 3264"/>
              <a:gd name="T13" fmla="*/ 0 h 384"/>
              <a:gd name="T14" fmla="*/ 3264 w 3264"/>
              <a:gd name="T15" fmla="*/ 384 h 38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264" h="384">
                <a:moveTo>
                  <a:pt x="0" y="48"/>
                </a:moveTo>
                <a:lnTo>
                  <a:pt x="960" y="384"/>
                </a:lnTo>
                <a:lnTo>
                  <a:pt x="2592" y="384"/>
                </a:lnTo>
                <a:lnTo>
                  <a:pt x="3264" y="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4349" name="Line 25"/>
          <p:cNvSpPr>
            <a:spLocks noChangeShapeType="1"/>
          </p:cNvSpPr>
          <p:nvPr/>
        </p:nvSpPr>
        <p:spPr bwMode="auto">
          <a:xfrm>
            <a:off x="1981200" y="4038600"/>
            <a:ext cx="5181600" cy="15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4350" name="Freeform 26"/>
          <p:cNvSpPr>
            <a:spLocks/>
          </p:cNvSpPr>
          <p:nvPr/>
        </p:nvSpPr>
        <p:spPr bwMode="auto">
          <a:xfrm>
            <a:off x="1981200" y="4191000"/>
            <a:ext cx="5181600" cy="533400"/>
          </a:xfrm>
          <a:custGeom>
            <a:avLst/>
            <a:gdLst>
              <a:gd name="T0" fmla="*/ 0 w 3264"/>
              <a:gd name="T1" fmla="*/ 533400 h 336"/>
              <a:gd name="T2" fmla="*/ 1524000 w 3264"/>
              <a:gd name="T3" fmla="*/ 0 h 336"/>
              <a:gd name="T4" fmla="*/ 4114800 w 3264"/>
              <a:gd name="T5" fmla="*/ 0 h 336"/>
              <a:gd name="T6" fmla="*/ 5181600 w 3264"/>
              <a:gd name="T7" fmla="*/ 533400 h 336"/>
              <a:gd name="T8" fmla="*/ 0 60000 65536"/>
              <a:gd name="T9" fmla="*/ 0 60000 65536"/>
              <a:gd name="T10" fmla="*/ 0 60000 65536"/>
              <a:gd name="T11" fmla="*/ 0 60000 65536"/>
              <a:gd name="T12" fmla="*/ 0 w 3264"/>
              <a:gd name="T13" fmla="*/ 0 h 336"/>
              <a:gd name="T14" fmla="*/ 3264 w 3264"/>
              <a:gd name="T15" fmla="*/ 336 h 3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264" h="336">
                <a:moveTo>
                  <a:pt x="0" y="336"/>
                </a:moveTo>
                <a:lnTo>
                  <a:pt x="960" y="0"/>
                </a:lnTo>
                <a:lnTo>
                  <a:pt x="2592" y="0"/>
                </a:lnTo>
                <a:lnTo>
                  <a:pt x="3264" y="336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pSp>
        <p:nvGrpSpPr>
          <p:cNvPr id="4" name="Group 27"/>
          <p:cNvGrpSpPr>
            <a:grpSpLocks/>
          </p:cNvGrpSpPr>
          <p:nvPr/>
        </p:nvGrpSpPr>
        <p:grpSpPr bwMode="auto">
          <a:xfrm>
            <a:off x="1828800" y="1828800"/>
            <a:ext cx="3733800" cy="990600"/>
            <a:chOff x="1152" y="1152"/>
            <a:chExt cx="2352" cy="624"/>
          </a:xfrm>
        </p:grpSpPr>
        <p:sp>
          <p:nvSpPr>
            <p:cNvPr id="14355" name="Text Box 28"/>
            <p:cNvSpPr txBox="1">
              <a:spLocks noChangeArrowheads="1"/>
            </p:cNvSpPr>
            <p:nvPr/>
          </p:nvSpPr>
          <p:spPr bwMode="auto">
            <a:xfrm>
              <a:off x="1152" y="1152"/>
              <a:ext cx="235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2000" b="1">
                  <a:latin typeface="Lucida Console" pitchFamily="49" charset="0"/>
                </a:rPr>
                <a:t>Your ASPX Web Interface</a:t>
              </a:r>
            </a:p>
          </p:txBody>
        </p:sp>
        <p:sp>
          <p:nvSpPr>
            <p:cNvPr id="14356" name="Line 29"/>
            <p:cNvSpPr>
              <a:spLocks noChangeShapeType="1"/>
            </p:cNvSpPr>
            <p:nvPr/>
          </p:nvSpPr>
          <p:spPr bwMode="auto">
            <a:xfrm flipH="1">
              <a:off x="1248" y="1392"/>
              <a:ext cx="672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5" name="Group 30"/>
          <p:cNvGrpSpPr>
            <a:grpSpLocks/>
          </p:cNvGrpSpPr>
          <p:nvPr/>
        </p:nvGrpSpPr>
        <p:grpSpPr bwMode="auto">
          <a:xfrm>
            <a:off x="6553200" y="1828800"/>
            <a:ext cx="2057400" cy="1066800"/>
            <a:chOff x="4128" y="1152"/>
            <a:chExt cx="1296" cy="672"/>
          </a:xfrm>
        </p:grpSpPr>
        <p:sp>
          <p:nvSpPr>
            <p:cNvPr id="14353" name="Text Box 31"/>
            <p:cNvSpPr txBox="1">
              <a:spLocks noChangeArrowheads="1"/>
            </p:cNvSpPr>
            <p:nvPr/>
          </p:nvSpPr>
          <p:spPr bwMode="auto">
            <a:xfrm>
              <a:off x="4128" y="1152"/>
              <a:ext cx="12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2000" b="1">
                  <a:latin typeface="Lucida Console" pitchFamily="49" charset="0"/>
                </a:rPr>
                <a:t>Your C# Code</a:t>
              </a:r>
            </a:p>
          </p:txBody>
        </p:sp>
        <p:sp>
          <p:nvSpPr>
            <p:cNvPr id="14354" name="Line 32"/>
            <p:cNvSpPr>
              <a:spLocks noChangeShapeType="1"/>
            </p:cNvSpPr>
            <p:nvPr/>
          </p:nvSpPr>
          <p:spPr bwMode="auto">
            <a:xfrm>
              <a:off x="4560" y="1392"/>
              <a:ext cx="480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354140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Programming Model</a:t>
            </a:r>
            <a:endParaRPr lang="en-US" sz="2900" dirty="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600" smtClean="0"/>
              <a:t>A postback occurs when a page generates an </a:t>
            </a:r>
            <a:br>
              <a:rPr lang="en-US" sz="2600" smtClean="0"/>
            </a:br>
            <a:r>
              <a:rPr lang="en-US" sz="2600" smtClean="0"/>
              <a:t>HTML form whose values are posted back </a:t>
            </a:r>
            <a:br>
              <a:rPr lang="en-US" sz="2600" smtClean="0"/>
            </a:br>
            <a:r>
              <a:rPr lang="en-US" sz="2600" smtClean="0"/>
              <a:t>to the same page</a:t>
            </a:r>
          </a:p>
          <a:p>
            <a:pPr eaLnBrk="1" hangingPunct="1"/>
            <a:r>
              <a:rPr lang="en-US" sz="2600" smtClean="0"/>
              <a:t>A common technique for handling form data</a:t>
            </a:r>
          </a:p>
          <a:p>
            <a:pPr eaLnBrk="1" hangingPunct="1"/>
            <a:r>
              <a:rPr lang="en-US" sz="2600" smtClean="0"/>
              <a:t>In ASP and other server-side technologies the state of the page is lost upon postback...</a:t>
            </a:r>
          </a:p>
          <a:p>
            <a:pPr eaLnBrk="1" hangingPunct="1"/>
            <a:r>
              <a:rPr lang="en-US" sz="2600" smtClean="0"/>
              <a:t>Unless you explicitly write code to maintain state</a:t>
            </a:r>
          </a:p>
          <a:p>
            <a:pPr eaLnBrk="1" hangingPunct="1"/>
            <a:r>
              <a:rPr lang="en-US" sz="2600" smtClean="0"/>
              <a:t>This is tedious, bulky and error-prone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91871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Programming Model</a:t>
            </a:r>
            <a:endParaRPr lang="en-US" sz="2900" dirty="0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By default, ASP.NET maintains the state of all server-side controls during a postback</a:t>
            </a:r>
          </a:p>
          <a:p>
            <a:pPr eaLnBrk="1" hangingPunct="1"/>
            <a:r>
              <a:rPr lang="en-US" smtClean="0"/>
              <a:t>Must use </a:t>
            </a:r>
            <a:r>
              <a:rPr lang="en-US" smtClean="0">
                <a:latin typeface="Lucida Console" pitchFamily="49" charset="0"/>
              </a:rPr>
              <a:t>method=</a:t>
            </a:r>
            <a:r>
              <a:rPr lang="en-US" b="1" smtClean="0">
                <a:latin typeface="Lucida Console" pitchFamily="49" charset="0"/>
              </a:rPr>
              <a:t>"</a:t>
            </a:r>
            <a:r>
              <a:rPr lang="en-US" smtClean="0">
                <a:latin typeface="Lucida Console" pitchFamily="49" charset="0"/>
              </a:rPr>
              <a:t>post</a:t>
            </a:r>
            <a:r>
              <a:rPr lang="en-US" b="1" smtClean="0">
                <a:latin typeface="Lucida Console" pitchFamily="49" charset="0"/>
              </a:rPr>
              <a:t>“ </a:t>
            </a:r>
            <a:br>
              <a:rPr lang="en-US" b="1" smtClean="0">
                <a:latin typeface="Lucida Console" pitchFamily="49" charset="0"/>
              </a:rPr>
            </a:br>
            <a:r>
              <a:rPr lang="en-US" sz="2100" smtClean="0">
                <a:solidFill>
                  <a:srgbClr val="B90703"/>
                </a:solidFill>
                <a:latin typeface="Lucida Console" pitchFamily="49" charset="0"/>
              </a:rPr>
              <a:t>(in the HTML Form, </a:t>
            </a:r>
            <a:r>
              <a:rPr lang="en-US" sz="2100" smtClean="0">
                <a:latin typeface="Lucida Console" pitchFamily="49" charset="0"/>
              </a:rPr>
              <a:t>method=“get”</a:t>
            </a:r>
            <a:r>
              <a:rPr lang="en-US" sz="2100" smtClean="0">
                <a:solidFill>
                  <a:srgbClr val="B90703"/>
                </a:solidFill>
                <a:latin typeface="Lucida Console" pitchFamily="49" charset="0"/>
              </a:rPr>
              <a:t>)</a:t>
            </a:r>
          </a:p>
          <a:p>
            <a:pPr eaLnBrk="1" hangingPunct="1"/>
            <a:r>
              <a:rPr lang="en-US" smtClean="0"/>
              <a:t>Server-side control objects are automatically populated during postback </a:t>
            </a:r>
          </a:p>
          <a:p>
            <a:pPr eaLnBrk="1" hangingPunct="1"/>
            <a:r>
              <a:rPr lang="en-US" smtClean="0"/>
              <a:t>No state stored on server</a:t>
            </a:r>
          </a:p>
          <a:p>
            <a:pPr eaLnBrk="1" hangingPunct="1"/>
            <a:r>
              <a:rPr lang="en-US" smtClean="0"/>
              <a:t>Works with all browsers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16224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Programming Model</a:t>
            </a:r>
            <a:endParaRPr lang="en-US" sz="2900" dirty="0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600" dirty="0" smtClean="0"/>
              <a:t>Multiple sources of controls</a:t>
            </a:r>
          </a:p>
          <a:p>
            <a:pPr marL="742950" lvl="1" indent="-285750" eaLnBrk="1" hangingPunct="1"/>
            <a:r>
              <a:rPr lang="en-US" sz="2200" dirty="0" smtClean="0"/>
              <a:t>Built-in (~ 50 built in!)</a:t>
            </a:r>
          </a:p>
          <a:p>
            <a:pPr marL="742950" lvl="1" indent="-285750" eaLnBrk="1" hangingPunct="1"/>
            <a:r>
              <a:rPr lang="en-US" sz="2200" dirty="0" smtClean="0"/>
              <a:t>3</a:t>
            </a:r>
            <a:r>
              <a:rPr lang="en-US" sz="2200" baseline="30000" dirty="0" smtClean="0"/>
              <a:t>rd</a:t>
            </a:r>
            <a:r>
              <a:rPr lang="en-US" sz="2200" dirty="0" smtClean="0"/>
              <a:t> party</a:t>
            </a:r>
          </a:p>
          <a:p>
            <a:pPr marL="742950" lvl="1" indent="-285750" eaLnBrk="1" hangingPunct="1"/>
            <a:r>
              <a:rPr lang="en-US" sz="2200" dirty="0" smtClean="0"/>
              <a:t>User-defined</a:t>
            </a:r>
          </a:p>
          <a:p>
            <a:pPr eaLnBrk="1" hangingPunct="1"/>
            <a:r>
              <a:rPr lang="en-US" sz="2600" dirty="0" smtClean="0"/>
              <a:t>Controls range in complexity and power: button, text, drop down, calendar, data grid, ad rotator, validation</a:t>
            </a:r>
          </a:p>
          <a:p>
            <a:pPr eaLnBrk="1" hangingPunct="1"/>
            <a:r>
              <a:rPr lang="en-US" sz="2600" dirty="0" smtClean="0"/>
              <a:t>Can be populated via data binding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345339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354 - Week 02 - ER Model</Template>
  <TotalTime>7043</TotalTime>
  <Pages>30</Pages>
  <Words>629</Words>
  <Application>Microsoft Macintosh PowerPoint</Application>
  <PresentationFormat>On-screen Show (4:3)</PresentationFormat>
  <Paragraphs>114</Paragraphs>
  <Slides>15</Slides>
  <Notes>5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Oriel</vt:lpstr>
      <vt:lpstr>ASP.NET</vt:lpstr>
      <vt:lpstr>Background - Web Architecture</vt:lpstr>
      <vt:lpstr>ASP.NET Overview</vt:lpstr>
      <vt:lpstr>ASP.NET Overview</vt:lpstr>
      <vt:lpstr>ASP.NET Overview Architecture</vt:lpstr>
      <vt:lpstr>Programming Model</vt:lpstr>
      <vt:lpstr>Programming Model</vt:lpstr>
      <vt:lpstr>Programming Model</vt:lpstr>
      <vt:lpstr>Programming Model</vt:lpstr>
      <vt:lpstr>Programming Model</vt:lpstr>
      <vt:lpstr>Programming Model</vt:lpstr>
      <vt:lpstr>Programming Model</vt:lpstr>
      <vt:lpstr>Programming Basics</vt:lpstr>
      <vt:lpstr>Programming Basics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SQL: Queries, Programming, Triggers</dc:title>
  <dc:subject>Database Management Systems</dc:subject>
  <dc:creator>Raghu Ramakrishnan and Johannes Gehrke</dc:creator>
  <cp:keywords>Chapter 5</cp:keywords>
  <dc:description>See the notes for information on how the slides are organized.</dc:description>
  <cp:lastModifiedBy>Oliver Schulte</cp:lastModifiedBy>
  <cp:revision>38</cp:revision>
  <cp:lastPrinted>1601-01-01T00:00:00Z</cp:lastPrinted>
  <dcterms:created xsi:type="dcterms:W3CDTF">2011-06-28T17:27:58Z</dcterms:created>
  <dcterms:modified xsi:type="dcterms:W3CDTF">2011-06-28T18:38:18Z</dcterms:modified>
</cp:coreProperties>
</file>