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6"/>
  </p:notesMasterIdLst>
  <p:handoutMasterIdLst>
    <p:handoutMasterId r:id="rId37"/>
  </p:handoutMasterIdLst>
  <p:sldIdLst>
    <p:sldId id="384" r:id="rId2"/>
    <p:sldId id="514" r:id="rId3"/>
    <p:sldId id="385" r:id="rId4"/>
    <p:sldId id="443" r:id="rId5"/>
    <p:sldId id="444" r:id="rId6"/>
    <p:sldId id="515" r:id="rId7"/>
    <p:sldId id="389" r:id="rId8"/>
    <p:sldId id="446" r:id="rId9"/>
    <p:sldId id="447" r:id="rId10"/>
    <p:sldId id="456" r:id="rId11"/>
    <p:sldId id="496" r:id="rId12"/>
    <p:sldId id="497" r:id="rId13"/>
    <p:sldId id="498" r:id="rId14"/>
    <p:sldId id="499" r:id="rId15"/>
    <p:sldId id="500" r:id="rId16"/>
    <p:sldId id="502" r:id="rId17"/>
    <p:sldId id="506" r:id="rId18"/>
    <p:sldId id="504" r:id="rId19"/>
    <p:sldId id="505" r:id="rId20"/>
    <p:sldId id="508" r:id="rId21"/>
    <p:sldId id="513" r:id="rId22"/>
    <p:sldId id="507" r:id="rId23"/>
    <p:sldId id="398" r:id="rId24"/>
    <p:sldId id="464" r:id="rId25"/>
    <p:sldId id="478" r:id="rId26"/>
    <p:sldId id="479" r:id="rId27"/>
    <p:sldId id="510" r:id="rId28"/>
    <p:sldId id="480" r:id="rId29"/>
    <p:sldId id="509" r:id="rId30"/>
    <p:sldId id="481" r:id="rId31"/>
    <p:sldId id="482" r:id="rId32"/>
    <p:sldId id="511" r:id="rId33"/>
    <p:sldId id="512" r:id="rId34"/>
    <p:sldId id="516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4E47E22-95AE-8248-8C63-E927A81C41E3}">
          <p14:sldIdLst>
            <p14:sldId id="384"/>
            <p14:sldId id="514"/>
            <p14:sldId id="385"/>
            <p14:sldId id="443"/>
            <p14:sldId id="444"/>
          </p14:sldIdLst>
        </p14:section>
        <p14:section name="Semistructured Data Model" id="{0CC76486-C19F-BD4C-BB1C-35F2304FF6EE}">
          <p14:sldIdLst>
            <p14:sldId id="515"/>
            <p14:sldId id="389"/>
            <p14:sldId id="446"/>
            <p14:sldId id="447"/>
            <p14:sldId id="456"/>
            <p14:sldId id="496"/>
            <p14:sldId id="497"/>
            <p14:sldId id="498"/>
            <p14:sldId id="499"/>
            <p14:sldId id="500"/>
            <p14:sldId id="502"/>
            <p14:sldId id="506"/>
            <p14:sldId id="504"/>
            <p14:sldId id="505"/>
            <p14:sldId id="508"/>
            <p14:sldId id="513"/>
            <p14:sldId id="507"/>
            <p14:sldId id="398"/>
            <p14:sldId id="464"/>
            <p14:sldId id="478"/>
            <p14:sldId id="479"/>
            <p14:sldId id="510"/>
            <p14:sldId id="480"/>
            <p14:sldId id="509"/>
            <p14:sldId id="481"/>
            <p14:sldId id="482"/>
            <p14:sldId id="511"/>
            <p14:sldId id="512"/>
            <p14:sldId id="51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73" autoAdjust="0"/>
    <p:restoredTop sz="67869" autoAdjust="0"/>
  </p:normalViewPr>
  <p:slideViewPr>
    <p:cSldViewPr>
      <p:cViewPr>
        <p:scale>
          <a:sx n="147" d="100"/>
          <a:sy n="147" d="100"/>
        </p:scale>
        <p:origin x="-864" y="-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6.xml"/><Relationship Id="rId4" Type="http://schemas.openxmlformats.org/officeDocument/2006/relationships/slide" Target="slides/slide28.xml"/><Relationship Id="rId5" Type="http://schemas.openxmlformats.org/officeDocument/2006/relationships/slide" Target="slides/slide30.xml"/><Relationship Id="rId6" Type="http://schemas.openxmlformats.org/officeDocument/2006/relationships/slide" Target="slides/slide31.xml"/><Relationship Id="rId1" Type="http://schemas.openxmlformats.org/officeDocument/2006/relationships/slide" Target="slides/slide20.xml"/><Relationship Id="rId2" Type="http://schemas.openxmlformats.org/officeDocument/2006/relationships/slide" Target="slides/slide2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588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342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34732269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66464040-B4F2-44E5-A242-3AB0FA4419B7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Notes</a:t>
            </a:r>
            <a:r>
              <a:rPr lang="en-US" baseline="0" dirty="0" smtClean="0"/>
              <a:t> from </a:t>
            </a:r>
            <a:r>
              <a:rPr lang="en-US" baseline="0" dirty="0" err="1" smtClean="0"/>
              <a:t>Widom</a:t>
            </a:r>
            <a:r>
              <a:rPr lang="en-US" baseline="0" dirty="0" smtClean="0"/>
              <a:t>: add table comparing XML, SQL 7</a:t>
            </a:r>
          </a:p>
          <a:p>
            <a:r>
              <a:rPr lang="en-US" baseline="0" dirty="0" smtClean="0"/>
              <a:t>For all loops in </a:t>
            </a:r>
            <a:r>
              <a:rPr lang="en-US" baseline="0" dirty="0" err="1" smtClean="0"/>
              <a:t>Xquery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Can translate XML to relational, actually done in systems.</a:t>
            </a:r>
          </a:p>
          <a:p>
            <a:r>
              <a:rPr lang="en-US" baseline="0" dirty="0" smtClean="0"/>
              <a:t>read XML in </a:t>
            </a:r>
            <a:r>
              <a:rPr lang="en-US" baseline="0" dirty="0" err="1" smtClean="0"/>
              <a:t>Silberschatz</a:t>
            </a:r>
            <a:r>
              <a:rPr lang="en-US" baseline="0" smtClean="0"/>
              <a:t>.</a:t>
            </a: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XML</a:t>
            </a:r>
            <a:r>
              <a:rPr lang="en-US" baseline="0" dirty="0" smtClean="0"/>
              <a:t> can be translated to relational data.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86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3" tIns="45716" rIns="91433" bIns="45716"/>
          <a:lstStyle/>
          <a:p>
            <a:r>
              <a:rPr lang="en-US">
                <a:ea typeface="ＭＳ Ｐゴシック" charset="0"/>
                <a:cs typeface="ＭＳ Ｐゴシック" charset="0"/>
              </a:rPr>
              <a:t>Other examples: CSP Aispace, Mondial.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SGML = Standard Generalized Markup Language.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3" tIns="45716" rIns="91433" bIns="45716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3" tIns="45716" rIns="91433" bIns="45716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3" tIns="45716" rIns="91433" bIns="45716"/>
          <a:lstStyle/>
          <a:p>
            <a:r>
              <a:rPr lang="en-US">
                <a:ea typeface="ＭＳ Ｐゴシック" charset="0"/>
                <a:cs typeface="ＭＳ Ｐゴシック" charset="0"/>
              </a:rPr>
              <a:t>refer back to HTML</a:t>
            </a:r>
            <a:r>
              <a:rPr lang="en-US" baseline="0">
                <a:ea typeface="ＭＳ Ｐゴシック" charset="0"/>
                <a:cs typeface="ＭＳ Ｐゴシック" charset="0"/>
              </a:rPr>
              <a:t> code</a:t>
            </a:r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91433" tIns="45716" rIns="91433" bIns="45716"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Xml: another example, show Mondial SQL vs. XML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This material is not covered in the book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. Show UBC example</a:t>
            </a:r>
            <a:r>
              <a:rPr lang="en-US" baseline="0" dirty="0" smtClean="0">
                <a:ea typeface="ＭＳ Ｐゴシック" charset="0"/>
                <a:cs typeface="ＭＳ Ｐゴシック" charset="0"/>
              </a:rPr>
              <a:t> for xml. Discuss </a:t>
            </a:r>
            <a:r>
              <a:rPr lang="en-US" baseline="0" smtClean="0">
                <a:ea typeface="ＭＳ Ｐゴシック" charset="0"/>
                <a:cs typeface="ＭＳ Ｐゴシック" charset="0"/>
              </a:rPr>
              <a:t>data types.</a:t>
            </a:r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Pros: </a:t>
            </a:r>
          </a:p>
          <a:p>
            <a:r>
              <a:rPr lang="en-US"/>
              <a:t>easy to query</a:t>
            </a:r>
          </a:p>
          <a:p>
            <a:r>
              <a:rPr lang="en-US"/>
              <a:t>crash recover</a:t>
            </a:r>
          </a:p>
          <a:p>
            <a:endParaRPr lang="en-US"/>
          </a:p>
          <a:p>
            <a:r>
              <a:rPr lang="en-US"/>
              <a:t>Cons:</a:t>
            </a:r>
          </a:p>
          <a:p>
            <a:r>
              <a:rPr lang="en-US"/>
              <a:t>don’t need concurrent access</a:t>
            </a:r>
          </a:p>
          <a:p>
            <a:r>
              <a:rPr lang="en-US"/>
              <a:t>small</a:t>
            </a:r>
            <a:r>
              <a:rPr lang="en-US" baseline="0"/>
              <a:t> set of records (less than 100K songs)</a:t>
            </a:r>
          </a:p>
          <a:p>
            <a:r>
              <a:rPr lang="en-US" baseline="0"/>
              <a:t>don’t want to install DBMS</a:t>
            </a:r>
          </a:p>
          <a:p>
            <a:r>
              <a:rPr lang="en-US" baseline="0"/>
              <a:t>want some portability for different devices</a:t>
            </a:r>
          </a:p>
        </p:txBody>
      </p:sp>
    </p:spTree>
    <p:extLst>
      <p:ext uri="{BB962C8B-B14F-4D97-AF65-F5344CB8AC3E}">
        <p14:creationId xmlns:p14="http://schemas.microsoft.com/office/powerpoint/2010/main" val="3680448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</a:t>
            </a:r>
            <a:r>
              <a:rPr lang="en-US" baseline="0" dirty="0" smtClean="0"/>
              <a:t> was asked at job interview: difference between HTML and XML. Better question: diff between XML </a:t>
            </a:r>
            <a:r>
              <a:rPr lang="en-US" baseline="0" smtClean="0"/>
              <a:t>and relational?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338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26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CF3EA791-939E-43DF-8BFB-651128E8FEFC}" type="slidenum">
              <a:rPr lang="en-US"/>
              <a:pPr/>
              <a:t>23</a:t>
            </a:fld>
            <a:endParaRPr lang="en-US"/>
          </a:p>
        </p:txBody>
      </p:sp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2858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8418AB7A-7A7E-48C6-95B0-1866A10E39D2}" type="slidenum">
              <a:rPr lang="en-US"/>
              <a:pPr/>
              <a:t>27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paths</a:t>
            </a:r>
            <a:r>
              <a:rPr lang="en-US" baseline="0" dirty="0" smtClean="0"/>
              <a:t> navigate to nodes, finds sets of nodes.</a:t>
            </a:r>
          </a:p>
          <a:p>
            <a:r>
              <a:rPr lang="en-US" baseline="0" dirty="0" smtClean="0"/>
              <a:t>Lots of existential quantification.</a:t>
            </a:r>
          </a:p>
          <a:p>
            <a:r>
              <a:rPr lang="en-US" baseline="0" dirty="0" smtClean="0"/>
              <a:t>Doesn’t really have universal quantification.</a:t>
            </a:r>
          </a:p>
          <a:p>
            <a:r>
              <a:rPr lang="en-US" baseline="0" dirty="0" smtClean="0"/>
              <a:t>In logic: repeated function expressions.</a:t>
            </a:r>
          </a:p>
          <a:p>
            <a:r>
              <a:rPr lang="en-US" baseline="0" dirty="0" smtClean="0"/>
              <a:t>Ordering can be important.</a:t>
            </a:r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62224EBC-2C12-426E-AC93-8C5782663D26}" type="slidenum">
              <a:rPr lang="en-US"/>
              <a:pPr/>
              <a:t>29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en-US" sz="2000" dirty="0" smtClean="0"/>
              <a:t>Applied to the above document, the </a:t>
            </a:r>
            <a:r>
              <a:rPr lang="en-US" sz="2000" dirty="0" err="1" smtClean="0"/>
              <a:t>XPath</a:t>
            </a:r>
            <a:r>
              <a:rPr lang="en-US" sz="2000" dirty="0" smtClean="0"/>
              <a:t> expression </a:t>
            </a:r>
            <a:r>
              <a:rPr lang="en-US" sz="2000" dirty="0" smtClean="0">
                <a:solidFill>
                  <a:srgbClr val="C00000"/>
                </a:solidFill>
              </a:rPr>
              <a:t>/bib/book/author </a:t>
            </a:r>
            <a:r>
              <a:rPr lang="en-US" sz="2000" dirty="0" smtClean="0"/>
              <a:t>returns the sequence 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en-US" sz="2000" dirty="0" smtClean="0">
                <a:latin typeface="Book Antiqua" pitchFamily="18" charset="0"/>
              </a:rPr>
              <a:t>	</a:t>
            </a:r>
            <a:r>
              <a:rPr lang="en-US" sz="1800" dirty="0" smtClean="0">
                <a:latin typeface="Book Antiqua" pitchFamily="18" charset="0"/>
              </a:rPr>
              <a:t>	</a:t>
            </a:r>
            <a:r>
              <a:rPr lang="de-DE" sz="1600" dirty="0" smtClean="0">
                <a:latin typeface="Book Antiqua" pitchFamily="18" charset="0"/>
              </a:rPr>
              <a:t> 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</a:t>
            </a:r>
            <a:r>
              <a:rPr lang="de-DE" sz="1600" dirty="0" err="1" smtClean="0">
                <a:latin typeface="Book Antiqua" pitchFamily="18" charset="0"/>
              </a:rPr>
              <a:t>Abiteboul</a:t>
            </a:r>
            <a:r>
              <a:rPr lang="de-DE" sz="1600" dirty="0" smtClean="0">
                <a:latin typeface="Book Antiqua" pitchFamily="18" charset="0"/>
              </a:rPr>
              <a:t>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         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Hull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         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</a:t>
            </a:r>
            <a:r>
              <a:rPr lang="de-DE" sz="1600" dirty="0" err="1" smtClean="0">
                <a:latin typeface="Book Antiqua" pitchFamily="18" charset="0"/>
              </a:rPr>
              <a:t>Vianu</a:t>
            </a:r>
            <a:r>
              <a:rPr lang="de-DE" sz="1600" dirty="0" smtClean="0">
                <a:latin typeface="Book Antiqua" pitchFamily="18" charset="0"/>
              </a:rPr>
              <a:t>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. . .</a:t>
            </a:r>
            <a:endParaRPr lang="en-US" sz="1600" dirty="0" smtClean="0">
              <a:latin typeface="Book Antiqua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563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C8D1C9C7-E662-4A9E-B6EA-1A67BE99F05B}" type="slidenum">
              <a:rPr lang="en-US"/>
              <a:pPr/>
              <a:t>3</a:t>
            </a:fld>
            <a:endParaRPr lang="en-US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665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second paper:</a:t>
            </a:r>
            <a:r>
              <a:rPr lang="en-US" baseline="0" dirty="0" smtClean="0"/>
              <a:t> notice the physical data dependence.</a:t>
            </a:r>
          </a:p>
          <a:p>
            <a:r>
              <a:rPr lang="en-US" baseline="0" dirty="0" smtClean="0"/>
              <a:t>The existential quantification is typical for </a:t>
            </a:r>
            <a:r>
              <a:rPr lang="en-US" baseline="0" dirty="0" err="1" smtClean="0"/>
              <a:t>XPath</a:t>
            </a:r>
            <a:r>
              <a:rPr lang="en-US" baseline="0" dirty="0" smtClean="0"/>
              <a:t>.</a:t>
            </a:r>
          </a:p>
          <a:p>
            <a:r>
              <a:rPr lang="en-US" baseline="0" dirty="0" smtClean="0"/>
              <a:t>Show UBC </a:t>
            </a:r>
            <a:r>
              <a:rPr lang="en-US" baseline="0" dirty="0" err="1" smtClean="0"/>
              <a:t>aispace</a:t>
            </a:r>
            <a:r>
              <a:rPr lang="en-US" baseline="0" dirty="0" smtClean="0"/>
              <a:t> Bayes net example.</a:t>
            </a:r>
          </a:p>
          <a:p>
            <a:r>
              <a:rPr lang="en-US" baseline="0" dirty="0" smtClean="0"/>
              <a:t>More union examples: http://</a:t>
            </a:r>
            <a:r>
              <a:rPr lang="en-US" baseline="0" dirty="0" err="1" smtClean="0"/>
              <a:t>msdn.microsoft.com</a:t>
            </a:r>
            <a:r>
              <a:rPr lang="en-US" baseline="0" dirty="0" smtClean="0"/>
              <a:t>/en-us/library/ms256074.aspx</a:t>
            </a:r>
          </a:p>
          <a:p>
            <a:r>
              <a:rPr lang="en-US" baseline="0" dirty="0" smtClean="0"/>
              <a:t>On </a:t>
            </a:r>
            <a:r>
              <a:rPr lang="en-US" baseline="0" dirty="0" err="1" smtClean="0"/>
              <a:t>inventory.xml</a:t>
            </a:r>
            <a:r>
              <a:rPr lang="en-US" baseline="0" dirty="0" smtClean="0"/>
              <a:t>, try /bookstore/book[author/first-name="Mary"]: returns books meeting the condition, not Mary.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7931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1. </a:t>
            </a:r>
            <a:r>
              <a:rPr lang="de-DE" sz="1600" dirty="0" smtClean="0">
                <a:latin typeface="Book Antiqua" pitchFamily="18" charset="0"/>
              </a:rPr>
              <a:t>&lt;title&gt; </a:t>
            </a:r>
            <a:r>
              <a:rPr lang="de-DE" sz="1600" dirty="0" err="1" smtClean="0">
                <a:latin typeface="Book Antiqua" pitchFamily="18" charset="0"/>
              </a:rPr>
              <a:t>Foundations</a:t>
            </a:r>
            <a:r>
              <a:rPr lang="de-DE" sz="1600" dirty="0" smtClean="0">
                <a:latin typeface="Book Antiqua" pitchFamily="18" charset="0"/>
              </a:rPr>
              <a:t>… &lt;/title&gt;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600" dirty="0" smtClean="0">
                <a:latin typeface="Book Antiqua" pitchFamily="18" charset="0"/>
              </a:rPr>
              <a:t>&lt;title&gt;XML </a:t>
            </a:r>
            <a:r>
              <a:rPr lang="de-DE" sz="1600" dirty="0" err="1" smtClean="0">
                <a:latin typeface="Book Antiqua" pitchFamily="18" charset="0"/>
              </a:rPr>
              <a:t>and</a:t>
            </a:r>
            <a:r>
              <a:rPr lang="de-DE" sz="1600" dirty="0" smtClean="0">
                <a:latin typeface="Book Antiqua" pitchFamily="18" charset="0"/>
              </a:rPr>
              <a:t> Databases&lt;/title&gt;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1600" dirty="0" smtClean="0">
                <a:latin typeface="Book Antiqua" pitchFamily="18" charset="0"/>
              </a:rPr>
              <a:t>&lt;title&gt;XML Query </a:t>
            </a:r>
            <a:r>
              <a:rPr lang="de-DE" sz="1600" dirty="0" err="1" smtClean="0">
                <a:latin typeface="Book Antiqua" pitchFamily="18" charset="0"/>
              </a:rPr>
              <a:t>Optimization</a:t>
            </a:r>
            <a:r>
              <a:rPr lang="de-DE" sz="1600" dirty="0" smtClean="0">
                <a:latin typeface="Book Antiqua" pitchFamily="18" charset="0"/>
              </a:rPr>
              <a:t>&lt;/title&gt;</a:t>
            </a:r>
          </a:p>
          <a:p>
            <a:endParaRPr lang="en-US" dirty="0" smtClean="0"/>
          </a:p>
          <a:p>
            <a:r>
              <a:rPr lang="en-US" dirty="0" smtClean="0"/>
              <a:t>2. same.</a:t>
            </a:r>
          </a:p>
          <a:p>
            <a:endParaRPr lang="en-US" dirty="0" smtClean="0"/>
          </a:p>
          <a:p>
            <a:r>
              <a:rPr lang="en-US" dirty="0" smtClean="0"/>
              <a:t>3. </a:t>
            </a:r>
            <a:r>
              <a:rPr lang="en-US" smtClean="0"/>
              <a:t>empty.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36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316" y="8684914"/>
            <a:ext cx="2972115" cy="457515"/>
          </a:xfrm>
          <a:prstGeom prst="rect">
            <a:avLst/>
          </a:prstGeom>
          <a:ln/>
        </p:spPr>
        <p:txBody>
          <a:bodyPr lIns="90498" tIns="45249" rIns="90498" bIns="45249"/>
          <a:lstStyle/>
          <a:p>
            <a:fld id="{0231ECE7-79A2-44E9-832C-5A41A5A3FD4E}" type="slidenum">
              <a:rPr lang="en-US"/>
              <a:pPr/>
              <a:t>7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0938" y="692150"/>
            <a:ext cx="4556125" cy="34163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40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6CBCD-23B5-47B1-875E-C73FF0C10BDE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46810D-218C-4AF4-9810-279DF09B4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0977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Straight Connector 23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traight Connector 25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1" name="Straight Connector 2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5DBD6F-9BB2-476C-B1BD-21818B610808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6430569-99D3-4200-86BB-37CC1F1949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636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100D3-C60B-4CB8-BD8E-B9D8D1371D8D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2DD5DE-A004-4A33-B1D3-7BC107747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005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A3F6A-E512-4F9C-961E-852E22B28542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18F10-DED7-4B45-BF67-2DA5432260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6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1484313"/>
            <a:ext cx="7772400" cy="4824412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940790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800600" y="1484313"/>
            <a:ext cx="3810000" cy="4824412"/>
          </a:xfrm>
        </p:spPr>
        <p:txBody>
          <a:bodyPr>
            <a:normAutofit/>
          </a:bodyPr>
          <a:lstStyle/>
          <a:p>
            <a:pPr lvl="0"/>
            <a:r>
              <a:rPr lang="en-US" noProof="0" smtClean="0"/>
              <a:t>Click icon to add clip art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885816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419100"/>
            <a:ext cx="6840537" cy="8493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484313"/>
            <a:ext cx="3810000" cy="4824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484313"/>
            <a:ext cx="3810000" cy="233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3971925"/>
            <a:ext cx="3810000" cy="233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80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idx="10"/>
          </p:nvPr>
        </p:nvSpPr>
        <p:spPr>
          <a:xfrm>
            <a:off x="396009" y="956422"/>
            <a:ext cx="8335818" cy="437029"/>
          </a:xfrm>
          <a:prstGeom prst="rect">
            <a:avLst/>
          </a:prstGeom>
          <a:noFill/>
          <a:ln w="5715" cmpd="sng">
            <a:solidFill>
              <a:srgbClr val="80DA47"/>
            </a:solidFill>
            <a:prstDash val="solid"/>
          </a:ln>
        </p:spPr>
        <p:txBody>
          <a:bodyPr lIns="0" tIns="0" rIns="0" bIns="0" anchor="t"/>
          <a:lstStyle>
            <a:lvl1pPr marL="2954097" marR="0" indent="0" algn="l">
              <a:lnSpc>
                <a:spcPts val="3769"/>
              </a:lnSpc>
              <a:spcAft>
                <a:spcPts val="0"/>
              </a:spcAft>
              <a:defRPr/>
            </a:lvl1pPr>
          </a:lstStyle>
          <a:p>
            <a:pPr marL="329184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00" spc="0">
                <a:solidFill>
                  <a:srgbClr val="000000"/>
                </a:solidFill>
                <a:latin typeface="Arial" panose="22635452340000000000" pitchFamily="2"/>
              </a:rPr>
              <a:t>Introduction</a:t>
            </a:r>
          </a:p>
        </p:txBody>
      </p:sp>
      <p:sp>
        <p:nvSpPr>
          <p:cNvPr id="27" name="Text Placeholder 26"/>
          <p:cNvSpPr>
            <a:spLocks noGrp="1"/>
          </p:cNvSpPr>
          <p:nvPr>
            <p:ph type="body" idx="10"/>
          </p:nvPr>
        </p:nvSpPr>
        <p:spPr>
          <a:xfrm>
            <a:off x="396009" y="1987364"/>
            <a:ext cx="8335818" cy="3808319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lIns="0" tIns="0" rIns="0" bIns="0" anchor="t"/>
          <a:lstStyle>
            <a:lvl1pPr marL="779553" marR="0" indent="0" algn="l">
              <a:lnSpc>
                <a:spcPct val="80639"/>
              </a:lnSpc>
              <a:spcBef>
                <a:spcPts val="162"/>
              </a:spcBef>
              <a:spcAft>
                <a:spcPts val="323"/>
              </a:spcAft>
              <a:buFont typeface="Symbol"/>
              <a:buChar char="·"/>
              <a:defRPr/>
            </a:lvl1pPr>
          </a:lstStyle>
          <a:p>
            <a:pPr marL="594360" marR="0" indent="320040" algn="l">
              <a:lnSpc>
                <a:spcPct val="87359"/>
              </a:lnSpc>
              <a:spcAft>
                <a:spcPts val="0"/>
              </a:spcAft>
              <a:buFont typeface="Symbol"/>
              <a:buChar char="·"/>
            </a:pPr>
            <a:r>
              <a:rPr lang="en-US" sz="2300" spc="76">
                <a:solidFill>
                  <a:srgbClr val="000000"/>
                </a:solidFill>
                <a:latin typeface="Arial" panose="22635452340000000000" pitchFamily="2"/>
              </a:rPr>
              <a:t>By one estimate, 53 million people have had data</a:t>
            </a:r>
          </a:p>
          <a:p>
            <a:pPr marL="868680" marR="0" indent="0" algn="l">
              <a:lnSpc>
                <a:spcPct val="9599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about themselves exposed over the past 13 months.</a:t>
            </a:r>
          </a:p>
          <a:p>
            <a:pPr marL="868680" marR="0" indent="0" algn="l">
              <a:lnSpc>
                <a:spcPct val="9887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(InformationWeek, 03/20/2006)</a:t>
            </a:r>
          </a:p>
          <a:p>
            <a:pPr marL="1051560" marR="0" indent="0" algn="l">
              <a:lnSpc>
                <a:spcPct val="98879"/>
              </a:lnSpc>
              <a:spcBef>
                <a:spcPts val="720"/>
              </a:spcBef>
              <a:spcAft>
                <a:spcPts val="0"/>
              </a:spcAft>
            </a:pPr>
            <a:r>
              <a:rPr lang="en-US" sz="2000" spc="0">
                <a:solidFill>
                  <a:srgbClr val="000000"/>
                </a:solidFill>
                <a:latin typeface="Arial" panose="22635452340000000000" pitchFamily="2"/>
              </a:rPr>
              <a:t>– This is old news, right now the number is &gt; 100 million !!!</a:t>
            </a:r>
          </a:p>
          <a:p>
            <a:pPr marL="594360" marR="0" indent="320040" algn="l">
              <a:lnSpc>
                <a:spcPct val="9023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0">
                <a:solidFill>
                  <a:srgbClr val="000000"/>
                </a:solidFill>
                <a:latin typeface="Arial" panose="22635452340000000000" pitchFamily="2"/>
              </a:rPr>
              <a:t>Data theft is becoming a major threat.</a:t>
            </a:r>
          </a:p>
          <a:p>
            <a:pPr marL="594360" marR="0" indent="320040" algn="l">
              <a:lnSpc>
                <a:spcPct val="89279"/>
              </a:lnSpc>
              <a:spcBef>
                <a:spcPts val="72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-9">
                <a:solidFill>
                  <a:srgbClr val="000000"/>
                </a:solidFill>
                <a:latin typeface="Arial" panose="22635452340000000000" pitchFamily="2"/>
              </a:rPr>
              <a:t>Criminals have identified where the gold is.</a:t>
            </a:r>
          </a:p>
          <a:p>
            <a:pPr marL="594360" marR="0" indent="320040" algn="l">
              <a:lnSpc>
                <a:spcPct val="892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81">
                <a:solidFill>
                  <a:srgbClr val="000000"/>
                </a:solidFill>
                <a:latin typeface="Arial" panose="22635452340000000000" pitchFamily="2"/>
              </a:rPr>
              <a:t>In the last year many databases from fortune 500</a:t>
            </a:r>
          </a:p>
          <a:p>
            <a:pPr marL="868680" marR="0" indent="0" algn="l">
              <a:lnSpc>
                <a:spcPct val="95999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8">
                <a:solidFill>
                  <a:srgbClr val="000000"/>
                </a:solidFill>
                <a:latin typeface="Arial" panose="22635452340000000000" pitchFamily="2"/>
              </a:rPr>
              <a:t>companies were compromised.</a:t>
            </a:r>
          </a:p>
          <a:p>
            <a:pPr marL="594360" marR="0" indent="320040" algn="l">
              <a:lnSpc>
                <a:spcPct val="89279"/>
              </a:lnSpc>
              <a:spcBef>
                <a:spcPts val="900"/>
              </a:spcBef>
              <a:spcAft>
                <a:spcPts val="0"/>
              </a:spcAft>
              <a:buFont typeface="Symbol"/>
              <a:buChar char="·"/>
            </a:pPr>
            <a:r>
              <a:rPr lang="en-US" sz="2300" spc="72">
                <a:solidFill>
                  <a:srgbClr val="000000"/>
                </a:solidFill>
                <a:latin typeface="Arial" panose="22635452340000000000" pitchFamily="2"/>
              </a:rPr>
              <a:t>As we will see compromising databases is not big</a:t>
            </a:r>
          </a:p>
          <a:p>
            <a:pPr marL="868680" marR="0" indent="0" algn="l">
              <a:lnSpc>
                <a:spcPct val="80639"/>
              </a:lnSpc>
              <a:spcBef>
                <a:spcPts val="180"/>
              </a:spcBef>
              <a:spcAft>
                <a:spcPts val="360"/>
              </a:spcAft>
            </a:pPr>
            <a:r>
              <a:rPr lang="en-US" sz="2300" spc="-54">
                <a:solidFill>
                  <a:srgbClr val="000000"/>
                </a:solidFill>
                <a:latin typeface="Arial" panose="22635452340000000000" pitchFamily="2"/>
              </a:rPr>
              <a:t>deal if they haven't been properly secured.</a:t>
            </a:r>
          </a:p>
        </p:txBody>
      </p:sp>
    </p:spTree>
    <p:extLst>
      <p:ext uri="{BB962C8B-B14F-4D97-AF65-F5344CB8AC3E}">
        <p14:creationId xmlns:p14="http://schemas.microsoft.com/office/powerpoint/2010/main" val="5563785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19100"/>
            <a:ext cx="7772400" cy="11049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838200" y="1981200"/>
            <a:ext cx="7772400" cy="40767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14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202406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59738" y="5661025"/>
            <a:ext cx="647700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71184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8482013" y="2811462"/>
            <a:ext cx="1155700" cy="3841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9FA1AB8-AF71-4205-B9D7-C28F0BFAEB78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7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821738" y="6237288"/>
            <a:ext cx="322262" cy="620712"/>
          </a:xfrm>
          <a:prstGeom prst="rect">
            <a:avLst/>
          </a:prstGeom>
        </p:spPr>
        <p:txBody>
          <a:bodyPr rtlCol="0"/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1727A873-12A6-499E-8A28-A6F335E34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2"/>
          </p:nvPr>
        </p:nvSpPr>
        <p:spPr>
          <a:xfrm rot="5400000">
            <a:off x="8002588" y="4846637"/>
            <a:ext cx="21336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90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reak_N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0"/>
            <a:ext cx="2024063" cy="309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59738" y="5661025"/>
            <a:ext cx="647700" cy="6477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925380" y="6381328"/>
            <a:ext cx="391036" cy="396044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632848" cy="562074"/>
          </a:xfrm>
        </p:spPr>
        <p:txBody>
          <a:bodyPr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571184" cy="54932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8482013" y="2811462"/>
            <a:ext cx="1155700" cy="38417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AF2CD8-7DA6-4B75-9DE1-ABDB3AEADE91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821738" y="6237288"/>
            <a:ext cx="322262" cy="620712"/>
          </a:xfrm>
          <a:prstGeom prst="rect">
            <a:avLst/>
          </a:prstGeom>
        </p:spPr>
        <p:txBody>
          <a:bodyPr rtlCol="0"/>
          <a:lstStyle>
            <a:lvl1pPr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6DECA32D-D550-475F-85E3-D36B38ED63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5400000">
            <a:off x="8002588" y="4846637"/>
            <a:ext cx="2133600" cy="365125"/>
          </a:xfrm>
        </p:spPr>
        <p:txBody>
          <a:bodyPr rtlCol="0"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99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DEEA9-B77D-45CC-8C1A-4A20FBBCB58E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44365-2B62-4A0B-86E5-366DCB210E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312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A7004-1E0C-42DC-9211-4D2406AAFD55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95D34-8182-46E1-941C-35CD4467A4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08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5A358-008A-4160-904A-9C9BDFDA42E0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B77D6-5D92-4FF1-A53E-91E032ECF8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43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75E95DC-71A2-43A5-B681-B45C16F1C244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87D6E6-82ED-44D3-B017-F33906DE0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22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EAF5F-1079-47FB-AC62-F46E32B6479F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8A243-324A-437F-BDF7-4222E801A8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51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24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Straight Connector 26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BCF6A24-EBC4-4F57-8018-C5A48D6B4B2D}" type="datetimeFigureOut">
              <a:rPr lang="en-US"/>
              <a:pPr>
                <a:defRPr/>
              </a:pPr>
              <a:t>2016-06-07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FD2AAEB-9204-4648-925C-5F8C5F104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75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BC6DAA5-E335-4174-BBEF-6E9E97C4652D}" type="datetimeFigureOut">
              <a:rPr lang="en-US"/>
              <a:pPr>
                <a:defRPr/>
              </a:pPr>
              <a:t>2016-06-07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 dirty="0">
                <a:solidFill>
                  <a:schemeClr val="tx2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endParaRPr lang="en-US" sz="1400">
              <a:latin typeface="Book Antiqua" pitchFamily="18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eaLnBrk="0" hangingPunct="0"/>
            <a:fld id="{A11548C5-BCF8-490F-A27F-1B72CEBB7B68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 eaLnBrk="0" hangingPunct="0"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1039" name="Rectangle 16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/>
            <a:endParaRPr lang="en-US" sz="1400">
              <a:latin typeface="Book Antiqua" pitchFamily="18" charset="0"/>
            </a:endParaRPr>
          </a:p>
        </p:txBody>
      </p:sp>
      <p:sp>
        <p:nvSpPr>
          <p:cNvPr id="1040" name="Rectangle 18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pPr eaLnBrk="0" hangingPunct="0"/>
            <a:fld id="{DE1860D1-3C84-445F-9855-ACBF677B1F75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 eaLnBrk="0" hangingPunct="0"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C4A9FBE6-1B5E-48AC-8E76-5688A5452DEE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  <p:sp>
        <p:nvSpPr>
          <p:cNvPr id="23" name="Rectangle 18"/>
          <p:cNvSpPr>
            <a:spLocks noChangeArrowheads="1"/>
          </p:cNvSpPr>
          <p:nvPr userDrawn="1"/>
        </p:nvSpPr>
        <p:spPr bwMode="auto">
          <a:xfrm>
            <a:off x="8870950" y="6488113"/>
            <a:ext cx="180975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/>
            <a:endParaRPr lang="en-US" sz="1400">
              <a:latin typeface="Book Antiqua" pitchFamily="18" charset="0"/>
            </a:endParaRPr>
          </a:p>
        </p:txBody>
      </p:sp>
      <p:sp>
        <p:nvSpPr>
          <p:cNvPr id="24" name="Rectangle 19"/>
          <p:cNvSpPr>
            <a:spLocks noChangeArrowheads="1"/>
          </p:cNvSpPr>
          <p:nvPr userDrawn="1"/>
        </p:nvSpPr>
        <p:spPr bwMode="auto">
          <a:xfrm>
            <a:off x="8316913" y="6524625"/>
            <a:ext cx="503237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 anchor="ctr">
            <a:spAutoFit/>
          </a:bodyPr>
          <a:lstStyle/>
          <a:p>
            <a:fld id="{38C21D56-BDF0-4FD9-BF6F-C2AB2F52E67B}" type="slidenum">
              <a:rPr lang="de-DE" sz="1400">
                <a:solidFill>
                  <a:srgbClr val="280049"/>
                </a:solidFill>
                <a:latin typeface="Book Antiqua" pitchFamily="18" charset="0"/>
              </a:rPr>
              <a:pPr/>
              <a:t>‹#›</a:t>
            </a:fld>
            <a:endParaRPr lang="de-DE" sz="1400">
              <a:solidFill>
                <a:srgbClr val="280049"/>
              </a:solidFill>
              <a:latin typeface="Book Antiqua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  <p:sldLayoutId id="2147483680" r:id="rId16"/>
    <p:sldLayoutId id="2147483681" r:id="rId17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1" fontAlgn="base" hangingPunct="1">
        <a:spcBef>
          <a:spcPct val="20000"/>
        </a:spcBef>
        <a:spcAft>
          <a:spcPct val="0"/>
        </a:spcAft>
        <a:buClr>
          <a:srgbClr val="BA3E1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1" fontAlgn="base" hangingPunct="1">
        <a:spcBef>
          <a:spcPct val="20000"/>
        </a:spcBef>
        <a:spcAft>
          <a:spcPct val="0"/>
        </a:spcAft>
        <a:buClr>
          <a:srgbClr val="E6B1A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1" fontAlgn="base" hangingPunct="1">
        <a:spcBef>
          <a:spcPct val="20000"/>
        </a:spcBef>
        <a:spcAft>
          <a:spcPct val="0"/>
        </a:spcAft>
        <a:buClr>
          <a:srgbClr val="CBADAB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://www.w3schools.com/xpath/xpath_examples.asp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en.wikipedia.org/wiki/XML_Schema_(W3C)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://msdn.microsoft.com/en-us/library/ms256086.aspx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www.w3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 dirty="0" err="1" smtClean="0"/>
              <a:t>Semistructured</a:t>
            </a:r>
            <a:r>
              <a:rPr lang="en-US" dirty="0" smtClean="0"/>
              <a:t> </a:t>
            </a:r>
            <a:r>
              <a:rPr lang="en-US" dirty="0"/>
              <a:t>Data and XML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27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34923"/>
            <a:ext cx="3282305" cy="4075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380312" y="5445224"/>
            <a:ext cx="955711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/>
              <a:t>XML</a:t>
            </a:r>
            <a:br>
              <a:rPr lang="en-US" sz="1200" dirty="0" smtClean="0"/>
            </a:br>
            <a:r>
              <a:rPr lang="en-US" sz="1200" dirty="0" smtClean="0"/>
              <a:t>Programmer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38077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Book Antiqua" charset="0"/>
                <a:ea typeface="ＭＳ Ｐゴシック" charset="0"/>
                <a:cs typeface="ＭＳ Ｐゴシック" charset="0"/>
              </a:rPr>
              <a:t/>
            </a:r>
            <a:br>
              <a:rPr lang="en-US" sz="3200" dirty="0" smtClean="0">
                <a:latin typeface="Book Antiqua" charset="0"/>
                <a:ea typeface="ＭＳ Ｐゴシック" charset="0"/>
                <a:cs typeface="ＭＳ Ｐゴシック" charset="0"/>
              </a:rPr>
            </a:br>
            <a:endParaRPr lang="en-US" sz="32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301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176136"/>
            <a:ext cx="7571184" cy="5493224"/>
          </a:xfrm>
        </p:spPr>
        <p:txBody>
          <a:bodyPr/>
          <a:lstStyle/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 Language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</a:rPr>
              <a:t>A way of communicating information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</a:rPr>
              <a:t>Part of the Semantic Web.</a:t>
            </a: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 Markup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</a:rPr>
              <a:t>Notes or meta-data that describe your data or language</a:t>
            </a: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 Extensible</a:t>
            </a: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Limitless ability to define new languages or data sets. </a:t>
            </a: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Sophisticated query languages for XML are available:</a:t>
            </a:r>
          </a:p>
          <a:p>
            <a:pPr lvl="1"/>
            <a:r>
              <a:rPr lang="en-US" dirty="0" err="1" smtClean="0">
                <a:latin typeface="Book Antiqua" charset="0"/>
                <a:ea typeface="ＭＳ Ｐゴシック" charset="0"/>
              </a:rPr>
              <a:t>XPath</a:t>
            </a:r>
            <a:endParaRPr lang="en-US" dirty="0" smtClean="0">
              <a:latin typeface="Book Antiqua" charset="0"/>
              <a:ea typeface="ＭＳ Ｐゴシック" charset="0"/>
            </a:endParaRPr>
          </a:p>
          <a:p>
            <a:pPr lvl="1"/>
            <a:r>
              <a:rPr lang="en-US" dirty="0" err="1" smtClean="0">
                <a:latin typeface="Book Antiqua" charset="0"/>
                <a:ea typeface="ＭＳ Ｐゴシック" charset="0"/>
              </a:rPr>
              <a:t>Xquery</a:t>
            </a:r>
            <a:endParaRPr lang="en-US" dirty="0">
              <a:latin typeface="Book Antiqua" charset="0"/>
              <a:ea typeface="ＭＳ Ｐゴシック" charset="0"/>
            </a:endParaRPr>
          </a:p>
          <a:p>
            <a:pPr lvl="1"/>
            <a:endParaRPr lang="en-US" dirty="0">
              <a:latin typeface="Book Antiqua" charset="0"/>
              <a:ea typeface="ＭＳ Ｐゴシック" charset="0"/>
            </a:endParaRPr>
          </a:p>
          <a:p>
            <a:pPr lvl="1"/>
            <a:endParaRPr lang="en-US" dirty="0">
              <a:latin typeface="Book Antiqua" charset="0"/>
              <a:ea typeface="ＭＳ Ｐゴシック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548680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– The Extensible Markup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01327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XML: An Example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08720"/>
            <a:ext cx="8001000" cy="5832648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&lt;?XML version="1.0" encoding="UTF-8" standalone="yes"?&gt;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&lt;BOOKLIST&gt;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&lt;BOOK genre="Science" format="Hardcover"&gt;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    &lt;FIRSTNAME&gt;Richard&lt;/FIRSTNAME&gt;&lt;LASTNAME&gt;Feynman&lt;/LASTNAME&gt;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&lt;/AUTHOR&gt;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&lt;TITLE&gt;The Character of Physical Law&lt;/TITLE&gt;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&lt;PUBLISHED&gt;1980&lt;/PUBLISHED&gt;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&lt;/BOOK&gt;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&lt;BOOK genre="Fiction"&gt;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    &lt;FIRSTNAME&gt;R.K.&lt;/FIRSTNAME&gt;&lt;LASTNAME&gt;Narayan&lt;/LASTNAME&gt;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&lt;/AUTHOR&gt;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&lt;TITLE&gt;Waiting for the Mahatma&lt;/TITLE&gt;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&lt;PUBLISHED&gt;1981&lt;/PUBLISHED&gt;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&lt;/BOOK&gt;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&lt;BOOK genre="Fiction"&gt;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    &lt;FIRSTNAME&gt;R.K.&lt;/FIRSTNAME&gt;&lt;LASTNAME&gt;Narayan&lt;/LASTNAME&gt;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&lt;/AUTHOR&gt;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&lt;TITLE&gt;The English Teacher&lt;/TITLE&gt;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    &lt;PUBLISHED&gt;1980&lt;/PUBLISHED&gt;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    &lt;/BOOK&gt;</a:t>
            </a:r>
          </a:p>
          <a:p>
            <a:pPr>
              <a:lnSpc>
                <a:spcPct val="90000"/>
              </a:lnSpc>
              <a:buFont typeface="Wingdings" charset="0"/>
              <a:buNone/>
            </a:pPr>
            <a:r>
              <a:rPr lang="en-US" sz="12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&lt;/BOOKLIST&gt;</a:t>
            </a:r>
          </a:p>
        </p:txBody>
      </p:sp>
    </p:spTree>
    <p:extLst>
      <p:ext uri="{BB962C8B-B14F-4D97-AF65-F5344CB8AC3E}">
        <p14:creationId xmlns:p14="http://schemas.microsoft.com/office/powerpoint/2010/main" val="123633436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XML – What</a:t>
            </a:r>
            <a:r>
              <a:rPr lang="ja-JP" altLang="en-US">
                <a:latin typeface="Book Antiqu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>
                <a:latin typeface="Book Antiqua" charset="0"/>
                <a:ea typeface="ＭＳ Ｐゴシック" charset="0"/>
                <a:cs typeface="ＭＳ Ｐゴシック" charset="0"/>
              </a:rPr>
              <a:t>s The Point?</a:t>
            </a:r>
            <a:endParaRPr lang="en-US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Book Antiqua" charset="0"/>
                <a:ea typeface="ＭＳ Ｐゴシック" charset="0"/>
                <a:cs typeface="ＭＳ Ｐゴシック" charset="0"/>
              </a:rPr>
              <a:t>You can include your data and a description of what the data represents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Book Antiqua" charset="0"/>
                <a:ea typeface="ＭＳ Ｐゴシック" charset="0"/>
              </a:rPr>
              <a:t>This is useful for defining your own language or protocol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Book Antiqua" charset="0"/>
                <a:ea typeface="ＭＳ Ｐゴシック" charset="0"/>
                <a:cs typeface="ＭＳ Ｐゴシック" charset="0"/>
              </a:rPr>
              <a:t> Example: Chemical Markup Language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rgbClr val="8514B8"/>
                </a:solidFill>
                <a:latin typeface="Book Antiqua" charset="0"/>
                <a:ea typeface="ＭＳ Ｐゴシック" charset="0"/>
              </a:rPr>
              <a:t>	</a:t>
            </a:r>
            <a:r>
              <a:rPr lang="en-US" sz="200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&lt;molecule&gt;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			&lt;weight&gt;234.5&lt;/weight&gt;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			&lt;Spectra&gt;…&lt;/Spectra&gt;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			&lt;Figures&gt;…&lt;/Figures&gt;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sz="200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	&lt;/molecule&gt;</a:t>
            </a:r>
          </a:p>
          <a:p>
            <a:pPr>
              <a:lnSpc>
                <a:spcPct val="90000"/>
              </a:lnSpc>
            </a:pPr>
            <a:r>
              <a:rPr lang="en-US" sz="2400">
                <a:latin typeface="Book Antiqua" charset="0"/>
                <a:ea typeface="ＭＳ Ｐゴシック" charset="0"/>
                <a:cs typeface="ＭＳ Ｐゴシック" charset="0"/>
              </a:rPr>
              <a:t>XML design goals: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Book Antiqua" charset="0"/>
                <a:ea typeface="ＭＳ Ｐゴシック" charset="0"/>
              </a:rPr>
              <a:t>XML should be compatible with SGML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Book Antiqua" charset="0"/>
                <a:ea typeface="ＭＳ Ｐゴシック" charset="0"/>
              </a:rPr>
              <a:t>It should be easy to write XML processors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Book Antiqua" charset="0"/>
                <a:ea typeface="ＭＳ Ｐゴシック" charset="0"/>
              </a:rPr>
              <a:t>The design should be formal and precise</a:t>
            </a:r>
          </a:p>
        </p:txBody>
      </p:sp>
    </p:spTree>
    <p:extLst>
      <p:ext uri="{BB962C8B-B14F-4D97-AF65-F5344CB8AC3E}">
        <p14:creationId xmlns:p14="http://schemas.microsoft.com/office/powerpoint/2010/main" val="2745217668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XML – Structure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looks like HTML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is a hierarchy of user-defined tags called elements with attributes and data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Data is described by elements, elements are described </a:t>
            </a:r>
            <a:r>
              <a:rPr lang="en-US" b="1" dirty="0">
                <a:latin typeface="Book Antiqua" charset="0"/>
                <a:ea typeface="ＭＳ Ｐゴシック" charset="0"/>
                <a:cs typeface="ＭＳ Ｐゴシック" charset="0"/>
              </a:rPr>
              <a:t>by attributes</a:t>
            </a:r>
          </a:p>
          <a:p>
            <a:pPr>
              <a:buFont typeface="Wingdings" charset="0"/>
              <a:buNone/>
            </a:pPr>
            <a:endParaRPr lang="en-US" sz="7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	</a:t>
            </a:r>
            <a:r>
              <a:rPr lang="en-US" sz="20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&lt;BOOK genre="Science" format="Hardcover"&gt;…&lt;/BOOK&gt;</a:t>
            </a:r>
          </a:p>
          <a:p>
            <a:pPr>
              <a:buFont typeface="Wingdings" charset="0"/>
              <a:buNone/>
            </a:pPr>
            <a:endParaRPr lang="en-US" sz="2000" dirty="0">
              <a:solidFill>
                <a:schemeClr val="accent2"/>
              </a:solidFill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48131" name="Group 4"/>
          <p:cNvGrpSpPr>
            <a:grpSpLocks/>
          </p:cNvGrpSpPr>
          <p:nvPr/>
        </p:nvGrpSpPr>
        <p:grpSpPr bwMode="auto">
          <a:xfrm>
            <a:off x="6516216" y="3717032"/>
            <a:ext cx="1371600" cy="731838"/>
            <a:chOff x="3936" y="3168"/>
            <a:chExt cx="864" cy="461"/>
          </a:xfrm>
        </p:grpSpPr>
        <p:sp>
          <p:nvSpPr>
            <p:cNvPr id="48145" name="Text Box 5"/>
            <p:cNvSpPr txBox="1">
              <a:spLocks noChangeArrowheads="1"/>
            </p:cNvSpPr>
            <p:nvPr/>
          </p:nvSpPr>
          <p:spPr bwMode="auto">
            <a:xfrm>
              <a:off x="3936" y="3456"/>
              <a:ext cx="8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closing tag</a:t>
              </a:r>
            </a:p>
          </p:txBody>
        </p:sp>
        <p:sp>
          <p:nvSpPr>
            <p:cNvPr id="48146" name="Line 6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8132" name="Group 7"/>
          <p:cNvGrpSpPr>
            <a:grpSpLocks/>
          </p:cNvGrpSpPr>
          <p:nvPr/>
        </p:nvGrpSpPr>
        <p:grpSpPr bwMode="auto">
          <a:xfrm>
            <a:off x="1835696" y="3717032"/>
            <a:ext cx="1066800" cy="427038"/>
            <a:chOff x="1488" y="3168"/>
            <a:chExt cx="672" cy="269"/>
          </a:xfrm>
        </p:grpSpPr>
        <p:sp>
          <p:nvSpPr>
            <p:cNvPr id="48143" name="Text Box 8"/>
            <p:cNvSpPr txBox="1">
              <a:spLocks noChangeArrowheads="1"/>
            </p:cNvSpPr>
            <p:nvPr/>
          </p:nvSpPr>
          <p:spPr bwMode="auto">
            <a:xfrm>
              <a:off x="1488" y="326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</a:t>
              </a:r>
            </a:p>
          </p:txBody>
        </p:sp>
        <p:sp>
          <p:nvSpPr>
            <p:cNvPr id="48144" name="Line 9"/>
            <p:cNvSpPr>
              <a:spLocks noChangeShapeType="1"/>
            </p:cNvSpPr>
            <p:nvPr/>
          </p:nvSpPr>
          <p:spPr bwMode="auto">
            <a:xfrm flipV="1">
              <a:off x="1728" y="31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8133" name="Group 10"/>
          <p:cNvGrpSpPr>
            <a:grpSpLocks/>
          </p:cNvGrpSpPr>
          <p:nvPr/>
        </p:nvGrpSpPr>
        <p:grpSpPr bwMode="auto">
          <a:xfrm>
            <a:off x="2555776" y="3717032"/>
            <a:ext cx="1524000" cy="808038"/>
            <a:chOff x="1920" y="3168"/>
            <a:chExt cx="960" cy="509"/>
          </a:xfrm>
        </p:grpSpPr>
        <p:sp>
          <p:nvSpPr>
            <p:cNvPr id="48141" name="Text Box 11"/>
            <p:cNvSpPr txBox="1">
              <a:spLocks noChangeArrowheads="1"/>
            </p:cNvSpPr>
            <p:nvPr/>
          </p:nvSpPr>
          <p:spPr bwMode="auto">
            <a:xfrm>
              <a:off x="1920" y="3504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 value</a:t>
              </a:r>
            </a:p>
          </p:txBody>
        </p:sp>
        <p:sp>
          <p:nvSpPr>
            <p:cNvPr id="48142" name="Line 12"/>
            <p:cNvSpPr>
              <a:spLocks noChangeShapeType="1"/>
            </p:cNvSpPr>
            <p:nvPr/>
          </p:nvSpPr>
          <p:spPr bwMode="auto">
            <a:xfrm flipV="1">
              <a:off x="230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8134" name="Group 13"/>
          <p:cNvGrpSpPr>
            <a:grpSpLocks/>
          </p:cNvGrpSpPr>
          <p:nvPr/>
        </p:nvGrpSpPr>
        <p:grpSpPr bwMode="auto">
          <a:xfrm>
            <a:off x="6012160" y="3861048"/>
            <a:ext cx="762000" cy="808038"/>
            <a:chOff x="3120" y="3168"/>
            <a:chExt cx="480" cy="509"/>
          </a:xfrm>
        </p:grpSpPr>
        <p:sp>
          <p:nvSpPr>
            <p:cNvPr id="48139" name="Text Box 14"/>
            <p:cNvSpPr txBox="1">
              <a:spLocks noChangeArrowheads="1"/>
            </p:cNvSpPr>
            <p:nvPr/>
          </p:nvSpPr>
          <p:spPr bwMode="auto">
            <a:xfrm>
              <a:off x="3120" y="3504"/>
              <a:ext cx="4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data</a:t>
              </a:r>
            </a:p>
          </p:txBody>
        </p:sp>
        <p:sp>
          <p:nvSpPr>
            <p:cNvPr id="48140" name="Line 15"/>
            <p:cNvSpPr>
              <a:spLocks noChangeShapeType="1"/>
            </p:cNvSpPr>
            <p:nvPr/>
          </p:nvSpPr>
          <p:spPr bwMode="auto">
            <a:xfrm flipV="1">
              <a:off x="326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8135" name="Group 16"/>
          <p:cNvGrpSpPr>
            <a:grpSpLocks/>
          </p:cNvGrpSpPr>
          <p:nvPr/>
        </p:nvGrpSpPr>
        <p:grpSpPr bwMode="auto">
          <a:xfrm>
            <a:off x="755576" y="3789040"/>
            <a:ext cx="1447800" cy="960438"/>
            <a:chOff x="816" y="3216"/>
            <a:chExt cx="912" cy="605"/>
          </a:xfrm>
        </p:grpSpPr>
        <p:sp>
          <p:nvSpPr>
            <p:cNvPr id="48136" name="Text Box 17"/>
            <p:cNvSpPr txBox="1">
              <a:spLocks noChangeArrowheads="1"/>
            </p:cNvSpPr>
            <p:nvPr/>
          </p:nvSpPr>
          <p:spPr bwMode="auto">
            <a:xfrm>
              <a:off x="960" y="350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open tag</a:t>
              </a:r>
            </a:p>
          </p:txBody>
        </p:sp>
        <p:sp>
          <p:nvSpPr>
            <p:cNvPr id="48137" name="Line 18"/>
            <p:cNvSpPr>
              <a:spLocks noChangeShapeType="1"/>
            </p:cNvSpPr>
            <p:nvPr/>
          </p:nvSpPr>
          <p:spPr bwMode="auto">
            <a:xfrm flipV="1">
              <a:off x="12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8138" name="Text Box 19"/>
            <p:cNvSpPr txBox="1">
              <a:spLocks noChangeArrowheads="1"/>
            </p:cNvSpPr>
            <p:nvPr/>
          </p:nvSpPr>
          <p:spPr bwMode="auto">
            <a:xfrm>
              <a:off x="816" y="3648"/>
              <a:ext cx="9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Tahoma" charset="0"/>
                </a:rPr>
                <a:t>element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495716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XML – Elements</a:t>
            </a: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&lt;BOOK genre="Science" format="Hardcover"&gt;…&lt;/BOOK&gt;</a:t>
            </a:r>
          </a:p>
          <a:p>
            <a:pPr>
              <a:buFont typeface="Wingdings" charset="0"/>
              <a:buNone/>
            </a:pPr>
            <a:endParaRPr lang="en-US" sz="2000" dirty="0">
              <a:solidFill>
                <a:schemeClr val="accent2"/>
              </a:solidFill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XML is case and space sensitive</a:t>
            </a: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Element opening and closing tag names must be identical</a:t>
            </a: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Opening tags: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000" dirty="0">
                <a:latin typeface="Book Antiqua" charset="0"/>
                <a:ea typeface="ＭＳ Ｐゴシック" charset="0"/>
                <a:cs typeface="ＭＳ Ｐゴシック" charset="0"/>
              </a:rPr>
              <a:t> + element name +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&gt;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Closing tags: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&lt;/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000" dirty="0">
                <a:latin typeface="Book Antiqua" charset="0"/>
                <a:ea typeface="ＭＳ Ｐゴシック" charset="0"/>
                <a:cs typeface="ＭＳ Ｐゴシック" charset="0"/>
              </a:rPr>
              <a:t> + element name +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&gt;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20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2000" dirty="0">
              <a:solidFill>
                <a:srgbClr val="8514B8"/>
              </a:solidFill>
              <a:latin typeface="Book Antiqua" charset="0"/>
              <a:ea typeface="ＭＳ Ｐゴシック" charset="0"/>
            </a:endParaRPr>
          </a:p>
        </p:txBody>
      </p:sp>
      <p:grpSp>
        <p:nvGrpSpPr>
          <p:cNvPr id="50179" name="Group 4"/>
          <p:cNvGrpSpPr>
            <a:grpSpLocks/>
          </p:cNvGrpSpPr>
          <p:nvPr/>
        </p:nvGrpSpPr>
        <p:grpSpPr bwMode="auto">
          <a:xfrm>
            <a:off x="5580112" y="1412776"/>
            <a:ext cx="1371600" cy="731838"/>
            <a:chOff x="3936" y="3168"/>
            <a:chExt cx="864" cy="461"/>
          </a:xfrm>
        </p:grpSpPr>
        <p:sp>
          <p:nvSpPr>
            <p:cNvPr id="50193" name="Text Box 5"/>
            <p:cNvSpPr txBox="1">
              <a:spLocks noChangeArrowheads="1"/>
            </p:cNvSpPr>
            <p:nvPr/>
          </p:nvSpPr>
          <p:spPr bwMode="auto">
            <a:xfrm>
              <a:off x="3936" y="3456"/>
              <a:ext cx="8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closing tag</a:t>
              </a:r>
            </a:p>
          </p:txBody>
        </p:sp>
        <p:sp>
          <p:nvSpPr>
            <p:cNvPr id="50194" name="Line 6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0" name="Group 7"/>
          <p:cNvGrpSpPr>
            <a:grpSpLocks/>
          </p:cNvGrpSpPr>
          <p:nvPr/>
        </p:nvGrpSpPr>
        <p:grpSpPr bwMode="auto">
          <a:xfrm>
            <a:off x="1272952" y="1340768"/>
            <a:ext cx="1066800" cy="427038"/>
            <a:chOff x="1488" y="3168"/>
            <a:chExt cx="672" cy="269"/>
          </a:xfrm>
        </p:grpSpPr>
        <p:sp>
          <p:nvSpPr>
            <p:cNvPr id="50191" name="Text Box 8"/>
            <p:cNvSpPr txBox="1">
              <a:spLocks noChangeArrowheads="1"/>
            </p:cNvSpPr>
            <p:nvPr/>
          </p:nvSpPr>
          <p:spPr bwMode="auto">
            <a:xfrm>
              <a:off x="1488" y="326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</a:t>
              </a:r>
            </a:p>
          </p:txBody>
        </p:sp>
        <p:sp>
          <p:nvSpPr>
            <p:cNvPr id="50192" name="Line 9"/>
            <p:cNvSpPr>
              <a:spLocks noChangeShapeType="1"/>
            </p:cNvSpPr>
            <p:nvPr/>
          </p:nvSpPr>
          <p:spPr bwMode="auto">
            <a:xfrm flipV="1">
              <a:off x="1728" y="31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1" name="Group 10"/>
          <p:cNvGrpSpPr>
            <a:grpSpLocks/>
          </p:cNvGrpSpPr>
          <p:nvPr/>
        </p:nvGrpSpPr>
        <p:grpSpPr bwMode="auto">
          <a:xfrm>
            <a:off x="1979712" y="1340768"/>
            <a:ext cx="1524000" cy="808038"/>
            <a:chOff x="1920" y="3168"/>
            <a:chExt cx="960" cy="509"/>
          </a:xfrm>
        </p:grpSpPr>
        <p:sp>
          <p:nvSpPr>
            <p:cNvPr id="50189" name="Text Box 11"/>
            <p:cNvSpPr txBox="1">
              <a:spLocks noChangeArrowheads="1"/>
            </p:cNvSpPr>
            <p:nvPr/>
          </p:nvSpPr>
          <p:spPr bwMode="auto">
            <a:xfrm>
              <a:off x="1920" y="3504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 value</a:t>
              </a:r>
            </a:p>
          </p:txBody>
        </p:sp>
        <p:sp>
          <p:nvSpPr>
            <p:cNvPr id="50190" name="Line 12"/>
            <p:cNvSpPr>
              <a:spLocks noChangeShapeType="1"/>
            </p:cNvSpPr>
            <p:nvPr/>
          </p:nvSpPr>
          <p:spPr bwMode="auto">
            <a:xfrm flipV="1">
              <a:off x="230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2" name="Group 13"/>
          <p:cNvGrpSpPr>
            <a:grpSpLocks/>
          </p:cNvGrpSpPr>
          <p:nvPr/>
        </p:nvGrpSpPr>
        <p:grpSpPr bwMode="auto">
          <a:xfrm>
            <a:off x="5034136" y="1412776"/>
            <a:ext cx="762000" cy="808038"/>
            <a:chOff x="3120" y="3168"/>
            <a:chExt cx="480" cy="509"/>
          </a:xfrm>
        </p:grpSpPr>
        <p:sp>
          <p:nvSpPr>
            <p:cNvPr id="50187" name="Text Box 14"/>
            <p:cNvSpPr txBox="1">
              <a:spLocks noChangeArrowheads="1"/>
            </p:cNvSpPr>
            <p:nvPr/>
          </p:nvSpPr>
          <p:spPr bwMode="auto">
            <a:xfrm>
              <a:off x="3120" y="3504"/>
              <a:ext cx="4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data</a:t>
              </a:r>
            </a:p>
          </p:txBody>
        </p:sp>
        <p:sp>
          <p:nvSpPr>
            <p:cNvPr id="50188" name="Line 15"/>
            <p:cNvSpPr>
              <a:spLocks noChangeShapeType="1"/>
            </p:cNvSpPr>
            <p:nvPr/>
          </p:nvSpPr>
          <p:spPr bwMode="auto">
            <a:xfrm flipV="1">
              <a:off x="326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3" name="Group 16"/>
          <p:cNvGrpSpPr>
            <a:grpSpLocks/>
          </p:cNvGrpSpPr>
          <p:nvPr/>
        </p:nvGrpSpPr>
        <p:grpSpPr bwMode="auto">
          <a:xfrm>
            <a:off x="323528" y="1340768"/>
            <a:ext cx="1447800" cy="960438"/>
            <a:chOff x="816" y="3216"/>
            <a:chExt cx="912" cy="605"/>
          </a:xfrm>
        </p:grpSpPr>
        <p:sp>
          <p:nvSpPr>
            <p:cNvPr id="50184" name="Text Box 17"/>
            <p:cNvSpPr txBox="1">
              <a:spLocks noChangeArrowheads="1"/>
            </p:cNvSpPr>
            <p:nvPr/>
          </p:nvSpPr>
          <p:spPr bwMode="auto">
            <a:xfrm>
              <a:off x="960" y="350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open tag</a:t>
              </a:r>
            </a:p>
          </p:txBody>
        </p:sp>
        <p:sp>
          <p:nvSpPr>
            <p:cNvPr id="50185" name="Line 18"/>
            <p:cNvSpPr>
              <a:spLocks noChangeShapeType="1"/>
            </p:cNvSpPr>
            <p:nvPr/>
          </p:nvSpPr>
          <p:spPr bwMode="auto">
            <a:xfrm flipV="1">
              <a:off x="12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86" name="Text Box 19"/>
            <p:cNvSpPr txBox="1">
              <a:spLocks noChangeArrowheads="1"/>
            </p:cNvSpPr>
            <p:nvPr/>
          </p:nvSpPr>
          <p:spPr bwMode="auto">
            <a:xfrm>
              <a:off x="816" y="3648"/>
              <a:ext cx="9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Tahoma" charset="0"/>
                </a:rPr>
                <a:t>element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365297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–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Attributes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&lt;BOOK genre="Science" format="Hardcover"&gt;…&lt;/BOOK&gt;</a:t>
            </a:r>
          </a:p>
          <a:p>
            <a:pPr>
              <a:buFont typeface="Wingdings" charset="0"/>
              <a:buNone/>
            </a:pPr>
            <a:endParaRPr lang="en-US" sz="2000" dirty="0">
              <a:solidFill>
                <a:schemeClr val="accent2"/>
              </a:solidFill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Attributes provide additional information for element tags.</a:t>
            </a: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There can be zero or more attributes in every element; each one has the the form:</a:t>
            </a:r>
          </a:p>
          <a:p>
            <a:pPr lvl="2">
              <a:buSzPct val="110000"/>
              <a:buFontTx/>
              <a:buNone/>
            </a:pPr>
            <a:r>
              <a:rPr lang="en-US" sz="1600" i="1" dirty="0" err="1">
                <a:latin typeface="Book Antiqua" charset="0"/>
                <a:ea typeface="ＭＳ Ｐゴシック" charset="0"/>
              </a:rPr>
              <a:t>attribute_name</a:t>
            </a:r>
            <a:r>
              <a:rPr lang="en-US" sz="1600" dirty="0">
                <a:latin typeface="Book Antiqua" charset="0"/>
                <a:ea typeface="ＭＳ Ｐゴシック" charset="0"/>
              </a:rPr>
              <a:t>=</a:t>
            </a:r>
            <a:r>
              <a:rPr lang="ja-JP" altLang="en-US" sz="1600" dirty="0">
                <a:latin typeface="Book Antiqua" charset="0"/>
                <a:ea typeface="ＭＳ Ｐゴシック" charset="0"/>
              </a:rPr>
              <a:t>‘</a:t>
            </a:r>
            <a:r>
              <a:rPr lang="en-US" altLang="ja-JP" sz="1600" i="1" dirty="0" err="1">
                <a:latin typeface="Book Antiqua" charset="0"/>
                <a:ea typeface="ＭＳ Ｐゴシック" charset="0"/>
              </a:rPr>
              <a:t>attribute_value</a:t>
            </a:r>
            <a:r>
              <a:rPr lang="ja-JP" altLang="en-US" sz="1600" dirty="0">
                <a:latin typeface="Book Antiqua" charset="0"/>
                <a:ea typeface="ＭＳ Ｐゴシック" charset="0"/>
              </a:rPr>
              <a:t>’</a:t>
            </a:r>
            <a:endParaRPr lang="en-US" altLang="ja-JP" sz="1600" dirty="0">
              <a:latin typeface="Book Antiqua" charset="0"/>
              <a:ea typeface="ＭＳ Ｐゴシック" charset="0"/>
            </a:endParaRPr>
          </a:p>
          <a:p>
            <a:pPr lvl="2">
              <a:buSzPct val="110000"/>
              <a:buFontTx/>
              <a:buChar char="-"/>
            </a:pPr>
            <a:r>
              <a:rPr lang="en-US" sz="1600" dirty="0">
                <a:latin typeface="Book Antiqua" charset="0"/>
                <a:ea typeface="ＭＳ Ｐゴシック" charset="0"/>
              </a:rPr>
              <a:t>There is no space between the name and the </a:t>
            </a:r>
            <a:r>
              <a:rPr lang="ja-JP" altLang="en-US" sz="1600" dirty="0">
                <a:latin typeface="Book Antiqua" charset="0"/>
                <a:ea typeface="ＭＳ Ｐゴシック" charset="0"/>
              </a:rPr>
              <a:t>“</a:t>
            </a:r>
            <a:r>
              <a:rPr lang="en-US" altLang="ja-JP" sz="1600" dirty="0">
                <a:solidFill>
                  <a:srgbClr val="8514B8"/>
                </a:solidFill>
                <a:latin typeface="Book Antiqua" charset="0"/>
                <a:ea typeface="ＭＳ Ｐゴシック" charset="0"/>
              </a:rPr>
              <a:t>=</a:t>
            </a:r>
            <a:r>
              <a:rPr lang="ja-JP" altLang="en-US" sz="1600" dirty="0">
                <a:solidFill>
                  <a:srgbClr val="8514B8"/>
                </a:solidFill>
                <a:latin typeface="Book Antiqua" charset="0"/>
                <a:ea typeface="ＭＳ Ｐゴシック" charset="0"/>
              </a:rPr>
              <a:t>‘</a:t>
            </a:r>
            <a:r>
              <a:rPr lang="ja-JP" altLang="en-US" sz="1600" dirty="0">
                <a:latin typeface="Book Antiqua" charset="0"/>
                <a:ea typeface="ＭＳ Ｐゴシック" charset="0"/>
              </a:rPr>
              <a:t>”</a:t>
            </a:r>
            <a:endParaRPr lang="en-US" altLang="ja-JP" sz="1600" dirty="0">
              <a:latin typeface="Book Antiqua" charset="0"/>
              <a:ea typeface="ＭＳ Ｐゴシック" charset="0"/>
            </a:endParaRPr>
          </a:p>
          <a:p>
            <a:pPr lvl="2">
              <a:buSzPct val="110000"/>
              <a:buFontTx/>
              <a:buChar char="-"/>
            </a:pPr>
            <a:r>
              <a:rPr lang="en-US" sz="1600" dirty="0">
                <a:latin typeface="Book Antiqua" charset="0"/>
                <a:ea typeface="ＭＳ Ｐゴシック" charset="0"/>
              </a:rPr>
              <a:t>Attribute values must be surrounded by </a:t>
            </a:r>
            <a:r>
              <a:rPr lang="ja-JP" altLang="en-US" sz="1600" dirty="0">
                <a:solidFill>
                  <a:srgbClr val="8514B8"/>
                </a:solidFill>
                <a:latin typeface="Book Antiqua" charset="0"/>
                <a:ea typeface="ＭＳ Ｐゴシック" charset="0"/>
              </a:rPr>
              <a:t>“</a:t>
            </a:r>
            <a:r>
              <a:rPr lang="en-US" altLang="ja-JP" sz="1600" dirty="0">
                <a:latin typeface="Book Antiqua" charset="0"/>
                <a:ea typeface="ＭＳ Ｐゴシック" charset="0"/>
              </a:rPr>
              <a:t> or </a:t>
            </a:r>
            <a:r>
              <a:rPr lang="ja-JP" altLang="en-US" sz="1600" dirty="0">
                <a:solidFill>
                  <a:srgbClr val="8514B8"/>
                </a:solidFill>
                <a:latin typeface="Book Antiqua" charset="0"/>
                <a:ea typeface="ＭＳ Ｐゴシック" charset="0"/>
              </a:rPr>
              <a:t>‘</a:t>
            </a:r>
            <a:r>
              <a:rPr lang="en-US" altLang="ja-JP" sz="1600" dirty="0">
                <a:latin typeface="Book Antiqua" charset="0"/>
                <a:ea typeface="ＭＳ Ｐゴシック" charset="0"/>
              </a:rPr>
              <a:t> characters</a:t>
            </a:r>
          </a:p>
          <a:p>
            <a:pPr lvl="2">
              <a:buSzPct val="110000"/>
              <a:buFontTx/>
              <a:buNone/>
            </a:pPr>
            <a:endParaRPr lang="en-US" sz="700" dirty="0">
              <a:latin typeface="Book Antiqua" charset="0"/>
              <a:ea typeface="ＭＳ Ｐゴシック" charset="0"/>
            </a:endParaRPr>
          </a:p>
          <a:p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Multiple attributes are separated by white space (one or more spaces or tabs)</a:t>
            </a:r>
            <a:r>
              <a:rPr lang="en-US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  <a:endParaRPr lang="en-US" sz="20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50179" name="Group 4"/>
          <p:cNvGrpSpPr>
            <a:grpSpLocks/>
          </p:cNvGrpSpPr>
          <p:nvPr/>
        </p:nvGrpSpPr>
        <p:grpSpPr bwMode="auto">
          <a:xfrm>
            <a:off x="5580112" y="1412776"/>
            <a:ext cx="1371600" cy="731838"/>
            <a:chOff x="3936" y="3168"/>
            <a:chExt cx="864" cy="461"/>
          </a:xfrm>
        </p:grpSpPr>
        <p:sp>
          <p:nvSpPr>
            <p:cNvPr id="50193" name="Text Box 5"/>
            <p:cNvSpPr txBox="1">
              <a:spLocks noChangeArrowheads="1"/>
            </p:cNvSpPr>
            <p:nvPr/>
          </p:nvSpPr>
          <p:spPr bwMode="auto">
            <a:xfrm>
              <a:off x="3936" y="3456"/>
              <a:ext cx="8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closing tag</a:t>
              </a:r>
            </a:p>
          </p:txBody>
        </p:sp>
        <p:sp>
          <p:nvSpPr>
            <p:cNvPr id="50194" name="Line 6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0" name="Group 7"/>
          <p:cNvGrpSpPr>
            <a:grpSpLocks/>
          </p:cNvGrpSpPr>
          <p:nvPr/>
        </p:nvGrpSpPr>
        <p:grpSpPr bwMode="auto">
          <a:xfrm>
            <a:off x="1272952" y="1340768"/>
            <a:ext cx="1066800" cy="427038"/>
            <a:chOff x="1488" y="3168"/>
            <a:chExt cx="672" cy="269"/>
          </a:xfrm>
        </p:grpSpPr>
        <p:sp>
          <p:nvSpPr>
            <p:cNvPr id="50191" name="Text Box 8"/>
            <p:cNvSpPr txBox="1">
              <a:spLocks noChangeArrowheads="1"/>
            </p:cNvSpPr>
            <p:nvPr/>
          </p:nvSpPr>
          <p:spPr bwMode="auto">
            <a:xfrm>
              <a:off x="1488" y="326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</a:t>
              </a:r>
            </a:p>
          </p:txBody>
        </p:sp>
        <p:sp>
          <p:nvSpPr>
            <p:cNvPr id="50192" name="Line 9"/>
            <p:cNvSpPr>
              <a:spLocks noChangeShapeType="1"/>
            </p:cNvSpPr>
            <p:nvPr/>
          </p:nvSpPr>
          <p:spPr bwMode="auto">
            <a:xfrm flipV="1">
              <a:off x="1728" y="31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1" name="Group 10"/>
          <p:cNvGrpSpPr>
            <a:grpSpLocks/>
          </p:cNvGrpSpPr>
          <p:nvPr/>
        </p:nvGrpSpPr>
        <p:grpSpPr bwMode="auto">
          <a:xfrm>
            <a:off x="1979712" y="1340768"/>
            <a:ext cx="1524000" cy="808038"/>
            <a:chOff x="1920" y="3168"/>
            <a:chExt cx="960" cy="509"/>
          </a:xfrm>
        </p:grpSpPr>
        <p:sp>
          <p:nvSpPr>
            <p:cNvPr id="50189" name="Text Box 11"/>
            <p:cNvSpPr txBox="1">
              <a:spLocks noChangeArrowheads="1"/>
            </p:cNvSpPr>
            <p:nvPr/>
          </p:nvSpPr>
          <p:spPr bwMode="auto">
            <a:xfrm>
              <a:off x="1920" y="3504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 value</a:t>
              </a:r>
            </a:p>
          </p:txBody>
        </p:sp>
        <p:sp>
          <p:nvSpPr>
            <p:cNvPr id="50190" name="Line 12"/>
            <p:cNvSpPr>
              <a:spLocks noChangeShapeType="1"/>
            </p:cNvSpPr>
            <p:nvPr/>
          </p:nvSpPr>
          <p:spPr bwMode="auto">
            <a:xfrm flipV="1">
              <a:off x="230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2" name="Group 13"/>
          <p:cNvGrpSpPr>
            <a:grpSpLocks/>
          </p:cNvGrpSpPr>
          <p:nvPr/>
        </p:nvGrpSpPr>
        <p:grpSpPr bwMode="auto">
          <a:xfrm>
            <a:off x="5034136" y="1412776"/>
            <a:ext cx="762000" cy="808038"/>
            <a:chOff x="3120" y="3168"/>
            <a:chExt cx="480" cy="509"/>
          </a:xfrm>
        </p:grpSpPr>
        <p:sp>
          <p:nvSpPr>
            <p:cNvPr id="50187" name="Text Box 14"/>
            <p:cNvSpPr txBox="1">
              <a:spLocks noChangeArrowheads="1"/>
            </p:cNvSpPr>
            <p:nvPr/>
          </p:nvSpPr>
          <p:spPr bwMode="auto">
            <a:xfrm>
              <a:off x="3120" y="3504"/>
              <a:ext cx="4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data</a:t>
              </a:r>
            </a:p>
          </p:txBody>
        </p:sp>
        <p:sp>
          <p:nvSpPr>
            <p:cNvPr id="50188" name="Line 15"/>
            <p:cNvSpPr>
              <a:spLocks noChangeShapeType="1"/>
            </p:cNvSpPr>
            <p:nvPr/>
          </p:nvSpPr>
          <p:spPr bwMode="auto">
            <a:xfrm flipV="1">
              <a:off x="326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3" name="Group 16"/>
          <p:cNvGrpSpPr>
            <a:grpSpLocks/>
          </p:cNvGrpSpPr>
          <p:nvPr/>
        </p:nvGrpSpPr>
        <p:grpSpPr bwMode="auto">
          <a:xfrm>
            <a:off x="323528" y="1340768"/>
            <a:ext cx="1447800" cy="960438"/>
            <a:chOff x="816" y="3216"/>
            <a:chExt cx="912" cy="605"/>
          </a:xfrm>
        </p:grpSpPr>
        <p:sp>
          <p:nvSpPr>
            <p:cNvPr id="50184" name="Text Box 17"/>
            <p:cNvSpPr txBox="1">
              <a:spLocks noChangeArrowheads="1"/>
            </p:cNvSpPr>
            <p:nvPr/>
          </p:nvSpPr>
          <p:spPr bwMode="auto">
            <a:xfrm>
              <a:off x="960" y="350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open tag</a:t>
              </a:r>
            </a:p>
          </p:txBody>
        </p:sp>
        <p:sp>
          <p:nvSpPr>
            <p:cNvPr id="50185" name="Line 18"/>
            <p:cNvSpPr>
              <a:spLocks noChangeShapeType="1"/>
            </p:cNvSpPr>
            <p:nvPr/>
          </p:nvSpPr>
          <p:spPr bwMode="auto">
            <a:xfrm flipV="1">
              <a:off x="12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86" name="Text Box 19"/>
            <p:cNvSpPr txBox="1">
              <a:spLocks noChangeArrowheads="1"/>
            </p:cNvSpPr>
            <p:nvPr/>
          </p:nvSpPr>
          <p:spPr bwMode="auto">
            <a:xfrm>
              <a:off x="816" y="3648"/>
              <a:ext cx="9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Tahoma" charset="0"/>
                </a:rPr>
                <a:t>element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0089482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– </a:t>
            </a:r>
            <a:r>
              <a:rPr lang="en-US" dirty="0" smtClean="0">
                <a:latin typeface="Book Antiqua" charset="0"/>
                <a:ea typeface="ＭＳ Ｐゴシック" charset="0"/>
                <a:cs typeface="ＭＳ Ｐゴシック" charset="0"/>
              </a:rPr>
              <a:t>Data and Comments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 sz="1800" dirty="0">
                <a:solidFill>
                  <a:schemeClr val="accent2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&lt;BOOK genre="Science" format="Hardcover"&gt;…&lt;/BOOK&gt;</a:t>
            </a:r>
          </a:p>
          <a:p>
            <a:pPr>
              <a:buFont typeface="Wingdings" charset="0"/>
              <a:buNone/>
            </a:pPr>
            <a:endParaRPr lang="en-US" sz="2000" dirty="0">
              <a:solidFill>
                <a:schemeClr val="accent2"/>
              </a:solidFill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18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buFont typeface="Wingdings" charset="0"/>
              <a:buNone/>
            </a:pPr>
            <a:endParaRPr lang="en-US" sz="24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XML data is any information between an opening and closing tag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Book Antiqua" charset="0"/>
                <a:ea typeface="ＭＳ Ｐゴシック" charset="0"/>
                <a:cs typeface="ＭＳ Ｐゴシック" charset="0"/>
              </a:rPr>
              <a:t>XML data must not contain the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&lt;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000" dirty="0">
                <a:latin typeface="Book Antiqua" charset="0"/>
                <a:ea typeface="ＭＳ Ｐゴシック" charset="0"/>
                <a:cs typeface="ＭＳ Ｐゴシック" charset="0"/>
              </a:rPr>
              <a:t> or 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000" dirty="0">
                <a:solidFill>
                  <a:srgbClr val="8514B8"/>
                </a:solidFill>
                <a:latin typeface="Book Antiqua" charset="0"/>
                <a:ea typeface="ＭＳ Ｐゴシック" charset="0"/>
                <a:cs typeface="ＭＳ Ｐゴシック" charset="0"/>
              </a:rPr>
              <a:t>&gt;</a:t>
            </a:r>
            <a:r>
              <a:rPr lang="ja-JP" altLang="en-US" sz="2000" dirty="0">
                <a:latin typeface="Book Antiqu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sz="2000" dirty="0">
                <a:latin typeface="Book Antiqua" charset="0"/>
                <a:ea typeface="ＭＳ Ｐゴシック" charset="0"/>
                <a:cs typeface="ＭＳ Ｐゴシック" charset="0"/>
              </a:rPr>
              <a:t> </a:t>
            </a:r>
            <a:r>
              <a:rPr lang="en-US" altLang="ja-JP" sz="2000" dirty="0" smtClean="0">
                <a:latin typeface="Book Antiqua" charset="0"/>
                <a:ea typeface="ＭＳ Ｐゴシック" charset="0"/>
                <a:cs typeface="ＭＳ Ｐゴシック" charset="0"/>
              </a:rPr>
              <a:t>characters</a:t>
            </a:r>
            <a:r>
              <a:rPr lang="en-US" altLang="ja-JP" sz="2000" dirty="0">
                <a:latin typeface="Book Antiqu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grpSp>
        <p:nvGrpSpPr>
          <p:cNvPr id="50179" name="Group 4"/>
          <p:cNvGrpSpPr>
            <a:grpSpLocks/>
          </p:cNvGrpSpPr>
          <p:nvPr/>
        </p:nvGrpSpPr>
        <p:grpSpPr bwMode="auto">
          <a:xfrm>
            <a:off x="5580112" y="1412776"/>
            <a:ext cx="1371600" cy="731838"/>
            <a:chOff x="3936" y="3168"/>
            <a:chExt cx="864" cy="461"/>
          </a:xfrm>
        </p:grpSpPr>
        <p:sp>
          <p:nvSpPr>
            <p:cNvPr id="50193" name="Text Box 5"/>
            <p:cNvSpPr txBox="1">
              <a:spLocks noChangeArrowheads="1"/>
            </p:cNvSpPr>
            <p:nvPr/>
          </p:nvSpPr>
          <p:spPr bwMode="auto">
            <a:xfrm>
              <a:off x="3936" y="3456"/>
              <a:ext cx="86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closing tag</a:t>
              </a:r>
            </a:p>
          </p:txBody>
        </p:sp>
        <p:sp>
          <p:nvSpPr>
            <p:cNvPr id="50194" name="Line 6"/>
            <p:cNvSpPr>
              <a:spLocks noChangeShapeType="1"/>
            </p:cNvSpPr>
            <p:nvPr/>
          </p:nvSpPr>
          <p:spPr bwMode="auto">
            <a:xfrm flipV="1">
              <a:off x="4272" y="3168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0" name="Group 7"/>
          <p:cNvGrpSpPr>
            <a:grpSpLocks/>
          </p:cNvGrpSpPr>
          <p:nvPr/>
        </p:nvGrpSpPr>
        <p:grpSpPr bwMode="auto">
          <a:xfrm>
            <a:off x="1272952" y="1340768"/>
            <a:ext cx="1066800" cy="427038"/>
            <a:chOff x="1488" y="3168"/>
            <a:chExt cx="672" cy="269"/>
          </a:xfrm>
        </p:grpSpPr>
        <p:sp>
          <p:nvSpPr>
            <p:cNvPr id="50191" name="Text Box 8"/>
            <p:cNvSpPr txBox="1">
              <a:spLocks noChangeArrowheads="1"/>
            </p:cNvSpPr>
            <p:nvPr/>
          </p:nvSpPr>
          <p:spPr bwMode="auto">
            <a:xfrm>
              <a:off x="1488" y="326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</a:t>
              </a:r>
            </a:p>
          </p:txBody>
        </p:sp>
        <p:sp>
          <p:nvSpPr>
            <p:cNvPr id="50192" name="Line 9"/>
            <p:cNvSpPr>
              <a:spLocks noChangeShapeType="1"/>
            </p:cNvSpPr>
            <p:nvPr/>
          </p:nvSpPr>
          <p:spPr bwMode="auto">
            <a:xfrm flipV="1">
              <a:off x="1728" y="316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1" name="Group 10"/>
          <p:cNvGrpSpPr>
            <a:grpSpLocks/>
          </p:cNvGrpSpPr>
          <p:nvPr/>
        </p:nvGrpSpPr>
        <p:grpSpPr bwMode="auto">
          <a:xfrm>
            <a:off x="1979712" y="1340768"/>
            <a:ext cx="1524000" cy="808038"/>
            <a:chOff x="1920" y="3168"/>
            <a:chExt cx="960" cy="509"/>
          </a:xfrm>
        </p:grpSpPr>
        <p:sp>
          <p:nvSpPr>
            <p:cNvPr id="50189" name="Text Box 11"/>
            <p:cNvSpPr txBox="1">
              <a:spLocks noChangeArrowheads="1"/>
            </p:cNvSpPr>
            <p:nvPr/>
          </p:nvSpPr>
          <p:spPr bwMode="auto">
            <a:xfrm>
              <a:off x="1920" y="3504"/>
              <a:ext cx="96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attribute value</a:t>
              </a:r>
            </a:p>
          </p:txBody>
        </p:sp>
        <p:sp>
          <p:nvSpPr>
            <p:cNvPr id="50190" name="Line 12"/>
            <p:cNvSpPr>
              <a:spLocks noChangeShapeType="1"/>
            </p:cNvSpPr>
            <p:nvPr/>
          </p:nvSpPr>
          <p:spPr bwMode="auto">
            <a:xfrm flipV="1">
              <a:off x="230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2" name="Group 13"/>
          <p:cNvGrpSpPr>
            <a:grpSpLocks/>
          </p:cNvGrpSpPr>
          <p:nvPr/>
        </p:nvGrpSpPr>
        <p:grpSpPr bwMode="auto">
          <a:xfrm>
            <a:off x="5034136" y="1412776"/>
            <a:ext cx="762000" cy="808038"/>
            <a:chOff x="3120" y="3168"/>
            <a:chExt cx="480" cy="509"/>
          </a:xfrm>
        </p:grpSpPr>
        <p:sp>
          <p:nvSpPr>
            <p:cNvPr id="50187" name="Text Box 14"/>
            <p:cNvSpPr txBox="1">
              <a:spLocks noChangeArrowheads="1"/>
            </p:cNvSpPr>
            <p:nvPr/>
          </p:nvSpPr>
          <p:spPr bwMode="auto">
            <a:xfrm>
              <a:off x="3120" y="3504"/>
              <a:ext cx="480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data</a:t>
              </a:r>
            </a:p>
          </p:txBody>
        </p:sp>
        <p:sp>
          <p:nvSpPr>
            <p:cNvPr id="50188" name="Line 15"/>
            <p:cNvSpPr>
              <a:spLocks noChangeShapeType="1"/>
            </p:cNvSpPr>
            <p:nvPr/>
          </p:nvSpPr>
          <p:spPr bwMode="auto">
            <a:xfrm flipV="1">
              <a:off x="3264" y="3168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0183" name="Group 16"/>
          <p:cNvGrpSpPr>
            <a:grpSpLocks/>
          </p:cNvGrpSpPr>
          <p:nvPr/>
        </p:nvGrpSpPr>
        <p:grpSpPr bwMode="auto">
          <a:xfrm>
            <a:off x="323528" y="1340768"/>
            <a:ext cx="1447800" cy="960438"/>
            <a:chOff x="816" y="3216"/>
            <a:chExt cx="912" cy="605"/>
          </a:xfrm>
        </p:grpSpPr>
        <p:sp>
          <p:nvSpPr>
            <p:cNvPr id="50184" name="Text Box 17"/>
            <p:cNvSpPr txBox="1">
              <a:spLocks noChangeArrowheads="1"/>
            </p:cNvSpPr>
            <p:nvPr/>
          </p:nvSpPr>
          <p:spPr bwMode="auto">
            <a:xfrm>
              <a:off x="960" y="3504"/>
              <a:ext cx="67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 dirty="0">
                  <a:latin typeface="Tahoma" charset="0"/>
                </a:rPr>
                <a:t>open tag</a:t>
              </a:r>
            </a:p>
          </p:txBody>
        </p:sp>
        <p:sp>
          <p:nvSpPr>
            <p:cNvPr id="50185" name="Line 18"/>
            <p:cNvSpPr>
              <a:spLocks noChangeShapeType="1"/>
            </p:cNvSpPr>
            <p:nvPr/>
          </p:nvSpPr>
          <p:spPr bwMode="auto">
            <a:xfrm flipV="1">
              <a:off x="1248" y="3216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0186" name="Text Box 19"/>
            <p:cNvSpPr txBox="1">
              <a:spLocks noChangeArrowheads="1"/>
            </p:cNvSpPr>
            <p:nvPr/>
          </p:nvSpPr>
          <p:spPr bwMode="auto">
            <a:xfrm>
              <a:off x="816" y="3648"/>
              <a:ext cx="9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sz="1800">
                  <a:latin typeface="Tahoma" charset="0"/>
                </a:rPr>
                <a:t>element 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044148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Book Antiqua" charset="0"/>
                <a:ea typeface="ＭＳ Ｐゴシック" charset="0"/>
                <a:cs typeface="ＭＳ Ｐゴシック" charset="0"/>
              </a:rPr>
              <a:t>XML – Nesting &amp; Hierarchy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XML tags can be nested in a </a:t>
            </a:r>
            <a:r>
              <a:rPr lang="en-US" sz="2400" dirty="0" smtClean="0">
                <a:latin typeface="Book Antiqua" charset="0"/>
                <a:ea typeface="ＭＳ Ｐゴシック" charset="0"/>
                <a:cs typeface="ＭＳ Ｐゴシック" charset="0"/>
              </a:rPr>
              <a:t>hierarchy (think tree).</a:t>
            </a:r>
            <a:endParaRPr lang="en-US" sz="240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XML documents can have only one root tag</a:t>
            </a:r>
          </a:p>
          <a:p>
            <a:r>
              <a:rPr lang="en-US" sz="2400" dirty="0">
                <a:latin typeface="Book Antiqua" charset="0"/>
                <a:ea typeface="ＭＳ Ｐゴシック" charset="0"/>
                <a:cs typeface="ＭＳ Ｐゴシック" charset="0"/>
              </a:rPr>
              <a:t>Between an opening and closing tag you can insert:</a:t>
            </a:r>
          </a:p>
          <a:p>
            <a:pPr lvl="1">
              <a:buFont typeface="Wingdings" charset="0"/>
              <a:buNone/>
            </a:pPr>
            <a:r>
              <a:rPr lang="en-US" sz="2000" dirty="0">
                <a:latin typeface="Book Antiqua" charset="0"/>
                <a:ea typeface="ＭＳ Ｐゴシック" charset="0"/>
              </a:rPr>
              <a:t>		1. Data</a:t>
            </a:r>
          </a:p>
          <a:p>
            <a:pPr lvl="1">
              <a:buFont typeface="Wingdings" charset="0"/>
              <a:buNone/>
            </a:pPr>
            <a:r>
              <a:rPr lang="en-US" sz="2000" dirty="0">
                <a:latin typeface="Book Antiqua" charset="0"/>
                <a:ea typeface="ＭＳ Ｐゴシック" charset="0"/>
              </a:rPr>
              <a:t>		2. </a:t>
            </a:r>
            <a:r>
              <a:rPr lang="en-US" sz="2000" dirty="0" smtClean="0">
                <a:latin typeface="Book Antiqua" charset="0"/>
                <a:ea typeface="ＭＳ Ｐゴシック" charset="0"/>
              </a:rPr>
              <a:t>Elements</a:t>
            </a:r>
            <a:endParaRPr lang="en-US" sz="2000" dirty="0">
              <a:latin typeface="Book Antiqua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2000" dirty="0">
                <a:latin typeface="Book Antiqua" charset="0"/>
                <a:ea typeface="ＭＳ Ｐゴシック" charset="0"/>
              </a:rPr>
              <a:t>		3. A combination of data and elements</a:t>
            </a:r>
          </a:p>
          <a:p>
            <a:pPr lvl="1">
              <a:buFont typeface="Wingdings" charset="0"/>
              <a:buNone/>
            </a:pPr>
            <a:endParaRPr lang="en-US" sz="600" dirty="0">
              <a:latin typeface="Book Antiqua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&lt;root&gt;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    &lt;tag1&gt;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        Some Text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        &lt;tag2&gt;More&lt;/tag2&gt;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    &lt;/tag1&gt;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solidFill>
                  <a:schemeClr val="accent2"/>
                </a:solidFill>
                <a:latin typeface="Book Antiqua" charset="0"/>
                <a:ea typeface="ＭＳ Ｐゴシック" charset="0"/>
              </a:rPr>
              <a:t>&lt;/root&gt;</a:t>
            </a:r>
          </a:p>
          <a:p>
            <a:pPr lvl="1">
              <a:buFont typeface="Wingdings" charset="0"/>
              <a:buNone/>
            </a:pPr>
            <a:r>
              <a:rPr lang="en-US" sz="1400" dirty="0">
                <a:latin typeface="Book Antiqua" charset="0"/>
                <a:ea typeface="ＭＳ Ｐゴシック" charset="0"/>
                <a:hlinkClick r:id="rId3"/>
              </a:rPr>
              <a:t>XML Examples and Exercises</a:t>
            </a:r>
            <a:endParaRPr lang="en-US" sz="1400" dirty="0">
              <a:latin typeface="Book Antiqua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endParaRPr lang="en-US" sz="1400" dirty="0">
              <a:solidFill>
                <a:schemeClr val="accent2"/>
              </a:solidFill>
              <a:latin typeface="Book Antiqu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892674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620688"/>
            <a:ext cx="5472608" cy="562074"/>
          </a:xfrm>
        </p:spPr>
        <p:txBody>
          <a:bodyPr/>
          <a:lstStyle/>
          <a:p>
            <a:r>
              <a:rPr lang="en-US" sz="2400" dirty="0" smtClean="0">
                <a:latin typeface="Book Antiqua" charset="0"/>
                <a:ea typeface="ＭＳ Ｐゴシック" charset="0"/>
                <a:cs typeface="ＭＳ Ｐゴシック" charset="0"/>
              </a:rPr>
              <a:t>Graphical Data Model for XML</a:t>
            </a:r>
            <a:endParaRPr lang="en-US" sz="240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914400" y="1780530"/>
            <a:ext cx="4572000" cy="2268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&lt;root&gt;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    &lt;tag1&gt;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        Some Text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        &lt;tag2&gt;More&lt;/tag2&gt;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    &lt;/tag1&gt;</a:t>
            </a:r>
          </a:p>
          <a:p>
            <a:pPr lvl="1" eaLnBrk="1" hangingPunct="1">
              <a:lnSpc>
                <a:spcPct val="90000"/>
              </a:lnSpc>
              <a:spcBef>
                <a:spcPct val="50000"/>
              </a:spcBef>
              <a:buClr>
                <a:schemeClr val="tx1"/>
              </a:buClr>
              <a:buSzPct val="60000"/>
              <a:buFont typeface="Wingdings" charset="0"/>
              <a:buNone/>
            </a:pPr>
            <a:r>
              <a:rPr lang="en-US" sz="1800">
                <a:solidFill>
                  <a:schemeClr val="accent2"/>
                </a:solidFill>
                <a:latin typeface="Tahoma" charset="0"/>
              </a:rPr>
              <a:t>&lt;/root&gt;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029200" y="1780530"/>
            <a:ext cx="3200400" cy="762000"/>
            <a:chOff x="3168" y="1584"/>
            <a:chExt cx="2016" cy="480"/>
          </a:xfrm>
        </p:grpSpPr>
        <p:sp>
          <p:nvSpPr>
            <p:cNvPr id="57364" name="Oval 6"/>
            <p:cNvSpPr>
              <a:spLocks noChangeArrowheads="1"/>
            </p:cNvSpPr>
            <p:nvPr/>
          </p:nvSpPr>
          <p:spPr bwMode="auto">
            <a:xfrm>
              <a:off x="3168" y="1584"/>
              <a:ext cx="480" cy="480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ahoma" charset="0"/>
                </a:rPr>
                <a:t>Node</a:t>
              </a:r>
            </a:p>
          </p:txBody>
        </p:sp>
        <p:sp>
          <p:nvSpPr>
            <p:cNvPr id="57365" name="Text Box 7"/>
            <p:cNvSpPr txBox="1">
              <a:spLocks noChangeArrowheads="1"/>
            </p:cNvSpPr>
            <p:nvPr/>
          </p:nvSpPr>
          <p:spPr bwMode="auto">
            <a:xfrm>
              <a:off x="3840" y="1632"/>
              <a:ext cx="13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Type: Element_Node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Name: Element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Value: </a:t>
              </a:r>
              <a:r>
                <a:rPr lang="en-US" sz="1400" b="1">
                  <a:solidFill>
                    <a:srgbClr val="04C845"/>
                  </a:solidFill>
                  <a:latin typeface="Tahoma" charset="0"/>
                </a:rPr>
                <a:t>Root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029200" y="2542530"/>
            <a:ext cx="3200400" cy="1066800"/>
            <a:chOff x="3168" y="2064"/>
            <a:chExt cx="2016" cy="672"/>
          </a:xfrm>
        </p:grpSpPr>
        <p:sp>
          <p:nvSpPr>
            <p:cNvPr id="57361" name="Oval 9"/>
            <p:cNvSpPr>
              <a:spLocks noChangeArrowheads="1"/>
            </p:cNvSpPr>
            <p:nvPr/>
          </p:nvSpPr>
          <p:spPr bwMode="auto">
            <a:xfrm>
              <a:off x="3168" y="2256"/>
              <a:ext cx="480" cy="480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ahoma" charset="0"/>
                </a:rPr>
                <a:t>Node</a:t>
              </a:r>
            </a:p>
          </p:txBody>
        </p:sp>
        <p:sp>
          <p:nvSpPr>
            <p:cNvPr id="57362" name="Text Box 10"/>
            <p:cNvSpPr txBox="1">
              <a:spLocks noChangeArrowheads="1"/>
            </p:cNvSpPr>
            <p:nvPr/>
          </p:nvSpPr>
          <p:spPr bwMode="auto">
            <a:xfrm>
              <a:off x="3840" y="2304"/>
              <a:ext cx="13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Type: Element_Node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Name: Element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Value: </a:t>
              </a:r>
              <a:r>
                <a:rPr lang="en-US" sz="1400" b="1">
                  <a:solidFill>
                    <a:srgbClr val="04C845"/>
                  </a:solidFill>
                  <a:latin typeface="Tahoma" charset="0"/>
                </a:rPr>
                <a:t>tag1</a:t>
              </a:r>
            </a:p>
          </p:txBody>
        </p:sp>
        <p:sp>
          <p:nvSpPr>
            <p:cNvPr id="57363" name="Line 11"/>
            <p:cNvSpPr>
              <a:spLocks noChangeShapeType="1"/>
            </p:cNvSpPr>
            <p:nvPr/>
          </p:nvSpPr>
          <p:spPr bwMode="auto">
            <a:xfrm>
              <a:off x="3408" y="20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715000" y="4676130"/>
            <a:ext cx="3124200" cy="1066800"/>
            <a:chOff x="3600" y="3408"/>
            <a:chExt cx="1968" cy="672"/>
          </a:xfrm>
        </p:grpSpPr>
        <p:sp>
          <p:nvSpPr>
            <p:cNvPr id="57358" name="Oval 13"/>
            <p:cNvSpPr>
              <a:spLocks noChangeArrowheads="1"/>
            </p:cNvSpPr>
            <p:nvPr/>
          </p:nvSpPr>
          <p:spPr bwMode="auto">
            <a:xfrm>
              <a:off x="3600" y="3600"/>
              <a:ext cx="480" cy="480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ahoma" charset="0"/>
                </a:rPr>
                <a:t>Node</a:t>
              </a:r>
            </a:p>
          </p:txBody>
        </p:sp>
        <p:sp>
          <p:nvSpPr>
            <p:cNvPr id="57359" name="Text Box 14"/>
            <p:cNvSpPr txBox="1">
              <a:spLocks noChangeArrowheads="1"/>
            </p:cNvSpPr>
            <p:nvPr/>
          </p:nvSpPr>
          <p:spPr bwMode="auto">
            <a:xfrm>
              <a:off x="4224" y="3648"/>
              <a:ext cx="13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Type: Text_Node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Name: Text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Value: </a:t>
              </a:r>
              <a:r>
                <a:rPr lang="en-US" sz="1400" b="1">
                  <a:solidFill>
                    <a:srgbClr val="04C845"/>
                  </a:solidFill>
                  <a:latin typeface="Tahoma" charset="0"/>
                </a:rPr>
                <a:t>More</a:t>
              </a:r>
            </a:p>
          </p:txBody>
        </p:sp>
        <p:sp>
          <p:nvSpPr>
            <p:cNvPr id="57360" name="Line 15"/>
            <p:cNvSpPr>
              <a:spLocks noChangeShapeType="1"/>
            </p:cNvSpPr>
            <p:nvPr/>
          </p:nvSpPr>
          <p:spPr bwMode="auto">
            <a:xfrm>
              <a:off x="3840" y="34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514600" y="3533130"/>
            <a:ext cx="6248400" cy="1143000"/>
            <a:chOff x="1584" y="2688"/>
            <a:chExt cx="3936" cy="720"/>
          </a:xfrm>
        </p:grpSpPr>
        <p:sp>
          <p:nvSpPr>
            <p:cNvPr id="57352" name="Oval 17"/>
            <p:cNvSpPr>
              <a:spLocks noChangeArrowheads="1"/>
            </p:cNvSpPr>
            <p:nvPr/>
          </p:nvSpPr>
          <p:spPr bwMode="auto">
            <a:xfrm>
              <a:off x="3600" y="2928"/>
              <a:ext cx="480" cy="480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ahoma" charset="0"/>
                </a:rPr>
                <a:t>Node</a:t>
              </a:r>
            </a:p>
          </p:txBody>
        </p:sp>
        <p:sp>
          <p:nvSpPr>
            <p:cNvPr id="57353" name="Text Box 18"/>
            <p:cNvSpPr txBox="1">
              <a:spLocks noChangeArrowheads="1"/>
            </p:cNvSpPr>
            <p:nvPr/>
          </p:nvSpPr>
          <p:spPr bwMode="auto">
            <a:xfrm>
              <a:off x="4176" y="2976"/>
              <a:ext cx="134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Type: Element_Node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Name: Element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Value: </a:t>
              </a:r>
              <a:r>
                <a:rPr lang="en-US" sz="1400" b="1">
                  <a:solidFill>
                    <a:srgbClr val="04C845"/>
                  </a:solidFill>
                  <a:latin typeface="Tahoma" charset="0"/>
                </a:rPr>
                <a:t>tag2</a:t>
              </a:r>
            </a:p>
          </p:txBody>
        </p:sp>
        <p:sp>
          <p:nvSpPr>
            <p:cNvPr id="57354" name="Oval 19"/>
            <p:cNvSpPr>
              <a:spLocks noChangeArrowheads="1"/>
            </p:cNvSpPr>
            <p:nvPr/>
          </p:nvSpPr>
          <p:spPr bwMode="auto">
            <a:xfrm>
              <a:off x="2784" y="2928"/>
              <a:ext cx="480" cy="480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r>
                <a:rPr lang="en-US" sz="1400">
                  <a:latin typeface="Tahoma" charset="0"/>
                </a:rPr>
                <a:t>Node</a:t>
              </a:r>
            </a:p>
          </p:txBody>
        </p:sp>
        <p:sp>
          <p:nvSpPr>
            <p:cNvPr id="57355" name="Text Box 20"/>
            <p:cNvSpPr txBox="1">
              <a:spLocks noChangeArrowheads="1"/>
            </p:cNvSpPr>
            <p:nvPr/>
          </p:nvSpPr>
          <p:spPr bwMode="auto">
            <a:xfrm>
              <a:off x="1584" y="2976"/>
              <a:ext cx="110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Type: Text_Node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Name: Text</a:t>
              </a:r>
            </a:p>
            <a:p>
              <a:pPr eaLnBrk="1" hangingPunct="1">
                <a:lnSpc>
                  <a:spcPct val="60000"/>
                </a:lnSpc>
                <a:spcBef>
                  <a:spcPct val="50000"/>
                </a:spcBef>
              </a:pPr>
              <a:r>
                <a:rPr lang="en-US" sz="1400">
                  <a:latin typeface="Tahoma" charset="0"/>
                </a:rPr>
                <a:t>Value: </a:t>
              </a:r>
              <a:r>
                <a:rPr lang="en-US" sz="1400" b="1">
                  <a:solidFill>
                    <a:srgbClr val="04C845"/>
                  </a:solidFill>
                  <a:latin typeface="Tahoma" charset="0"/>
                </a:rPr>
                <a:t>Some Text</a:t>
              </a:r>
            </a:p>
          </p:txBody>
        </p:sp>
        <p:sp>
          <p:nvSpPr>
            <p:cNvPr id="57356" name="Line 21"/>
            <p:cNvSpPr>
              <a:spLocks noChangeShapeType="1"/>
            </p:cNvSpPr>
            <p:nvPr/>
          </p:nvSpPr>
          <p:spPr bwMode="auto">
            <a:xfrm flipH="1">
              <a:off x="3126" y="2688"/>
              <a:ext cx="13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7357" name="Line 22"/>
            <p:cNvSpPr>
              <a:spLocks noChangeShapeType="1"/>
            </p:cNvSpPr>
            <p:nvPr/>
          </p:nvSpPr>
          <p:spPr bwMode="auto">
            <a:xfrm>
              <a:off x="3552" y="2688"/>
              <a:ext cx="13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20989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Think about your personal Itunes library. </a:t>
            </a:r>
          </a:p>
          <a:p>
            <a:r>
              <a:rPr lang="en-US"/>
              <a:t>Should it be maintained in a database system?</a:t>
            </a:r>
          </a:p>
        </p:txBody>
      </p:sp>
    </p:spTree>
    <p:extLst>
      <p:ext uri="{BB962C8B-B14F-4D97-AF65-F5344CB8AC3E}">
        <p14:creationId xmlns:p14="http://schemas.microsoft.com/office/powerpoint/2010/main" val="30571460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XML vs. Semistructured Data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Both described best by a graph.</a:t>
            </a:r>
          </a:p>
          <a:p>
            <a:r>
              <a:rPr lang="en-US" dirty="0"/>
              <a:t>Both are schema-less, self-describing</a:t>
            </a:r>
            <a:br>
              <a:rPr lang="en-US" dirty="0"/>
            </a:br>
            <a:r>
              <a:rPr lang="en-US" dirty="0"/>
              <a:t>(XML without DTD / XML schema).</a:t>
            </a:r>
          </a:p>
          <a:p>
            <a:r>
              <a:rPr lang="en-US" dirty="0"/>
              <a:t>XML is ordered, </a:t>
            </a:r>
            <a:r>
              <a:rPr lang="en-US" dirty="0" err="1"/>
              <a:t>semistructured</a:t>
            </a:r>
            <a:r>
              <a:rPr lang="en-US" dirty="0"/>
              <a:t> data is not.</a:t>
            </a:r>
          </a:p>
          <a:p>
            <a:r>
              <a:rPr lang="en-US" dirty="0"/>
              <a:t>XML can mix text and elements: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2000" dirty="0" smtClean="0"/>
              <a:t>&lt;</a:t>
            </a:r>
            <a:r>
              <a:rPr lang="en-US" sz="2000" dirty="0"/>
              <a:t>talk&gt; Making Java easier to type and easier to type</a:t>
            </a:r>
          </a:p>
          <a:p>
            <a:pPr marL="0" indent="0">
              <a:buNone/>
            </a:pPr>
            <a:r>
              <a:rPr lang="en-US" sz="2000" dirty="0" smtClean="0"/>
              <a:t>		&lt;</a:t>
            </a:r>
            <a:r>
              <a:rPr lang="en-US" sz="2000" dirty="0"/>
              <a:t>speaker&gt; Phil </a:t>
            </a:r>
            <a:r>
              <a:rPr lang="en-US" sz="2000" dirty="0" err="1"/>
              <a:t>Wadler</a:t>
            </a:r>
            <a:r>
              <a:rPr lang="en-US" sz="2000" dirty="0"/>
              <a:t> &lt;/speaker&gt;</a:t>
            </a:r>
          </a:p>
          <a:p>
            <a:pPr marL="0" indent="0">
              <a:buNone/>
            </a:pPr>
            <a:r>
              <a:rPr lang="en-US" sz="2000" dirty="0" smtClean="0"/>
              <a:t>	&lt;/</a:t>
            </a:r>
            <a:r>
              <a:rPr lang="en-US" sz="2000" dirty="0"/>
              <a:t>talk&gt;</a:t>
            </a:r>
          </a:p>
          <a:p>
            <a:r>
              <a:rPr lang="en-US" dirty="0"/>
              <a:t>XML has lots of other stuff: attributes, entities, processing instructions, comments.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424898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vs. Relational Databases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07543794"/>
              </p:ext>
            </p:extLst>
          </p:nvPr>
        </p:nvGraphicFramePr>
        <p:xfrm>
          <a:off x="467544" y="1340768"/>
          <a:ext cx="7570788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3596"/>
                <a:gridCol w="2523596"/>
                <a:gridCol w="2523596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Relational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XML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Structure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Hierarchical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Graph,</a:t>
                      </a:r>
                      <a:r>
                        <a:rPr lang="en-US" baseline="0" dirty="0" smtClean="0"/>
                        <a:t> Tree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Schema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Fixed before adding data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Flexible, self-describing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Queries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Simple, nice </a:t>
                      </a:r>
                      <a:r>
                        <a:rPr lang="en-US" dirty="0" smtClean="0">
                          <a:sym typeface="Wingdings"/>
                        </a:rPr>
                        <a:t>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so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Ordering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Implied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Implementation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Add-On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331640" y="6021288"/>
            <a:ext cx="633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Jennifer </a:t>
            </a:r>
            <a:r>
              <a:rPr lang="en-US" sz="1800" dirty="0" err="1" smtClean="0"/>
              <a:t>Widom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83267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>
                <a:latin typeface="Book Antiqua" charset="0"/>
                <a:ea typeface="ＭＳ Ｐゴシック" charset="0"/>
                <a:cs typeface="ＭＳ Ｐゴシック" charset="0"/>
              </a:rPr>
              <a:t>DTD – Document Type Definition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 DTD is a schema for XML data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XML protocols and languages can be standardized with DTD files</a:t>
            </a:r>
          </a:p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 DTD says what elements and attributes are required or optional</a:t>
            </a:r>
          </a:p>
          <a:p>
            <a:pPr lvl="1"/>
            <a:r>
              <a:rPr lang="en-US" dirty="0">
                <a:latin typeface="Book Antiqua" charset="0"/>
                <a:ea typeface="ＭＳ Ｐゴシック" charset="0"/>
              </a:rPr>
              <a:t>Defines the formal structure of the </a:t>
            </a:r>
            <a:r>
              <a:rPr lang="en-US" dirty="0" smtClean="0">
                <a:latin typeface="Book Antiqua" charset="0"/>
                <a:ea typeface="ＭＳ Ｐゴシック" charset="0"/>
              </a:rPr>
              <a:t>language</a:t>
            </a:r>
          </a:p>
          <a:p>
            <a:r>
              <a:rPr lang="en-US" dirty="0" smtClean="0">
                <a:latin typeface="Book Antiqua" charset="0"/>
                <a:ea typeface="ＭＳ Ｐゴシック" charset="0"/>
              </a:rPr>
              <a:t>More advanced version: </a:t>
            </a:r>
            <a:r>
              <a:rPr lang="en-US" dirty="0" smtClean="0">
                <a:latin typeface="Book Antiqua" charset="0"/>
                <a:ea typeface="ＭＳ Ｐゴシック" charset="0"/>
                <a:hlinkClick r:id="rId3"/>
              </a:rPr>
              <a:t>XML Schema</a:t>
            </a:r>
            <a:r>
              <a:rPr lang="en-US" dirty="0" smtClean="0">
                <a:latin typeface="Book Antiqua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Book Antiqua" charset="0"/>
                <a:ea typeface="ＭＳ Ｐゴシック" charset="0"/>
              </a:rPr>
              <a:t>(not on exam)</a:t>
            </a:r>
            <a:endParaRPr lang="en-US" dirty="0">
              <a:latin typeface="Book Antiqua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0626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XML Issues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FF0000"/>
                </a:solidFill>
              </a:rPr>
              <a:t>Database </a:t>
            </a:r>
            <a:r>
              <a:rPr lang="en-US" dirty="0">
                <a:solidFill>
                  <a:srgbClr val="FF0000"/>
                </a:solidFill>
              </a:rPr>
              <a:t>issues: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How are we going to model XML? </a:t>
            </a:r>
            <a:r>
              <a:rPr lang="en-US" dirty="0">
                <a:solidFill>
                  <a:schemeClr val="accent2"/>
                </a:solidFill>
              </a:rPr>
              <a:t>(graphs).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How are we going to query XML? 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dirty="0" err="1" smtClean="0">
                <a:solidFill>
                  <a:schemeClr val="accent2"/>
                </a:solidFill>
              </a:rPr>
              <a:t>XPath</a:t>
            </a:r>
            <a:r>
              <a:rPr lang="en-US" dirty="0" smtClean="0">
                <a:solidFill>
                  <a:schemeClr val="accent2"/>
                </a:solidFill>
              </a:rPr>
              <a:t>, XQuery</a:t>
            </a:r>
            <a:r>
              <a:rPr lang="en-US" dirty="0">
                <a:solidFill>
                  <a:schemeClr val="accent2"/>
                </a:solidFill>
              </a:rPr>
              <a:t>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How are we going to store XML </a:t>
            </a:r>
            <a:r>
              <a:rPr lang="en-US" dirty="0">
                <a:solidFill>
                  <a:schemeClr val="accent2"/>
                </a:solidFill>
              </a:rPr>
              <a:t>(in a relational database? object-oriented? native?)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How are we going to process XML efficiently? </a:t>
            </a:r>
            <a:r>
              <a:rPr lang="en-US" dirty="0">
                <a:solidFill>
                  <a:schemeClr val="accent2"/>
                </a:solidFill>
              </a:rPr>
              <a:t>(many interesting research questions!)</a:t>
            </a:r>
          </a:p>
        </p:txBody>
      </p:sp>
    </p:spTree>
    <p:extLst>
      <p:ext uri="{BB962C8B-B14F-4D97-AF65-F5344CB8AC3E}">
        <p14:creationId xmlns:p14="http://schemas.microsoft.com/office/powerpoint/2010/main" val="810263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XML-Path = </a:t>
            </a:r>
            <a:r>
              <a:rPr lang="en-US" dirty="0" err="1" smtClean="0"/>
              <a:t>Xpath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XML-Query = XQuery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32656"/>
            <a:ext cx="3810000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0865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Query Languages for XML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XPath</a:t>
            </a:r>
            <a:r>
              <a:rPr lang="en-US" dirty="0"/>
              <a:t> is a simple query language based on describing similar paths in XML documents.</a:t>
            </a:r>
          </a:p>
          <a:p>
            <a:r>
              <a:rPr lang="en-US" dirty="0"/>
              <a:t>XQuery extends </a:t>
            </a:r>
            <a:r>
              <a:rPr lang="en-US" dirty="0" err="1"/>
              <a:t>XPath</a:t>
            </a:r>
            <a:r>
              <a:rPr lang="en-US" dirty="0"/>
              <a:t> in a style similar to SQL, introducing iterations, </a:t>
            </a:r>
            <a:r>
              <a:rPr lang="en-US" dirty="0" err="1"/>
              <a:t>subqueries</a:t>
            </a:r>
            <a:r>
              <a:rPr lang="en-US" dirty="0"/>
              <a:t>, etc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(not on exam)</a:t>
            </a:r>
            <a:endParaRPr lang="en-US" dirty="0"/>
          </a:p>
          <a:p>
            <a:r>
              <a:rPr lang="en-US" dirty="0" err="1"/>
              <a:t>XPath</a:t>
            </a:r>
            <a:r>
              <a:rPr lang="en-US" dirty="0"/>
              <a:t> and XQuery expressions are applied to an XML document and return a sequence of qualifying items.</a:t>
            </a:r>
          </a:p>
          <a:p>
            <a:r>
              <a:rPr lang="en-US" dirty="0"/>
              <a:t>Items can be primitive values or nodes (elements, attributes, documents)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461791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XPath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path expression returns</a:t>
            </a:r>
            <a:r>
              <a:rPr lang="en-US" dirty="0"/>
              <a:t> the sequence of all qualifying items that are reachable from the input item following the specified path.</a:t>
            </a:r>
          </a:p>
          <a:p>
            <a:r>
              <a:rPr lang="en-US" dirty="0"/>
              <a:t>A </a:t>
            </a:r>
            <a:r>
              <a:rPr lang="en-US" dirty="0">
                <a:solidFill>
                  <a:srgbClr val="C00000"/>
                </a:solidFill>
              </a:rPr>
              <a:t>path expression is </a:t>
            </a:r>
            <a:r>
              <a:rPr lang="en-US" dirty="0"/>
              <a:t>a sequence consisting of tags or attributes and special characters such as slashes (“/”).</a:t>
            </a:r>
          </a:p>
          <a:p>
            <a:r>
              <a:rPr lang="en-US" dirty="0">
                <a:solidFill>
                  <a:srgbClr val="C00000"/>
                </a:solidFill>
              </a:rPr>
              <a:t>Absolute path expressions are applied to some XML document and </a:t>
            </a:r>
            <a:r>
              <a:rPr lang="en-US" dirty="0"/>
              <a:t>returns all elements that are reachable from the document’s root element following the specified path.</a:t>
            </a:r>
          </a:p>
          <a:p>
            <a:r>
              <a:rPr lang="en-US" dirty="0">
                <a:solidFill>
                  <a:srgbClr val="C00000"/>
                </a:solidFill>
              </a:rPr>
              <a:t>Relative path expressions </a:t>
            </a:r>
            <a:r>
              <a:rPr lang="en-US" dirty="0"/>
              <a:t>are applied to an arbitrary node. </a:t>
            </a:r>
          </a:p>
        </p:txBody>
      </p:sp>
    </p:spTree>
    <p:extLst>
      <p:ext uri="{BB962C8B-B14F-4D97-AF65-F5344CB8AC3E}">
        <p14:creationId xmlns:p14="http://schemas.microsoft.com/office/powerpoint/2010/main" val="3216683991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Path Expressions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Examples: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  DB = </a:t>
            </a:r>
          </a:p>
        </p:txBody>
      </p:sp>
      <p:grpSp>
        <p:nvGrpSpPr>
          <p:cNvPr id="10325" name="Group 85"/>
          <p:cNvGrpSpPr>
            <a:grpSpLocks/>
          </p:cNvGrpSpPr>
          <p:nvPr/>
        </p:nvGrpSpPr>
        <p:grpSpPr bwMode="auto">
          <a:xfrm>
            <a:off x="2820988" y="1447800"/>
            <a:ext cx="6323012" cy="3846513"/>
            <a:chOff x="1777" y="912"/>
            <a:chExt cx="3983" cy="2423"/>
          </a:xfrm>
        </p:grpSpPr>
        <p:sp>
          <p:nvSpPr>
            <p:cNvPr id="10244" name="Oval 4"/>
            <p:cNvSpPr>
              <a:spLocks noChangeArrowheads="1"/>
            </p:cNvSpPr>
            <p:nvPr/>
          </p:nvSpPr>
          <p:spPr bwMode="auto">
            <a:xfrm>
              <a:off x="3344" y="1042"/>
              <a:ext cx="222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&amp;o1</a:t>
              </a:r>
            </a:p>
          </p:txBody>
        </p:sp>
        <p:sp>
          <p:nvSpPr>
            <p:cNvPr id="10245" name="Oval 5"/>
            <p:cNvSpPr>
              <a:spLocks noChangeArrowheads="1"/>
            </p:cNvSpPr>
            <p:nvPr/>
          </p:nvSpPr>
          <p:spPr bwMode="auto">
            <a:xfrm>
              <a:off x="2543" y="1598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&amp;o12</a:t>
              </a:r>
            </a:p>
          </p:txBody>
        </p:sp>
        <p:sp>
          <p:nvSpPr>
            <p:cNvPr id="10246" name="Oval 6"/>
            <p:cNvSpPr>
              <a:spLocks noChangeArrowheads="1"/>
            </p:cNvSpPr>
            <p:nvPr/>
          </p:nvSpPr>
          <p:spPr bwMode="auto">
            <a:xfrm>
              <a:off x="3344" y="1598"/>
              <a:ext cx="222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&amp;o24</a:t>
              </a:r>
            </a:p>
          </p:txBody>
        </p:sp>
        <p:sp>
          <p:nvSpPr>
            <p:cNvPr id="10247" name="Oval 7"/>
            <p:cNvSpPr>
              <a:spLocks noChangeArrowheads="1"/>
            </p:cNvSpPr>
            <p:nvPr/>
          </p:nvSpPr>
          <p:spPr bwMode="auto">
            <a:xfrm>
              <a:off x="4133" y="1598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&amp;o29</a:t>
              </a:r>
            </a:p>
          </p:txBody>
        </p:sp>
        <p:sp>
          <p:nvSpPr>
            <p:cNvPr id="10248" name="Oval 8"/>
            <p:cNvSpPr>
              <a:spLocks noChangeArrowheads="1"/>
            </p:cNvSpPr>
            <p:nvPr/>
          </p:nvSpPr>
          <p:spPr bwMode="auto">
            <a:xfrm>
              <a:off x="2056" y="2181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&amp;o43</a:t>
              </a:r>
            </a:p>
          </p:txBody>
        </p:sp>
        <p:sp>
          <p:nvSpPr>
            <p:cNvPr id="10249" name="Oval 9"/>
            <p:cNvSpPr>
              <a:spLocks noChangeArrowheads="1"/>
            </p:cNvSpPr>
            <p:nvPr/>
          </p:nvSpPr>
          <p:spPr bwMode="auto">
            <a:xfrm>
              <a:off x="1832" y="2819"/>
              <a:ext cx="222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&amp;o70</a:t>
              </a:r>
            </a:p>
          </p:txBody>
        </p:sp>
        <p:sp>
          <p:nvSpPr>
            <p:cNvPr id="10250" name="Oval 10"/>
            <p:cNvSpPr>
              <a:spLocks noChangeArrowheads="1"/>
            </p:cNvSpPr>
            <p:nvPr/>
          </p:nvSpPr>
          <p:spPr bwMode="auto">
            <a:xfrm>
              <a:off x="2463" y="2819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&amp;o71</a:t>
              </a:r>
            </a:p>
          </p:txBody>
        </p:sp>
        <p:sp>
          <p:nvSpPr>
            <p:cNvPr id="10251" name="Oval 11"/>
            <p:cNvSpPr>
              <a:spLocks noChangeArrowheads="1"/>
            </p:cNvSpPr>
            <p:nvPr/>
          </p:nvSpPr>
          <p:spPr bwMode="auto">
            <a:xfrm>
              <a:off x="4275" y="2241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&amp;96</a:t>
              </a:r>
            </a:p>
          </p:txBody>
        </p:sp>
        <p:sp>
          <p:nvSpPr>
            <p:cNvPr id="10252" name="Oval 12"/>
            <p:cNvSpPr>
              <a:spLocks noChangeArrowheads="1"/>
            </p:cNvSpPr>
            <p:nvPr/>
          </p:nvSpPr>
          <p:spPr bwMode="auto">
            <a:xfrm>
              <a:off x="4057" y="2885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&amp;243</a:t>
              </a:r>
            </a:p>
          </p:txBody>
        </p:sp>
        <p:sp>
          <p:nvSpPr>
            <p:cNvPr id="10253" name="Oval 13"/>
            <p:cNvSpPr>
              <a:spLocks noChangeArrowheads="1"/>
            </p:cNvSpPr>
            <p:nvPr/>
          </p:nvSpPr>
          <p:spPr bwMode="auto">
            <a:xfrm>
              <a:off x="4671" y="2898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&amp;206</a:t>
              </a:r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 flipH="1">
              <a:off x="2719" y="1213"/>
              <a:ext cx="642" cy="4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3533" y="1213"/>
              <a:ext cx="642" cy="4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3447" y="1255"/>
              <a:ext cx="0" cy="3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 flipH="1">
              <a:off x="2205" y="1769"/>
              <a:ext cx="386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 flipH="1">
              <a:off x="2462" y="1812"/>
              <a:ext cx="171" cy="3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2719" y="1812"/>
              <a:ext cx="86" cy="3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2762" y="1769"/>
              <a:ext cx="300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21"/>
            <p:cNvSpPr>
              <a:spLocks noChangeShapeType="1"/>
            </p:cNvSpPr>
            <p:nvPr/>
          </p:nvSpPr>
          <p:spPr bwMode="auto">
            <a:xfrm flipH="1">
              <a:off x="3318" y="1812"/>
              <a:ext cx="86" cy="6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22"/>
            <p:cNvSpPr>
              <a:spLocks noChangeShapeType="1"/>
            </p:cNvSpPr>
            <p:nvPr/>
          </p:nvSpPr>
          <p:spPr bwMode="auto">
            <a:xfrm>
              <a:off x="3447" y="1812"/>
              <a:ext cx="43" cy="64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Line 23"/>
            <p:cNvSpPr>
              <a:spLocks noChangeShapeType="1"/>
            </p:cNvSpPr>
            <p:nvPr/>
          </p:nvSpPr>
          <p:spPr bwMode="auto">
            <a:xfrm>
              <a:off x="3533" y="1769"/>
              <a:ext cx="214" cy="6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Line 24"/>
            <p:cNvSpPr>
              <a:spLocks noChangeShapeType="1"/>
            </p:cNvSpPr>
            <p:nvPr/>
          </p:nvSpPr>
          <p:spPr bwMode="auto">
            <a:xfrm>
              <a:off x="3575" y="1727"/>
              <a:ext cx="386" cy="7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Line 25"/>
            <p:cNvSpPr>
              <a:spLocks noChangeShapeType="1"/>
            </p:cNvSpPr>
            <p:nvPr/>
          </p:nvSpPr>
          <p:spPr bwMode="auto">
            <a:xfrm flipH="1">
              <a:off x="4004" y="1812"/>
              <a:ext cx="171" cy="4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Line 26"/>
            <p:cNvSpPr>
              <a:spLocks noChangeShapeType="1"/>
            </p:cNvSpPr>
            <p:nvPr/>
          </p:nvSpPr>
          <p:spPr bwMode="auto">
            <a:xfrm>
              <a:off x="4238" y="1812"/>
              <a:ext cx="151" cy="4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7" name="Line 27"/>
            <p:cNvSpPr>
              <a:spLocks noChangeShapeType="1"/>
            </p:cNvSpPr>
            <p:nvPr/>
          </p:nvSpPr>
          <p:spPr bwMode="auto">
            <a:xfrm flipH="1">
              <a:off x="4185" y="2465"/>
              <a:ext cx="128" cy="41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Line 28"/>
            <p:cNvSpPr>
              <a:spLocks noChangeShapeType="1"/>
            </p:cNvSpPr>
            <p:nvPr/>
          </p:nvSpPr>
          <p:spPr bwMode="auto">
            <a:xfrm>
              <a:off x="4419" y="2465"/>
              <a:ext cx="365" cy="4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Line 29"/>
            <p:cNvSpPr>
              <a:spLocks noChangeShapeType="1"/>
            </p:cNvSpPr>
            <p:nvPr/>
          </p:nvSpPr>
          <p:spPr bwMode="auto">
            <a:xfrm>
              <a:off x="4318" y="1769"/>
              <a:ext cx="285" cy="4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30"/>
            <p:cNvSpPr>
              <a:spLocks noChangeShapeType="1"/>
            </p:cNvSpPr>
            <p:nvPr/>
          </p:nvSpPr>
          <p:spPr bwMode="auto">
            <a:xfrm>
              <a:off x="4357" y="1769"/>
              <a:ext cx="803" cy="38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Oval 31"/>
            <p:cNvSpPr>
              <a:spLocks noChangeArrowheads="1"/>
            </p:cNvSpPr>
            <p:nvPr/>
          </p:nvSpPr>
          <p:spPr bwMode="auto">
            <a:xfrm>
              <a:off x="5085" y="2181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&amp;25</a:t>
              </a:r>
            </a:p>
          </p:txBody>
        </p:sp>
        <p:sp>
          <p:nvSpPr>
            <p:cNvPr id="10272" name="Oval 32"/>
            <p:cNvSpPr>
              <a:spLocks noChangeArrowheads="1"/>
            </p:cNvSpPr>
            <p:nvPr/>
          </p:nvSpPr>
          <p:spPr bwMode="auto">
            <a:xfrm>
              <a:off x="5085" y="2885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3" name="Oval 33"/>
            <p:cNvSpPr>
              <a:spLocks noChangeArrowheads="1"/>
            </p:cNvSpPr>
            <p:nvPr/>
          </p:nvSpPr>
          <p:spPr bwMode="auto">
            <a:xfrm>
              <a:off x="5470" y="2885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Line 34"/>
            <p:cNvSpPr>
              <a:spLocks noChangeShapeType="1"/>
            </p:cNvSpPr>
            <p:nvPr/>
          </p:nvSpPr>
          <p:spPr bwMode="auto">
            <a:xfrm>
              <a:off x="5212" y="2405"/>
              <a:ext cx="0" cy="47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Line 35"/>
            <p:cNvSpPr>
              <a:spLocks noChangeShapeType="1"/>
            </p:cNvSpPr>
            <p:nvPr/>
          </p:nvSpPr>
          <p:spPr bwMode="auto">
            <a:xfrm>
              <a:off x="5298" y="2369"/>
              <a:ext cx="257" cy="51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36"/>
            <p:cNvSpPr>
              <a:spLocks noChangeShapeType="1"/>
            </p:cNvSpPr>
            <p:nvPr/>
          </p:nvSpPr>
          <p:spPr bwMode="auto">
            <a:xfrm flipH="1">
              <a:off x="1948" y="2412"/>
              <a:ext cx="172" cy="3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37"/>
            <p:cNvSpPr>
              <a:spLocks noChangeShapeType="1"/>
            </p:cNvSpPr>
            <p:nvPr/>
          </p:nvSpPr>
          <p:spPr bwMode="auto">
            <a:xfrm>
              <a:off x="2248" y="2369"/>
              <a:ext cx="300" cy="47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Line 38"/>
            <p:cNvSpPr>
              <a:spLocks noChangeShapeType="1"/>
            </p:cNvSpPr>
            <p:nvPr/>
          </p:nvSpPr>
          <p:spPr bwMode="auto">
            <a:xfrm flipH="1">
              <a:off x="3104" y="1727"/>
              <a:ext cx="257" cy="77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Freeform 39"/>
            <p:cNvSpPr>
              <a:spLocks/>
            </p:cNvSpPr>
            <p:nvPr/>
          </p:nvSpPr>
          <p:spPr bwMode="auto">
            <a:xfrm>
              <a:off x="2762" y="1468"/>
              <a:ext cx="1372" cy="260"/>
            </a:xfrm>
            <a:custGeom>
              <a:avLst/>
              <a:gdLst>
                <a:gd name="T0" fmla="*/ 1371 w 1372"/>
                <a:gd name="T1" fmla="*/ 259 h 260"/>
                <a:gd name="T2" fmla="*/ 1292 w 1372"/>
                <a:gd name="T3" fmla="*/ 212 h 260"/>
                <a:gd name="T4" fmla="*/ 1255 w 1372"/>
                <a:gd name="T5" fmla="*/ 189 h 260"/>
                <a:gd name="T6" fmla="*/ 1215 w 1372"/>
                <a:gd name="T7" fmla="*/ 167 h 260"/>
                <a:gd name="T8" fmla="*/ 1176 w 1372"/>
                <a:gd name="T9" fmla="*/ 145 h 260"/>
                <a:gd name="T10" fmla="*/ 1136 w 1372"/>
                <a:gd name="T11" fmla="*/ 124 h 260"/>
                <a:gd name="T12" fmla="*/ 1097 w 1372"/>
                <a:gd name="T13" fmla="*/ 105 h 260"/>
                <a:gd name="T14" fmla="*/ 1057 w 1372"/>
                <a:gd name="T15" fmla="*/ 86 h 260"/>
                <a:gd name="T16" fmla="*/ 1018 w 1372"/>
                <a:gd name="T17" fmla="*/ 68 h 260"/>
                <a:gd name="T18" fmla="*/ 998 w 1372"/>
                <a:gd name="T19" fmla="*/ 60 h 260"/>
                <a:gd name="T20" fmla="*/ 976 w 1372"/>
                <a:gd name="T21" fmla="*/ 53 h 260"/>
                <a:gd name="T22" fmla="*/ 956 w 1372"/>
                <a:gd name="T23" fmla="*/ 45 h 260"/>
                <a:gd name="T24" fmla="*/ 937 w 1372"/>
                <a:gd name="T25" fmla="*/ 39 h 260"/>
                <a:gd name="T26" fmla="*/ 917 w 1372"/>
                <a:gd name="T27" fmla="*/ 32 h 260"/>
                <a:gd name="T28" fmla="*/ 895 w 1372"/>
                <a:gd name="T29" fmla="*/ 27 h 260"/>
                <a:gd name="T30" fmla="*/ 875 w 1372"/>
                <a:gd name="T31" fmla="*/ 21 h 260"/>
                <a:gd name="T32" fmla="*/ 856 w 1372"/>
                <a:gd name="T33" fmla="*/ 17 h 260"/>
                <a:gd name="T34" fmla="*/ 834 w 1372"/>
                <a:gd name="T35" fmla="*/ 12 h 260"/>
                <a:gd name="T36" fmla="*/ 814 w 1372"/>
                <a:gd name="T37" fmla="*/ 9 h 260"/>
                <a:gd name="T38" fmla="*/ 792 w 1372"/>
                <a:gd name="T39" fmla="*/ 6 h 260"/>
                <a:gd name="T40" fmla="*/ 770 w 1372"/>
                <a:gd name="T41" fmla="*/ 3 h 260"/>
                <a:gd name="T42" fmla="*/ 750 w 1372"/>
                <a:gd name="T43" fmla="*/ 2 h 260"/>
                <a:gd name="T44" fmla="*/ 728 w 1372"/>
                <a:gd name="T45" fmla="*/ 1 h 260"/>
                <a:gd name="T46" fmla="*/ 706 w 1372"/>
                <a:gd name="T47" fmla="*/ 0 h 260"/>
                <a:gd name="T48" fmla="*/ 684 w 1372"/>
                <a:gd name="T49" fmla="*/ 1 h 260"/>
                <a:gd name="T50" fmla="*/ 662 w 1372"/>
                <a:gd name="T51" fmla="*/ 2 h 260"/>
                <a:gd name="T52" fmla="*/ 641 w 1372"/>
                <a:gd name="T53" fmla="*/ 3 h 260"/>
                <a:gd name="T54" fmla="*/ 619 w 1372"/>
                <a:gd name="T55" fmla="*/ 6 h 260"/>
                <a:gd name="T56" fmla="*/ 597 w 1372"/>
                <a:gd name="T57" fmla="*/ 8 h 260"/>
                <a:gd name="T58" fmla="*/ 575 w 1372"/>
                <a:gd name="T59" fmla="*/ 12 h 260"/>
                <a:gd name="T60" fmla="*/ 553 w 1372"/>
                <a:gd name="T61" fmla="*/ 16 h 260"/>
                <a:gd name="T62" fmla="*/ 531 w 1372"/>
                <a:gd name="T63" fmla="*/ 20 h 260"/>
                <a:gd name="T64" fmla="*/ 507 w 1372"/>
                <a:gd name="T65" fmla="*/ 25 h 260"/>
                <a:gd name="T66" fmla="*/ 485 w 1372"/>
                <a:gd name="T67" fmla="*/ 31 h 260"/>
                <a:gd name="T68" fmla="*/ 463 w 1372"/>
                <a:gd name="T69" fmla="*/ 37 h 260"/>
                <a:gd name="T70" fmla="*/ 441 w 1372"/>
                <a:gd name="T71" fmla="*/ 43 h 260"/>
                <a:gd name="T72" fmla="*/ 417 w 1372"/>
                <a:gd name="T73" fmla="*/ 50 h 260"/>
                <a:gd name="T74" fmla="*/ 371 w 1372"/>
                <a:gd name="T75" fmla="*/ 64 h 260"/>
                <a:gd name="T76" fmla="*/ 325 w 1372"/>
                <a:gd name="T77" fmla="*/ 80 h 260"/>
                <a:gd name="T78" fmla="*/ 279 w 1372"/>
                <a:gd name="T79" fmla="*/ 97 h 260"/>
                <a:gd name="T80" fmla="*/ 233 w 1372"/>
                <a:gd name="T81" fmla="*/ 116 h 260"/>
                <a:gd name="T82" fmla="*/ 186 w 1372"/>
                <a:gd name="T83" fmla="*/ 135 h 260"/>
                <a:gd name="T84" fmla="*/ 140 w 1372"/>
                <a:gd name="T85" fmla="*/ 154 h 260"/>
                <a:gd name="T86" fmla="*/ 94 w 1372"/>
                <a:gd name="T87" fmla="*/ 175 h 260"/>
                <a:gd name="T88" fmla="*/ 0 w 1372"/>
                <a:gd name="T89" fmla="*/ 216 h 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372" h="260">
                  <a:moveTo>
                    <a:pt x="1371" y="259"/>
                  </a:moveTo>
                  <a:lnTo>
                    <a:pt x="1292" y="212"/>
                  </a:lnTo>
                  <a:lnTo>
                    <a:pt x="1255" y="189"/>
                  </a:lnTo>
                  <a:lnTo>
                    <a:pt x="1215" y="167"/>
                  </a:lnTo>
                  <a:lnTo>
                    <a:pt x="1176" y="145"/>
                  </a:lnTo>
                  <a:lnTo>
                    <a:pt x="1136" y="124"/>
                  </a:lnTo>
                  <a:lnTo>
                    <a:pt x="1097" y="105"/>
                  </a:lnTo>
                  <a:lnTo>
                    <a:pt x="1057" y="86"/>
                  </a:lnTo>
                  <a:lnTo>
                    <a:pt x="1018" y="68"/>
                  </a:lnTo>
                  <a:lnTo>
                    <a:pt x="998" y="60"/>
                  </a:lnTo>
                  <a:lnTo>
                    <a:pt x="976" y="53"/>
                  </a:lnTo>
                  <a:lnTo>
                    <a:pt x="956" y="45"/>
                  </a:lnTo>
                  <a:lnTo>
                    <a:pt x="937" y="39"/>
                  </a:lnTo>
                  <a:lnTo>
                    <a:pt x="917" y="32"/>
                  </a:lnTo>
                  <a:lnTo>
                    <a:pt x="895" y="27"/>
                  </a:lnTo>
                  <a:lnTo>
                    <a:pt x="875" y="21"/>
                  </a:lnTo>
                  <a:lnTo>
                    <a:pt x="856" y="17"/>
                  </a:lnTo>
                  <a:lnTo>
                    <a:pt x="834" y="12"/>
                  </a:lnTo>
                  <a:lnTo>
                    <a:pt x="814" y="9"/>
                  </a:lnTo>
                  <a:lnTo>
                    <a:pt x="792" y="6"/>
                  </a:lnTo>
                  <a:lnTo>
                    <a:pt x="770" y="3"/>
                  </a:lnTo>
                  <a:lnTo>
                    <a:pt x="750" y="2"/>
                  </a:lnTo>
                  <a:lnTo>
                    <a:pt x="728" y="1"/>
                  </a:lnTo>
                  <a:lnTo>
                    <a:pt x="706" y="0"/>
                  </a:lnTo>
                  <a:lnTo>
                    <a:pt x="684" y="1"/>
                  </a:lnTo>
                  <a:lnTo>
                    <a:pt x="662" y="2"/>
                  </a:lnTo>
                  <a:lnTo>
                    <a:pt x="641" y="3"/>
                  </a:lnTo>
                  <a:lnTo>
                    <a:pt x="619" y="6"/>
                  </a:lnTo>
                  <a:lnTo>
                    <a:pt x="597" y="8"/>
                  </a:lnTo>
                  <a:lnTo>
                    <a:pt x="575" y="12"/>
                  </a:lnTo>
                  <a:lnTo>
                    <a:pt x="553" y="16"/>
                  </a:lnTo>
                  <a:lnTo>
                    <a:pt x="531" y="20"/>
                  </a:lnTo>
                  <a:lnTo>
                    <a:pt x="507" y="25"/>
                  </a:lnTo>
                  <a:lnTo>
                    <a:pt x="485" y="31"/>
                  </a:lnTo>
                  <a:lnTo>
                    <a:pt x="463" y="37"/>
                  </a:lnTo>
                  <a:lnTo>
                    <a:pt x="441" y="43"/>
                  </a:lnTo>
                  <a:lnTo>
                    <a:pt x="417" y="50"/>
                  </a:lnTo>
                  <a:lnTo>
                    <a:pt x="371" y="64"/>
                  </a:lnTo>
                  <a:lnTo>
                    <a:pt x="325" y="80"/>
                  </a:lnTo>
                  <a:lnTo>
                    <a:pt x="279" y="97"/>
                  </a:lnTo>
                  <a:lnTo>
                    <a:pt x="233" y="116"/>
                  </a:lnTo>
                  <a:lnTo>
                    <a:pt x="186" y="135"/>
                  </a:lnTo>
                  <a:lnTo>
                    <a:pt x="140" y="154"/>
                  </a:lnTo>
                  <a:lnTo>
                    <a:pt x="94" y="175"/>
                  </a:lnTo>
                  <a:lnTo>
                    <a:pt x="0" y="216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Freeform 40"/>
            <p:cNvSpPr>
              <a:spLocks/>
            </p:cNvSpPr>
            <p:nvPr/>
          </p:nvSpPr>
          <p:spPr bwMode="auto">
            <a:xfrm>
              <a:off x="2762" y="1633"/>
              <a:ext cx="600" cy="182"/>
            </a:xfrm>
            <a:custGeom>
              <a:avLst/>
              <a:gdLst>
                <a:gd name="T0" fmla="*/ 0 w 600"/>
                <a:gd name="T1" fmla="*/ 93 h 182"/>
                <a:gd name="T2" fmla="*/ 41 w 600"/>
                <a:gd name="T3" fmla="*/ 112 h 182"/>
                <a:gd name="T4" fmla="*/ 62 w 600"/>
                <a:gd name="T5" fmla="*/ 121 h 182"/>
                <a:gd name="T6" fmla="*/ 83 w 600"/>
                <a:gd name="T7" fmla="*/ 130 h 182"/>
                <a:gd name="T8" fmla="*/ 103 w 600"/>
                <a:gd name="T9" fmla="*/ 138 h 182"/>
                <a:gd name="T10" fmla="*/ 123 w 600"/>
                <a:gd name="T11" fmla="*/ 146 h 182"/>
                <a:gd name="T12" fmla="*/ 143 w 600"/>
                <a:gd name="T13" fmla="*/ 153 h 182"/>
                <a:gd name="T14" fmla="*/ 162 w 600"/>
                <a:gd name="T15" fmla="*/ 160 h 182"/>
                <a:gd name="T16" fmla="*/ 180 w 600"/>
                <a:gd name="T17" fmla="*/ 166 h 182"/>
                <a:gd name="T18" fmla="*/ 200 w 600"/>
                <a:gd name="T19" fmla="*/ 171 h 182"/>
                <a:gd name="T20" fmla="*/ 217 w 600"/>
                <a:gd name="T21" fmla="*/ 175 h 182"/>
                <a:gd name="T22" fmla="*/ 235 w 600"/>
                <a:gd name="T23" fmla="*/ 179 h 182"/>
                <a:gd name="T24" fmla="*/ 252 w 600"/>
                <a:gd name="T25" fmla="*/ 181 h 182"/>
                <a:gd name="T26" fmla="*/ 268 w 600"/>
                <a:gd name="T27" fmla="*/ 181 h 182"/>
                <a:gd name="T28" fmla="*/ 276 w 600"/>
                <a:gd name="T29" fmla="*/ 181 h 182"/>
                <a:gd name="T30" fmla="*/ 283 w 600"/>
                <a:gd name="T31" fmla="*/ 181 h 182"/>
                <a:gd name="T32" fmla="*/ 291 w 600"/>
                <a:gd name="T33" fmla="*/ 180 h 182"/>
                <a:gd name="T34" fmla="*/ 299 w 600"/>
                <a:gd name="T35" fmla="*/ 179 h 182"/>
                <a:gd name="T36" fmla="*/ 306 w 600"/>
                <a:gd name="T37" fmla="*/ 177 h 182"/>
                <a:gd name="T38" fmla="*/ 313 w 600"/>
                <a:gd name="T39" fmla="*/ 175 h 182"/>
                <a:gd name="T40" fmla="*/ 320 w 600"/>
                <a:gd name="T41" fmla="*/ 172 h 182"/>
                <a:gd name="T42" fmla="*/ 326 w 600"/>
                <a:gd name="T43" fmla="*/ 168 h 182"/>
                <a:gd name="T44" fmla="*/ 333 w 600"/>
                <a:gd name="T45" fmla="*/ 164 h 182"/>
                <a:gd name="T46" fmla="*/ 340 w 600"/>
                <a:gd name="T47" fmla="*/ 159 h 182"/>
                <a:gd name="T48" fmla="*/ 347 w 600"/>
                <a:gd name="T49" fmla="*/ 154 h 182"/>
                <a:gd name="T50" fmla="*/ 352 w 600"/>
                <a:gd name="T51" fmla="*/ 149 h 182"/>
                <a:gd name="T52" fmla="*/ 358 w 600"/>
                <a:gd name="T53" fmla="*/ 143 h 182"/>
                <a:gd name="T54" fmla="*/ 364 w 600"/>
                <a:gd name="T55" fmla="*/ 137 h 182"/>
                <a:gd name="T56" fmla="*/ 375 w 600"/>
                <a:gd name="T57" fmla="*/ 124 h 182"/>
                <a:gd name="T58" fmla="*/ 386 w 600"/>
                <a:gd name="T59" fmla="*/ 110 h 182"/>
                <a:gd name="T60" fmla="*/ 396 w 600"/>
                <a:gd name="T61" fmla="*/ 95 h 182"/>
                <a:gd name="T62" fmla="*/ 406 w 600"/>
                <a:gd name="T63" fmla="*/ 81 h 182"/>
                <a:gd name="T64" fmla="*/ 416 w 600"/>
                <a:gd name="T65" fmla="*/ 67 h 182"/>
                <a:gd name="T66" fmla="*/ 425 w 600"/>
                <a:gd name="T67" fmla="*/ 54 h 182"/>
                <a:gd name="T68" fmla="*/ 435 w 600"/>
                <a:gd name="T69" fmla="*/ 41 h 182"/>
                <a:gd name="T70" fmla="*/ 439 w 600"/>
                <a:gd name="T71" fmla="*/ 35 h 182"/>
                <a:gd name="T72" fmla="*/ 444 w 600"/>
                <a:gd name="T73" fmla="*/ 30 h 182"/>
                <a:gd name="T74" fmla="*/ 448 w 600"/>
                <a:gd name="T75" fmla="*/ 25 h 182"/>
                <a:gd name="T76" fmla="*/ 453 w 600"/>
                <a:gd name="T77" fmla="*/ 20 h 182"/>
                <a:gd name="T78" fmla="*/ 458 w 600"/>
                <a:gd name="T79" fmla="*/ 16 h 182"/>
                <a:gd name="T80" fmla="*/ 462 w 600"/>
                <a:gd name="T81" fmla="*/ 12 h 182"/>
                <a:gd name="T82" fmla="*/ 467 w 600"/>
                <a:gd name="T83" fmla="*/ 9 h 182"/>
                <a:gd name="T84" fmla="*/ 471 w 600"/>
                <a:gd name="T85" fmla="*/ 7 h 182"/>
                <a:gd name="T86" fmla="*/ 481 w 600"/>
                <a:gd name="T87" fmla="*/ 4 h 182"/>
                <a:gd name="T88" fmla="*/ 490 w 600"/>
                <a:gd name="T89" fmla="*/ 2 h 182"/>
                <a:gd name="T90" fmla="*/ 498 w 600"/>
                <a:gd name="T91" fmla="*/ 0 h 182"/>
                <a:gd name="T92" fmla="*/ 507 w 600"/>
                <a:gd name="T93" fmla="*/ 0 h 182"/>
                <a:gd name="T94" fmla="*/ 516 w 600"/>
                <a:gd name="T95" fmla="*/ 1 h 182"/>
                <a:gd name="T96" fmla="*/ 523 w 600"/>
                <a:gd name="T97" fmla="*/ 3 h 182"/>
                <a:gd name="T98" fmla="*/ 531 w 600"/>
                <a:gd name="T99" fmla="*/ 5 h 182"/>
                <a:gd name="T100" fmla="*/ 540 w 600"/>
                <a:gd name="T101" fmla="*/ 9 h 182"/>
                <a:gd name="T102" fmla="*/ 547 w 600"/>
                <a:gd name="T103" fmla="*/ 12 h 182"/>
                <a:gd name="T104" fmla="*/ 555 w 600"/>
                <a:gd name="T105" fmla="*/ 17 h 182"/>
                <a:gd name="T106" fmla="*/ 562 w 600"/>
                <a:gd name="T107" fmla="*/ 22 h 182"/>
                <a:gd name="T108" fmla="*/ 569 w 600"/>
                <a:gd name="T109" fmla="*/ 27 h 182"/>
                <a:gd name="T110" fmla="*/ 585 w 600"/>
                <a:gd name="T111" fmla="*/ 38 h 182"/>
                <a:gd name="T112" fmla="*/ 599 w 600"/>
                <a:gd name="T113" fmla="*/ 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600" h="182">
                  <a:moveTo>
                    <a:pt x="0" y="93"/>
                  </a:moveTo>
                  <a:lnTo>
                    <a:pt x="41" y="112"/>
                  </a:lnTo>
                  <a:lnTo>
                    <a:pt x="62" y="121"/>
                  </a:lnTo>
                  <a:lnTo>
                    <a:pt x="83" y="130"/>
                  </a:lnTo>
                  <a:lnTo>
                    <a:pt x="103" y="138"/>
                  </a:lnTo>
                  <a:lnTo>
                    <a:pt x="123" y="146"/>
                  </a:lnTo>
                  <a:lnTo>
                    <a:pt x="143" y="153"/>
                  </a:lnTo>
                  <a:lnTo>
                    <a:pt x="162" y="160"/>
                  </a:lnTo>
                  <a:lnTo>
                    <a:pt x="180" y="166"/>
                  </a:lnTo>
                  <a:lnTo>
                    <a:pt x="200" y="171"/>
                  </a:lnTo>
                  <a:lnTo>
                    <a:pt x="217" y="175"/>
                  </a:lnTo>
                  <a:lnTo>
                    <a:pt x="235" y="179"/>
                  </a:lnTo>
                  <a:lnTo>
                    <a:pt x="252" y="181"/>
                  </a:lnTo>
                  <a:lnTo>
                    <a:pt x="268" y="181"/>
                  </a:lnTo>
                  <a:lnTo>
                    <a:pt x="276" y="181"/>
                  </a:lnTo>
                  <a:lnTo>
                    <a:pt x="283" y="181"/>
                  </a:lnTo>
                  <a:lnTo>
                    <a:pt x="291" y="180"/>
                  </a:lnTo>
                  <a:lnTo>
                    <a:pt x="299" y="179"/>
                  </a:lnTo>
                  <a:lnTo>
                    <a:pt x="306" y="177"/>
                  </a:lnTo>
                  <a:lnTo>
                    <a:pt x="313" y="175"/>
                  </a:lnTo>
                  <a:lnTo>
                    <a:pt x="320" y="172"/>
                  </a:lnTo>
                  <a:lnTo>
                    <a:pt x="326" y="168"/>
                  </a:lnTo>
                  <a:lnTo>
                    <a:pt x="333" y="164"/>
                  </a:lnTo>
                  <a:lnTo>
                    <a:pt x="340" y="159"/>
                  </a:lnTo>
                  <a:lnTo>
                    <a:pt x="347" y="154"/>
                  </a:lnTo>
                  <a:lnTo>
                    <a:pt x="352" y="149"/>
                  </a:lnTo>
                  <a:lnTo>
                    <a:pt x="358" y="143"/>
                  </a:lnTo>
                  <a:lnTo>
                    <a:pt x="364" y="137"/>
                  </a:lnTo>
                  <a:lnTo>
                    <a:pt x="375" y="124"/>
                  </a:lnTo>
                  <a:lnTo>
                    <a:pt x="386" y="110"/>
                  </a:lnTo>
                  <a:lnTo>
                    <a:pt x="396" y="95"/>
                  </a:lnTo>
                  <a:lnTo>
                    <a:pt x="406" y="81"/>
                  </a:lnTo>
                  <a:lnTo>
                    <a:pt x="416" y="67"/>
                  </a:lnTo>
                  <a:lnTo>
                    <a:pt x="425" y="54"/>
                  </a:lnTo>
                  <a:lnTo>
                    <a:pt x="435" y="41"/>
                  </a:lnTo>
                  <a:lnTo>
                    <a:pt x="439" y="35"/>
                  </a:lnTo>
                  <a:lnTo>
                    <a:pt x="444" y="30"/>
                  </a:lnTo>
                  <a:lnTo>
                    <a:pt x="448" y="25"/>
                  </a:lnTo>
                  <a:lnTo>
                    <a:pt x="453" y="20"/>
                  </a:lnTo>
                  <a:lnTo>
                    <a:pt x="458" y="16"/>
                  </a:lnTo>
                  <a:lnTo>
                    <a:pt x="462" y="12"/>
                  </a:lnTo>
                  <a:lnTo>
                    <a:pt x="467" y="9"/>
                  </a:lnTo>
                  <a:lnTo>
                    <a:pt x="471" y="7"/>
                  </a:lnTo>
                  <a:lnTo>
                    <a:pt x="481" y="4"/>
                  </a:lnTo>
                  <a:lnTo>
                    <a:pt x="490" y="2"/>
                  </a:lnTo>
                  <a:lnTo>
                    <a:pt x="498" y="0"/>
                  </a:lnTo>
                  <a:lnTo>
                    <a:pt x="507" y="0"/>
                  </a:lnTo>
                  <a:lnTo>
                    <a:pt x="516" y="1"/>
                  </a:lnTo>
                  <a:lnTo>
                    <a:pt x="523" y="3"/>
                  </a:lnTo>
                  <a:lnTo>
                    <a:pt x="531" y="5"/>
                  </a:lnTo>
                  <a:lnTo>
                    <a:pt x="540" y="9"/>
                  </a:lnTo>
                  <a:lnTo>
                    <a:pt x="547" y="12"/>
                  </a:lnTo>
                  <a:lnTo>
                    <a:pt x="555" y="17"/>
                  </a:lnTo>
                  <a:lnTo>
                    <a:pt x="562" y="22"/>
                  </a:lnTo>
                  <a:lnTo>
                    <a:pt x="569" y="27"/>
                  </a:lnTo>
                  <a:lnTo>
                    <a:pt x="585" y="38"/>
                  </a:lnTo>
                  <a:lnTo>
                    <a:pt x="599" y="5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Freeform 41"/>
            <p:cNvSpPr>
              <a:spLocks/>
            </p:cNvSpPr>
            <p:nvPr/>
          </p:nvSpPr>
          <p:spPr bwMode="auto">
            <a:xfrm>
              <a:off x="3575" y="1684"/>
              <a:ext cx="601" cy="133"/>
            </a:xfrm>
            <a:custGeom>
              <a:avLst/>
              <a:gdLst>
                <a:gd name="T0" fmla="*/ 600 w 601"/>
                <a:gd name="T1" fmla="*/ 85 h 133"/>
                <a:gd name="T2" fmla="*/ 555 w 601"/>
                <a:gd name="T3" fmla="*/ 96 h 133"/>
                <a:gd name="T4" fmla="*/ 532 w 601"/>
                <a:gd name="T5" fmla="*/ 101 h 133"/>
                <a:gd name="T6" fmla="*/ 510 w 601"/>
                <a:gd name="T7" fmla="*/ 106 h 133"/>
                <a:gd name="T8" fmla="*/ 487 w 601"/>
                <a:gd name="T9" fmla="*/ 111 h 133"/>
                <a:gd name="T10" fmla="*/ 464 w 601"/>
                <a:gd name="T11" fmla="*/ 115 h 133"/>
                <a:gd name="T12" fmla="*/ 442 w 601"/>
                <a:gd name="T13" fmla="*/ 119 h 133"/>
                <a:gd name="T14" fmla="*/ 420 w 601"/>
                <a:gd name="T15" fmla="*/ 123 h 133"/>
                <a:gd name="T16" fmla="*/ 399 w 601"/>
                <a:gd name="T17" fmla="*/ 126 h 133"/>
                <a:gd name="T18" fmla="*/ 377 w 601"/>
                <a:gd name="T19" fmla="*/ 128 h 133"/>
                <a:gd name="T20" fmla="*/ 357 w 601"/>
                <a:gd name="T21" fmla="*/ 130 h 133"/>
                <a:gd name="T22" fmla="*/ 336 w 601"/>
                <a:gd name="T23" fmla="*/ 131 h 133"/>
                <a:gd name="T24" fmla="*/ 315 w 601"/>
                <a:gd name="T25" fmla="*/ 132 h 133"/>
                <a:gd name="T26" fmla="*/ 295 w 601"/>
                <a:gd name="T27" fmla="*/ 131 h 133"/>
                <a:gd name="T28" fmla="*/ 286 w 601"/>
                <a:gd name="T29" fmla="*/ 131 h 133"/>
                <a:gd name="T30" fmla="*/ 276 w 601"/>
                <a:gd name="T31" fmla="*/ 130 h 133"/>
                <a:gd name="T32" fmla="*/ 266 w 601"/>
                <a:gd name="T33" fmla="*/ 129 h 133"/>
                <a:gd name="T34" fmla="*/ 257 w 601"/>
                <a:gd name="T35" fmla="*/ 128 h 133"/>
                <a:gd name="T36" fmla="*/ 247 w 601"/>
                <a:gd name="T37" fmla="*/ 127 h 133"/>
                <a:gd name="T38" fmla="*/ 238 w 601"/>
                <a:gd name="T39" fmla="*/ 125 h 133"/>
                <a:gd name="T40" fmla="*/ 229 w 601"/>
                <a:gd name="T41" fmla="*/ 123 h 133"/>
                <a:gd name="T42" fmla="*/ 220 w 601"/>
                <a:gd name="T43" fmla="*/ 121 h 133"/>
                <a:gd name="T44" fmla="*/ 203 w 601"/>
                <a:gd name="T45" fmla="*/ 116 h 133"/>
                <a:gd name="T46" fmla="*/ 186 w 601"/>
                <a:gd name="T47" fmla="*/ 110 h 133"/>
                <a:gd name="T48" fmla="*/ 169 w 601"/>
                <a:gd name="T49" fmla="*/ 104 h 133"/>
                <a:gd name="T50" fmla="*/ 152 w 601"/>
                <a:gd name="T51" fmla="*/ 96 h 133"/>
                <a:gd name="T52" fmla="*/ 137 w 601"/>
                <a:gd name="T53" fmla="*/ 89 h 133"/>
                <a:gd name="T54" fmla="*/ 120 w 601"/>
                <a:gd name="T55" fmla="*/ 80 h 133"/>
                <a:gd name="T56" fmla="*/ 105 w 601"/>
                <a:gd name="T57" fmla="*/ 71 h 133"/>
                <a:gd name="T58" fmla="*/ 89 w 601"/>
                <a:gd name="T59" fmla="*/ 62 h 133"/>
                <a:gd name="T60" fmla="*/ 74 w 601"/>
                <a:gd name="T61" fmla="*/ 52 h 133"/>
                <a:gd name="T62" fmla="*/ 60 w 601"/>
                <a:gd name="T63" fmla="*/ 42 h 133"/>
                <a:gd name="T64" fmla="*/ 44 w 601"/>
                <a:gd name="T65" fmla="*/ 32 h 133"/>
                <a:gd name="T66" fmla="*/ 30 w 601"/>
                <a:gd name="T67" fmla="*/ 21 h 133"/>
                <a:gd name="T68" fmla="*/ 0 w 601"/>
                <a:gd name="T69" fmla="*/ 0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01" h="133">
                  <a:moveTo>
                    <a:pt x="600" y="85"/>
                  </a:moveTo>
                  <a:lnTo>
                    <a:pt x="555" y="96"/>
                  </a:lnTo>
                  <a:lnTo>
                    <a:pt x="532" y="101"/>
                  </a:lnTo>
                  <a:lnTo>
                    <a:pt x="510" y="106"/>
                  </a:lnTo>
                  <a:lnTo>
                    <a:pt x="487" y="111"/>
                  </a:lnTo>
                  <a:lnTo>
                    <a:pt x="464" y="115"/>
                  </a:lnTo>
                  <a:lnTo>
                    <a:pt x="442" y="119"/>
                  </a:lnTo>
                  <a:lnTo>
                    <a:pt x="420" y="123"/>
                  </a:lnTo>
                  <a:lnTo>
                    <a:pt x="399" y="126"/>
                  </a:lnTo>
                  <a:lnTo>
                    <a:pt x="377" y="128"/>
                  </a:lnTo>
                  <a:lnTo>
                    <a:pt x="357" y="130"/>
                  </a:lnTo>
                  <a:lnTo>
                    <a:pt x="336" y="131"/>
                  </a:lnTo>
                  <a:lnTo>
                    <a:pt x="315" y="132"/>
                  </a:lnTo>
                  <a:lnTo>
                    <a:pt x="295" y="131"/>
                  </a:lnTo>
                  <a:lnTo>
                    <a:pt x="286" y="131"/>
                  </a:lnTo>
                  <a:lnTo>
                    <a:pt x="276" y="130"/>
                  </a:lnTo>
                  <a:lnTo>
                    <a:pt x="266" y="129"/>
                  </a:lnTo>
                  <a:lnTo>
                    <a:pt x="257" y="128"/>
                  </a:lnTo>
                  <a:lnTo>
                    <a:pt x="247" y="127"/>
                  </a:lnTo>
                  <a:lnTo>
                    <a:pt x="238" y="125"/>
                  </a:lnTo>
                  <a:lnTo>
                    <a:pt x="229" y="123"/>
                  </a:lnTo>
                  <a:lnTo>
                    <a:pt x="220" y="121"/>
                  </a:lnTo>
                  <a:lnTo>
                    <a:pt x="203" y="116"/>
                  </a:lnTo>
                  <a:lnTo>
                    <a:pt x="186" y="110"/>
                  </a:lnTo>
                  <a:lnTo>
                    <a:pt x="169" y="104"/>
                  </a:lnTo>
                  <a:lnTo>
                    <a:pt x="152" y="96"/>
                  </a:lnTo>
                  <a:lnTo>
                    <a:pt x="137" y="89"/>
                  </a:lnTo>
                  <a:lnTo>
                    <a:pt x="120" y="80"/>
                  </a:lnTo>
                  <a:lnTo>
                    <a:pt x="105" y="71"/>
                  </a:lnTo>
                  <a:lnTo>
                    <a:pt x="89" y="62"/>
                  </a:lnTo>
                  <a:lnTo>
                    <a:pt x="74" y="52"/>
                  </a:lnTo>
                  <a:lnTo>
                    <a:pt x="60" y="42"/>
                  </a:lnTo>
                  <a:lnTo>
                    <a:pt x="44" y="32"/>
                  </a:lnTo>
                  <a:lnTo>
                    <a:pt x="30" y="21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Rectangle 42"/>
            <p:cNvSpPr>
              <a:spLocks noChangeArrowheads="1"/>
            </p:cNvSpPr>
            <p:nvPr/>
          </p:nvSpPr>
          <p:spPr bwMode="auto">
            <a:xfrm>
              <a:off x="1777" y="3053"/>
              <a:ext cx="38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“Serge”</a:t>
              </a:r>
            </a:p>
          </p:txBody>
        </p:sp>
        <p:sp>
          <p:nvSpPr>
            <p:cNvPr id="10283" name="Rectangle 43"/>
            <p:cNvSpPr>
              <a:spLocks noChangeArrowheads="1"/>
            </p:cNvSpPr>
            <p:nvPr/>
          </p:nvSpPr>
          <p:spPr bwMode="auto">
            <a:xfrm>
              <a:off x="2376" y="3096"/>
              <a:ext cx="50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“Abiteboul”</a:t>
              </a:r>
            </a:p>
          </p:txBody>
        </p:sp>
        <p:sp>
          <p:nvSpPr>
            <p:cNvPr id="10284" name="Rectangle 44"/>
            <p:cNvSpPr>
              <a:spLocks noChangeArrowheads="1"/>
            </p:cNvSpPr>
            <p:nvPr/>
          </p:nvSpPr>
          <p:spPr bwMode="auto">
            <a:xfrm>
              <a:off x="2676" y="2411"/>
              <a:ext cx="29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1997</a:t>
              </a:r>
            </a:p>
          </p:txBody>
        </p:sp>
        <p:sp>
          <p:nvSpPr>
            <p:cNvPr id="10285" name="Rectangle 45"/>
            <p:cNvSpPr>
              <a:spLocks noChangeArrowheads="1"/>
            </p:cNvSpPr>
            <p:nvPr/>
          </p:nvSpPr>
          <p:spPr bwMode="auto">
            <a:xfrm>
              <a:off x="4013" y="3139"/>
              <a:ext cx="37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“Victor”</a:t>
              </a:r>
            </a:p>
          </p:txBody>
        </p:sp>
        <p:sp>
          <p:nvSpPr>
            <p:cNvPr id="10286" name="Rectangle 46"/>
            <p:cNvSpPr>
              <a:spLocks noChangeArrowheads="1"/>
            </p:cNvSpPr>
            <p:nvPr/>
          </p:nvSpPr>
          <p:spPr bwMode="auto">
            <a:xfrm>
              <a:off x="4656" y="3182"/>
              <a:ext cx="373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“Vianu”</a:t>
              </a:r>
            </a:p>
          </p:txBody>
        </p:sp>
        <p:sp>
          <p:nvSpPr>
            <p:cNvPr id="10287" name="Rectangle 47"/>
            <p:cNvSpPr>
              <a:spLocks noChangeArrowheads="1"/>
            </p:cNvSpPr>
            <p:nvPr/>
          </p:nvSpPr>
          <p:spPr bwMode="auto">
            <a:xfrm>
              <a:off x="5084" y="3139"/>
              <a:ext cx="24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122</a:t>
              </a:r>
            </a:p>
          </p:txBody>
        </p:sp>
        <p:sp>
          <p:nvSpPr>
            <p:cNvPr id="10288" name="Rectangle 48"/>
            <p:cNvSpPr>
              <a:spLocks noChangeArrowheads="1"/>
            </p:cNvSpPr>
            <p:nvPr/>
          </p:nvSpPr>
          <p:spPr bwMode="auto">
            <a:xfrm>
              <a:off x="5512" y="3139"/>
              <a:ext cx="24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/>
                <a:t>133</a:t>
              </a:r>
            </a:p>
          </p:txBody>
        </p:sp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2762" y="1297"/>
              <a:ext cx="31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paper</a:t>
              </a:r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3276" y="1340"/>
              <a:ext cx="28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book</a:t>
              </a:r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3747" y="1255"/>
              <a:ext cx="31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paper</a:t>
              </a:r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3618" y="1511"/>
              <a:ext cx="49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references</a:t>
              </a:r>
            </a:p>
          </p:txBody>
        </p:sp>
        <p:sp>
          <p:nvSpPr>
            <p:cNvPr id="10293" name="Rectangle 53"/>
            <p:cNvSpPr>
              <a:spLocks noChangeArrowheads="1"/>
            </p:cNvSpPr>
            <p:nvPr/>
          </p:nvSpPr>
          <p:spPr bwMode="auto">
            <a:xfrm>
              <a:off x="2890" y="1727"/>
              <a:ext cx="492" cy="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references</a:t>
              </a:r>
            </a:p>
          </p:txBody>
        </p:sp>
        <p:sp>
          <p:nvSpPr>
            <p:cNvPr id="10294" name="Rectangle 54"/>
            <p:cNvSpPr>
              <a:spLocks noChangeArrowheads="1"/>
            </p:cNvSpPr>
            <p:nvPr/>
          </p:nvSpPr>
          <p:spPr bwMode="auto">
            <a:xfrm>
              <a:off x="3747" y="1768"/>
              <a:ext cx="49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references</a:t>
              </a:r>
            </a:p>
          </p:txBody>
        </p:sp>
        <p:sp>
          <p:nvSpPr>
            <p:cNvPr id="10295" name="Rectangle 55"/>
            <p:cNvSpPr>
              <a:spLocks noChangeArrowheads="1"/>
            </p:cNvSpPr>
            <p:nvPr/>
          </p:nvSpPr>
          <p:spPr bwMode="auto">
            <a:xfrm>
              <a:off x="2162" y="1897"/>
              <a:ext cx="3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296" name="Rectangle 56"/>
            <p:cNvSpPr>
              <a:spLocks noChangeArrowheads="1"/>
            </p:cNvSpPr>
            <p:nvPr/>
          </p:nvSpPr>
          <p:spPr bwMode="auto">
            <a:xfrm>
              <a:off x="2376" y="1940"/>
              <a:ext cx="24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title</a:t>
              </a:r>
            </a:p>
          </p:txBody>
        </p:sp>
        <p:sp>
          <p:nvSpPr>
            <p:cNvPr id="10297" name="Rectangle 57"/>
            <p:cNvSpPr>
              <a:spLocks noChangeArrowheads="1"/>
            </p:cNvSpPr>
            <p:nvPr/>
          </p:nvSpPr>
          <p:spPr bwMode="auto">
            <a:xfrm>
              <a:off x="2591" y="1897"/>
              <a:ext cx="27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year</a:t>
              </a:r>
            </a:p>
          </p:txBody>
        </p:sp>
        <p:sp>
          <p:nvSpPr>
            <p:cNvPr id="10298" name="Rectangle 58"/>
            <p:cNvSpPr>
              <a:spLocks noChangeArrowheads="1"/>
            </p:cNvSpPr>
            <p:nvPr/>
          </p:nvSpPr>
          <p:spPr bwMode="auto">
            <a:xfrm>
              <a:off x="2805" y="1940"/>
              <a:ext cx="248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http</a:t>
              </a:r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3062" y="1854"/>
              <a:ext cx="3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3190" y="1982"/>
              <a:ext cx="3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3361" y="2068"/>
              <a:ext cx="341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3490" y="1940"/>
              <a:ext cx="24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title</a:t>
              </a:r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3625" y="1971"/>
              <a:ext cx="43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publisher</a:t>
              </a:r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3879" y="1900"/>
              <a:ext cx="3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4103" y="2018"/>
              <a:ext cx="34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author</a:t>
              </a:r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4303" y="1940"/>
              <a:ext cx="24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title</a:t>
              </a:r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4646" y="1854"/>
              <a:ext cx="292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page</a:t>
              </a:r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1777" y="2539"/>
              <a:ext cx="444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firstname</a:t>
              </a:r>
            </a:p>
          </p:txBody>
        </p:sp>
        <p:sp>
          <p:nvSpPr>
            <p:cNvPr id="10309" name="Rectangle 69"/>
            <p:cNvSpPr>
              <a:spLocks noChangeArrowheads="1"/>
            </p:cNvSpPr>
            <p:nvPr/>
          </p:nvSpPr>
          <p:spPr bwMode="auto">
            <a:xfrm>
              <a:off x="2291" y="2625"/>
              <a:ext cx="43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lastname</a:t>
              </a:r>
            </a:p>
          </p:txBody>
        </p:sp>
        <p:sp>
          <p:nvSpPr>
            <p:cNvPr id="10310" name="Rectangle 70"/>
            <p:cNvSpPr>
              <a:spLocks noChangeArrowheads="1"/>
            </p:cNvSpPr>
            <p:nvPr/>
          </p:nvSpPr>
          <p:spPr bwMode="auto">
            <a:xfrm>
              <a:off x="3971" y="2582"/>
              <a:ext cx="44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firstname</a:t>
              </a:r>
            </a:p>
          </p:txBody>
        </p:sp>
        <p:sp>
          <p:nvSpPr>
            <p:cNvPr id="10311" name="Rectangle 71"/>
            <p:cNvSpPr>
              <a:spLocks noChangeArrowheads="1"/>
            </p:cNvSpPr>
            <p:nvPr/>
          </p:nvSpPr>
          <p:spPr bwMode="auto">
            <a:xfrm>
              <a:off x="4527" y="2582"/>
              <a:ext cx="439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lastname</a:t>
              </a:r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041" y="2582"/>
              <a:ext cx="245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first</a:t>
              </a:r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5426" y="2496"/>
              <a:ext cx="24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last</a:t>
              </a:r>
            </a:p>
          </p:txBody>
        </p:sp>
        <p:sp>
          <p:nvSpPr>
            <p:cNvPr id="10314" name="Line 74"/>
            <p:cNvSpPr>
              <a:spLocks noChangeShapeType="1"/>
            </p:cNvSpPr>
            <p:nvPr/>
          </p:nvSpPr>
          <p:spPr bwMode="auto">
            <a:xfrm>
              <a:off x="3447" y="913"/>
              <a:ext cx="0" cy="1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15" name="Rectangle 75"/>
            <p:cNvSpPr>
              <a:spLocks noChangeArrowheads="1"/>
            </p:cNvSpPr>
            <p:nvPr/>
          </p:nvSpPr>
          <p:spPr bwMode="auto">
            <a:xfrm>
              <a:off x="3190" y="912"/>
              <a:ext cx="231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1000">
                  <a:solidFill>
                    <a:srgbClr val="006600"/>
                  </a:solidFill>
                </a:rPr>
                <a:t>Bib</a:t>
              </a:r>
            </a:p>
          </p:txBody>
        </p:sp>
        <p:sp>
          <p:nvSpPr>
            <p:cNvPr id="10316" name="Oval 76"/>
            <p:cNvSpPr>
              <a:spLocks noChangeArrowheads="1"/>
            </p:cNvSpPr>
            <p:nvPr/>
          </p:nvSpPr>
          <p:spPr bwMode="auto">
            <a:xfrm>
              <a:off x="2377" y="2199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 eaLnBrk="1" hangingPunct="1"/>
              <a:r>
                <a:rPr lang="en-US" sz="1000">
                  <a:solidFill>
                    <a:srgbClr val="CC3300"/>
                  </a:solidFill>
                </a:rPr>
                <a:t>&amp;o44</a:t>
              </a:r>
            </a:p>
          </p:txBody>
        </p:sp>
        <p:sp>
          <p:nvSpPr>
            <p:cNvPr id="10317" name="Oval 77"/>
            <p:cNvSpPr>
              <a:spLocks noChangeArrowheads="1"/>
            </p:cNvSpPr>
            <p:nvPr/>
          </p:nvSpPr>
          <p:spPr bwMode="auto">
            <a:xfrm>
              <a:off x="2677" y="2199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&amp;o45</a:t>
              </a:r>
            </a:p>
          </p:txBody>
        </p:sp>
        <p:sp>
          <p:nvSpPr>
            <p:cNvPr id="10318" name="Oval 78"/>
            <p:cNvSpPr>
              <a:spLocks noChangeArrowheads="1"/>
            </p:cNvSpPr>
            <p:nvPr/>
          </p:nvSpPr>
          <p:spPr bwMode="auto">
            <a:xfrm>
              <a:off x="2934" y="2199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&amp;o46</a:t>
              </a:r>
            </a:p>
          </p:txBody>
        </p: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2934" y="2488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&amp;o47</a:t>
              </a:r>
            </a:p>
          </p:txBody>
        </p:sp>
        <p:sp>
          <p:nvSpPr>
            <p:cNvPr id="10320" name="Oval 80"/>
            <p:cNvSpPr>
              <a:spLocks noChangeArrowheads="1"/>
            </p:cNvSpPr>
            <p:nvPr/>
          </p:nvSpPr>
          <p:spPr bwMode="auto">
            <a:xfrm>
              <a:off x="3171" y="2488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&amp;o48</a:t>
              </a:r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3394" y="2477"/>
              <a:ext cx="222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&amp;o49</a:t>
              </a:r>
            </a:p>
          </p:txBody>
        </p:sp>
        <p:sp>
          <p:nvSpPr>
            <p:cNvPr id="10322" name="Oval 82"/>
            <p:cNvSpPr>
              <a:spLocks noChangeArrowheads="1"/>
            </p:cNvSpPr>
            <p:nvPr/>
          </p:nvSpPr>
          <p:spPr bwMode="auto">
            <a:xfrm>
              <a:off x="3619" y="2472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&amp;o50</a:t>
              </a:r>
            </a:p>
          </p:txBody>
        </p:sp>
        <p:sp>
          <p:nvSpPr>
            <p:cNvPr id="10323" name="Oval 83"/>
            <p:cNvSpPr>
              <a:spLocks noChangeArrowheads="1"/>
            </p:cNvSpPr>
            <p:nvPr/>
          </p:nvSpPr>
          <p:spPr bwMode="auto">
            <a:xfrm>
              <a:off x="3854" y="2457"/>
              <a:ext cx="223" cy="2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&amp;o51</a:t>
              </a:r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919" y="2199"/>
              <a:ext cx="223" cy="22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lang="en-US" sz="1000">
                  <a:solidFill>
                    <a:srgbClr val="CC3300"/>
                  </a:solidFill>
                </a:rPr>
                <a:t>&amp;o52</a:t>
              </a:r>
            </a:p>
          </p:txBody>
        </p:sp>
      </p:grpSp>
      <p:sp>
        <p:nvSpPr>
          <p:cNvPr id="10326" name="Rectangle 86"/>
          <p:cNvSpPr>
            <a:spLocks noChangeArrowheads="1"/>
          </p:cNvSpPr>
          <p:nvPr/>
        </p:nvSpPr>
        <p:spPr bwMode="auto">
          <a:xfrm>
            <a:off x="458788" y="5335588"/>
            <a:ext cx="5373366" cy="134870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2075" tIns="46038" rIns="92075" bIns="46038">
            <a:spAutoFit/>
          </a:bodyPr>
          <a:lstStyle/>
          <a:p>
            <a:pPr eaLnBrk="1" hangingPunct="1">
              <a:spcBef>
                <a:spcPct val="20000"/>
              </a:spcBef>
            </a:pP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Bib</a:t>
            </a:r>
            <a:r>
              <a:rPr lang="en-US" sz="2400" dirty="0"/>
              <a:t>/</a:t>
            </a: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paper</a:t>
            </a:r>
            <a:r>
              <a:rPr lang="en-US" sz="2400" dirty="0">
                <a:latin typeface="Times New Roman" pitchFamily="18" charset="0"/>
              </a:rPr>
              <a:t>={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</a:rPr>
              <a:t>&amp;o12</a:t>
            </a:r>
            <a:r>
              <a:rPr lang="en-US" sz="2400" dirty="0">
                <a:latin typeface="Times New Roman" pitchFamily="18" charset="0"/>
              </a:rPr>
              <a:t>,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</a:rPr>
              <a:t>&amp;o29</a:t>
            </a:r>
            <a:r>
              <a:rPr lang="en-US" sz="2400" dirty="0">
                <a:latin typeface="Times New Roman" pitchFamily="18" charset="0"/>
              </a:rPr>
              <a:t>}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Bib</a:t>
            </a:r>
            <a:r>
              <a:rPr lang="en-US" sz="2400" dirty="0"/>
              <a:t>/</a:t>
            </a: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book</a:t>
            </a:r>
            <a:r>
              <a:rPr lang="en-US" sz="2400" dirty="0"/>
              <a:t>/</a:t>
            </a: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publisher</a:t>
            </a:r>
            <a:r>
              <a:rPr lang="en-US" sz="2400" dirty="0">
                <a:latin typeface="Times New Roman" pitchFamily="18" charset="0"/>
              </a:rPr>
              <a:t>={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</a:rPr>
              <a:t>&amp;o51</a:t>
            </a:r>
            <a:r>
              <a:rPr lang="en-US" sz="2400" dirty="0">
                <a:latin typeface="Times New Roman" pitchFamily="18" charset="0"/>
              </a:rPr>
              <a:t>}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Bib</a:t>
            </a:r>
            <a:r>
              <a:rPr lang="en-US" sz="2400" dirty="0"/>
              <a:t>/</a:t>
            </a: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paper</a:t>
            </a:r>
            <a:r>
              <a:rPr lang="en-US" sz="2400" dirty="0"/>
              <a:t>/</a:t>
            </a:r>
            <a:r>
              <a:rPr lang="en-US" sz="2400" dirty="0" smtClean="0">
                <a:solidFill>
                  <a:srgbClr val="006600"/>
                </a:solidFill>
                <a:latin typeface="Times New Roman" pitchFamily="18" charset="0"/>
              </a:rPr>
              <a:t>author</a:t>
            </a:r>
            <a:r>
              <a:rPr lang="en-US" sz="2400" dirty="0"/>
              <a:t>/</a:t>
            </a:r>
            <a:r>
              <a:rPr lang="en-US" sz="2400" dirty="0" err="1" smtClean="0">
                <a:solidFill>
                  <a:srgbClr val="006600"/>
                </a:solidFill>
                <a:latin typeface="Times New Roman" pitchFamily="18" charset="0"/>
              </a:rPr>
              <a:t>lastname</a:t>
            </a:r>
            <a:r>
              <a:rPr lang="en-US" sz="2400" dirty="0">
                <a:latin typeface="Times New Roman" pitchFamily="18" charset="0"/>
              </a:rPr>
              <a:t>={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</a:rPr>
              <a:t>&amp;o71</a:t>
            </a:r>
            <a:r>
              <a:rPr lang="en-US" sz="2400" dirty="0">
                <a:latin typeface="Times New Roman" pitchFamily="18" charset="0"/>
              </a:rPr>
              <a:t>,</a:t>
            </a:r>
            <a:r>
              <a:rPr lang="en-US" sz="2400" dirty="0">
                <a:solidFill>
                  <a:srgbClr val="CC3300"/>
                </a:solidFill>
                <a:latin typeface="Times New Roman" pitchFamily="18" charset="0"/>
              </a:rPr>
              <a:t>&amp;206</a:t>
            </a:r>
            <a:r>
              <a:rPr lang="en-US" sz="2400" dirty="0">
                <a:latin typeface="Times New Roman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22103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err="1" smtClean="0"/>
              <a:t>XPath</a:t>
            </a:r>
            <a:r>
              <a:rPr lang="en-US" dirty="0" smtClean="0"/>
              <a:t> Example Document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&lt;?XML version=“1.0” standalone =“yes” ?&gt;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smtClean="0">
                <a:latin typeface="Book Antiqua" pitchFamily="18" charset="0"/>
              </a:rPr>
              <a:t> &lt;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 smtClean="0">
                <a:latin typeface="Book Antiqua" pitchFamily="18" charset="0"/>
              </a:rPr>
              <a:t>bookID</a:t>
            </a:r>
            <a:r>
              <a:rPr lang="de-DE" sz="1600" dirty="0" smtClean="0">
                <a:latin typeface="Book Antiqua" pitchFamily="18" charset="0"/>
              </a:rPr>
              <a:t>=“</a:t>
            </a:r>
            <a:r>
              <a:rPr lang="de-DE" sz="1600" dirty="0">
                <a:latin typeface="Book Antiqua" pitchFamily="18" charset="0"/>
              </a:rPr>
              <a:t>b100“&gt;    &lt;title&gt; Foundations… 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&lt;author&gt; Abiteboul &lt;/author&gt;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&lt;author&gt; Hull &lt;/author&gt;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&lt;author&gt; Vianu &lt;/author&gt;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&lt;publisher&gt; Addison Wesley &lt;/publisher&gt;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&lt;year&gt; 1995 &lt;/year&gt;  &lt;/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paper</a:t>
            </a:r>
            <a:r>
              <a:rPr lang="de-DE" sz="1600" dirty="0" smtClean="0">
                <a:latin typeface="Book Antiqua" pitchFamily="18" charset="0"/>
              </a:rPr>
              <a:t> </a:t>
            </a:r>
            <a:r>
              <a:rPr lang="de-DE" sz="1600" dirty="0" err="1" smtClean="0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</a:t>
            </a:r>
            <a:r>
              <a:rPr lang="de-DE" sz="1600" dirty="0" smtClean="0">
                <a:latin typeface="Book Antiqua" pitchFamily="18" charset="0"/>
              </a:rPr>
              <a:t>“p100“&gt; &lt;title&gt;XML </a:t>
            </a:r>
            <a:r>
              <a:rPr lang="de-DE" sz="1600" dirty="0" err="1" smtClean="0">
                <a:latin typeface="Book Antiqua" pitchFamily="18" charset="0"/>
              </a:rPr>
              <a:t>and</a:t>
            </a:r>
            <a:r>
              <a:rPr lang="de-DE" sz="1600" dirty="0" smtClean="0">
                <a:latin typeface="Book Antiqua" pitchFamily="18" charset="0"/>
              </a:rPr>
              <a:t> Databases&lt;/title&gt;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&gt;Ullmann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&lt;/</a:t>
            </a:r>
            <a:r>
              <a:rPr lang="de-DE" sz="1600" dirty="0" err="1" smtClean="0">
                <a:latin typeface="Book Antiqua" pitchFamily="18" charset="0"/>
              </a:rPr>
              <a:t>paper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</a:t>
            </a:r>
            <a:r>
              <a:rPr lang="de-DE" sz="1600" dirty="0" smtClean="0">
                <a:latin typeface="Book Antiqua" pitchFamily="18" charset="0"/>
              </a:rPr>
              <a:t>p200</a:t>
            </a:r>
            <a:r>
              <a:rPr lang="de-DE" sz="1600" dirty="0">
                <a:latin typeface="Book Antiqua" pitchFamily="18" charset="0"/>
              </a:rPr>
              <a:t>“&gt; &lt;title&gt;XML </a:t>
            </a:r>
            <a:r>
              <a:rPr lang="de-DE" sz="1600" dirty="0" smtClean="0">
                <a:latin typeface="Book Antiqua" pitchFamily="18" charset="0"/>
              </a:rPr>
              <a:t>Query </a:t>
            </a:r>
            <a:r>
              <a:rPr lang="de-DE" sz="1600" dirty="0" err="1" smtClean="0">
                <a:latin typeface="Book Antiqua" pitchFamily="18" charset="0"/>
              </a:rPr>
              <a:t>Optimization</a:t>
            </a: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>
                <a:latin typeface="Book Antiqua" pitchFamily="18" charset="0"/>
              </a:rPr>
              <a:t>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</a:t>
            </a:r>
            <a:r>
              <a:rPr lang="de-DE" sz="1600" dirty="0" err="1" smtClean="0">
                <a:latin typeface="Book Antiqua" pitchFamily="18" charset="0"/>
              </a:rPr>
              <a:t>Ng</a:t>
            </a:r>
            <a:r>
              <a:rPr lang="de-DE" sz="1600" dirty="0" smtClean="0">
                <a:latin typeface="Book Antiqua" pitchFamily="18" charset="0"/>
              </a:rPr>
              <a:t>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&lt;</a:t>
            </a:r>
            <a:r>
              <a:rPr lang="de-DE" sz="1600" dirty="0">
                <a:latin typeface="Book Antiqua" pitchFamily="18" charset="0"/>
              </a:rPr>
              <a:t>/</a:t>
            </a:r>
            <a:r>
              <a:rPr lang="de-DE" sz="1600" dirty="0" err="1" smtClean="0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smtClean="0">
                <a:latin typeface="Book Antiqua" pitchFamily="18" charset="0"/>
              </a:rPr>
              <a:t>/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0" indent="0">
              <a:spcBef>
                <a:spcPct val="20000"/>
              </a:spcBef>
              <a:buClr>
                <a:schemeClr val="tx1"/>
              </a:buClr>
              <a:buSzPct val="75000"/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3198289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Path Expressions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/>
              <a:t>Examples: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n-US" dirty="0" smtClean="0">
                <a:solidFill>
                  <a:srgbClr val="006600"/>
                </a:solidFill>
              </a:rPr>
              <a:t>bib</a:t>
            </a:r>
            <a:r>
              <a:rPr lang="en-US" dirty="0" smtClean="0"/>
              <a:t>/</a:t>
            </a:r>
            <a:r>
              <a:rPr lang="en-US" dirty="0" smtClean="0">
                <a:solidFill>
                  <a:srgbClr val="006600"/>
                </a:solidFill>
              </a:rPr>
              <a:t>paper returns </a:t>
            </a:r>
            <a:r>
              <a:rPr lang="en-US" dirty="0">
                <a:solidFill>
                  <a:srgbClr val="006600"/>
                </a:solidFill>
              </a:rPr>
              <a:t/>
            </a:r>
            <a:br>
              <a:rPr lang="en-US" dirty="0">
                <a:solidFill>
                  <a:srgbClr val="006600"/>
                </a:solidFill>
              </a:rPr>
            </a:br>
            <a:r>
              <a:rPr lang="en-US" sz="1600" dirty="0">
                <a:latin typeface="Book Antiqua"/>
                <a:cs typeface="Book Antiqua"/>
              </a:rPr>
              <a:t>&lt;paper </a:t>
            </a:r>
            <a:r>
              <a:rPr lang="en-US" sz="1600" dirty="0" err="1">
                <a:latin typeface="Book Antiqua"/>
                <a:cs typeface="Book Antiqua"/>
              </a:rPr>
              <a:t>paperID</a:t>
            </a:r>
            <a:r>
              <a:rPr lang="en-US" sz="1600" dirty="0">
                <a:latin typeface="Book Antiqua"/>
                <a:cs typeface="Book Antiqua"/>
              </a:rPr>
              <a:t>=“p100“&gt; &lt;title&gt;XML and </a:t>
            </a:r>
            <a:r>
              <a:rPr lang="en-US" sz="1600" dirty="0" smtClean="0">
                <a:latin typeface="Book Antiqua"/>
                <a:cs typeface="Book Antiqua"/>
              </a:rPr>
              <a:t>Databases&lt;</a:t>
            </a:r>
            <a:r>
              <a:rPr lang="en-US" sz="1600" dirty="0">
                <a:latin typeface="Book Antiqua"/>
                <a:cs typeface="Book Antiqua"/>
              </a:rPr>
              <a:t>/title</a:t>
            </a:r>
            <a:r>
              <a:rPr lang="en-US" sz="1600" dirty="0" smtClean="0">
                <a:latin typeface="Book Antiqua"/>
                <a:cs typeface="Book Antiqua"/>
              </a:rPr>
              <a:t>&gt;</a:t>
            </a:r>
            <a:br>
              <a:rPr lang="en-US" sz="1600" dirty="0" smtClean="0">
                <a:latin typeface="Book Antiqua"/>
                <a:cs typeface="Book Antiqua"/>
              </a:rPr>
            </a:br>
            <a:r>
              <a:rPr lang="en-US" sz="1600" dirty="0" smtClean="0">
                <a:latin typeface="Book Antiqua"/>
                <a:cs typeface="Book Antiqua"/>
              </a:rPr>
              <a:t>&lt;</a:t>
            </a:r>
            <a:r>
              <a:rPr lang="en-US" sz="1600" dirty="0">
                <a:latin typeface="Book Antiqua"/>
                <a:cs typeface="Book Antiqua"/>
              </a:rPr>
              <a:t>author&gt;</a:t>
            </a:r>
            <a:r>
              <a:rPr lang="en-US" sz="1600" dirty="0" err="1">
                <a:latin typeface="Book Antiqua"/>
                <a:cs typeface="Book Antiqua"/>
              </a:rPr>
              <a:t>Ullmann</a:t>
            </a:r>
            <a:r>
              <a:rPr lang="en-US" sz="1600" dirty="0">
                <a:latin typeface="Book Antiqua"/>
                <a:cs typeface="Book Antiqua"/>
              </a:rPr>
              <a:t> &lt;/author&gt; &lt;/paper</a:t>
            </a:r>
            <a:r>
              <a:rPr lang="en-US" sz="1600" dirty="0" smtClean="0">
                <a:latin typeface="Book Antiqua"/>
                <a:cs typeface="Book Antiqua"/>
              </a:rPr>
              <a:t>&gt;</a:t>
            </a:r>
            <a:br>
              <a:rPr lang="en-US" sz="1600" dirty="0" smtClean="0">
                <a:latin typeface="Book Antiqua"/>
                <a:cs typeface="Book Antiqua"/>
              </a:rPr>
            </a:br>
            <a:r>
              <a:rPr lang="en-US" sz="1600" dirty="0" smtClean="0">
                <a:latin typeface="Book Antiqua"/>
                <a:cs typeface="Book Antiqua"/>
              </a:rPr>
              <a:t>&lt;</a:t>
            </a:r>
            <a:r>
              <a:rPr lang="en-US" sz="1600" dirty="0">
                <a:latin typeface="Book Antiqua"/>
                <a:cs typeface="Book Antiqua"/>
              </a:rPr>
              <a:t>paper </a:t>
            </a:r>
            <a:r>
              <a:rPr lang="en-US" sz="1600" dirty="0" err="1">
                <a:latin typeface="Book Antiqua"/>
                <a:cs typeface="Book Antiqua"/>
              </a:rPr>
              <a:t>paperID</a:t>
            </a:r>
            <a:r>
              <a:rPr lang="en-US" sz="1600" dirty="0">
                <a:latin typeface="Book Antiqua"/>
                <a:cs typeface="Book Antiqua"/>
              </a:rPr>
              <a:t>=“p200“&gt; &lt;title&gt;XML Query Optimization&lt;/title</a:t>
            </a:r>
            <a:r>
              <a:rPr lang="en-US" sz="1600" dirty="0" smtClean="0">
                <a:latin typeface="Book Antiqua"/>
                <a:cs typeface="Book Antiqua"/>
              </a:rPr>
              <a:t>&gt;&lt;</a:t>
            </a:r>
            <a:r>
              <a:rPr lang="en-US" sz="1600" dirty="0">
                <a:latin typeface="Book Antiqua"/>
                <a:cs typeface="Book Antiqua"/>
              </a:rPr>
              <a:t>author&gt;Ng &lt;/author&gt; &lt;/paper&gt;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n-US" dirty="0" smtClean="0">
                <a:solidFill>
                  <a:srgbClr val="006600"/>
                </a:solidFill>
              </a:rPr>
              <a:t>bib</a:t>
            </a:r>
            <a:r>
              <a:rPr lang="en-US" dirty="0" smtClean="0"/>
              <a:t>/</a:t>
            </a:r>
            <a:r>
              <a:rPr lang="en-US" dirty="0" smtClean="0">
                <a:solidFill>
                  <a:srgbClr val="006600"/>
                </a:solidFill>
              </a:rPr>
              <a:t>book</a:t>
            </a:r>
            <a:r>
              <a:rPr lang="en-US" dirty="0"/>
              <a:t>/</a:t>
            </a:r>
            <a:r>
              <a:rPr lang="en-US" dirty="0" smtClean="0">
                <a:solidFill>
                  <a:srgbClr val="006600"/>
                </a:solidFill>
              </a:rPr>
              <a:t>publisher returns</a:t>
            </a:r>
            <a:br>
              <a:rPr lang="en-US" dirty="0" smtClean="0">
                <a:solidFill>
                  <a:srgbClr val="006600"/>
                </a:solidFill>
              </a:rPr>
            </a:br>
            <a:r>
              <a:rPr lang="de-DE" sz="1600" dirty="0">
                <a:latin typeface="Book Antiqua" pitchFamily="18" charset="0"/>
              </a:rPr>
              <a:t> &lt;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>
                <a:latin typeface="Book Antiqua" pitchFamily="18" charset="0"/>
              </a:rPr>
              <a:t>&gt; Addison Wesley &lt;/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en-US" dirty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None/>
            </a:pPr>
            <a:endParaRPr lang="en-US" dirty="0">
              <a:solidFill>
                <a:srgbClr val="006600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dirty="0"/>
              <a:t>Given an </a:t>
            </a:r>
            <a:r>
              <a:rPr lang="en-US" dirty="0" smtClean="0"/>
              <a:t>XML document, </a:t>
            </a:r>
            <a:r>
              <a:rPr lang="en-US" dirty="0"/>
              <a:t>the </a:t>
            </a:r>
            <a:r>
              <a:rPr lang="en-US" i="1" dirty="0"/>
              <a:t>value</a:t>
            </a:r>
            <a:r>
              <a:rPr lang="en-US" dirty="0"/>
              <a:t> of a path expression </a:t>
            </a:r>
            <a:r>
              <a:rPr lang="en-US" i="1" dirty="0"/>
              <a:t>p</a:t>
            </a:r>
            <a:r>
              <a:rPr lang="en-US" dirty="0"/>
              <a:t> is a set of </a:t>
            </a:r>
            <a:r>
              <a:rPr lang="en-US" dirty="0" smtClean="0"/>
              <a:t>objects (elements or attribute values).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69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Data Files on the Web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HTML documents</a:t>
            </a:r>
          </a:p>
          <a:p>
            <a:pPr lvl="1"/>
            <a:r>
              <a:rPr lang="en-US" dirty="0"/>
              <a:t>often generated by applications</a:t>
            </a:r>
          </a:p>
          <a:p>
            <a:pPr lvl="1"/>
            <a:r>
              <a:rPr lang="en-US" dirty="0"/>
              <a:t>consumed by humans only</a:t>
            </a:r>
          </a:p>
          <a:p>
            <a:pPr lvl="1"/>
            <a:r>
              <a:rPr lang="en-US" dirty="0"/>
              <a:t>easy access: across platforms, across </a:t>
            </a:r>
            <a:r>
              <a:rPr lang="en-US" dirty="0" smtClean="0"/>
              <a:t>organizations</a:t>
            </a:r>
          </a:p>
          <a:p>
            <a:pPr lvl="1"/>
            <a:r>
              <a:rPr lang="en-US" sz="2000" dirty="0">
                <a:latin typeface="Book Antiqua" pitchFamily="18" charset="0"/>
                <a:sym typeface="Wingdings" pitchFamily="2" charset="2"/>
              </a:rPr>
              <a:t>only layout, no semantic information</a:t>
            </a:r>
            <a:endParaRPr lang="en-US" sz="2000" dirty="0">
              <a:latin typeface="Book Antiqua" pitchFamily="18" charset="0"/>
            </a:endParaRPr>
          </a:p>
          <a:p>
            <a:pPr lvl="1"/>
            <a:endParaRPr lang="en-US" dirty="0"/>
          </a:p>
          <a:p>
            <a:r>
              <a:rPr lang="en-US" dirty="0"/>
              <a:t>No application interoperability:</a:t>
            </a:r>
          </a:p>
          <a:p>
            <a:pPr lvl="1"/>
            <a:r>
              <a:rPr lang="en-US" dirty="0"/>
              <a:t>HTML not understood by applications</a:t>
            </a:r>
          </a:p>
          <a:p>
            <a:pPr lvl="1"/>
            <a:r>
              <a:rPr lang="en-US" dirty="0" smtClean="0"/>
              <a:t>Database </a:t>
            </a:r>
            <a:r>
              <a:rPr lang="en-US" dirty="0"/>
              <a:t>technology: </a:t>
            </a:r>
            <a:endParaRPr lang="en-US" dirty="0" smtClean="0"/>
          </a:p>
          <a:p>
            <a:pPr lvl="2"/>
            <a:r>
              <a:rPr lang="en-US" dirty="0" smtClean="0"/>
              <a:t>client</a:t>
            </a:r>
            <a:r>
              <a:rPr lang="en-US" dirty="0"/>
              <a:t>-</a:t>
            </a:r>
            <a:r>
              <a:rPr lang="en-US" dirty="0" smtClean="0"/>
              <a:t>server</a:t>
            </a:r>
          </a:p>
          <a:p>
            <a:pPr lvl="2"/>
            <a:r>
              <a:rPr lang="en-US" dirty="0" smtClean="0"/>
              <a:t>vendor </a:t>
            </a:r>
            <a:r>
              <a:rPr lang="en-US" dirty="0"/>
              <a:t>specific </a:t>
            </a:r>
            <a:r>
              <a:rPr lang="en-US" dirty="0" smtClean="0"/>
              <a:t>data files.</a:t>
            </a:r>
            <a:endParaRPr lang="en-US" dirty="0"/>
          </a:p>
          <a:p>
            <a:pPr>
              <a:buFont typeface="Wingdings" pitchFamily="2" charset="2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5430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Attributes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1800" dirty="0"/>
              <a:t>If we do not want to return the qualifying elements, but the value one of their attributes, we end the path expression with @attribute.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de-DE" sz="1800" dirty="0"/>
              <a:t>&lt;?XML version=“1.0” standalone =“yes” ?&gt;</a:t>
            </a:r>
          </a:p>
          <a:p>
            <a:pPr marL="0" indent="0">
              <a:buNone/>
            </a:pPr>
            <a:r>
              <a:rPr lang="de-DE" sz="1800" dirty="0" smtClean="0"/>
              <a:t>&lt;</a:t>
            </a:r>
            <a:r>
              <a:rPr lang="de-DE" sz="1800" dirty="0" err="1" smtClean="0"/>
              <a:t>bib</a:t>
            </a:r>
            <a:r>
              <a:rPr lang="de-DE" sz="1800" dirty="0" smtClean="0"/>
              <a:t>&gt;</a:t>
            </a:r>
            <a:endParaRPr lang="de-DE" sz="1800" dirty="0"/>
          </a:p>
          <a:p>
            <a:pPr marL="366713" lvl="1" indent="0">
              <a:buNone/>
            </a:pPr>
            <a:r>
              <a:rPr lang="de-DE" sz="1800" dirty="0"/>
              <a:t>  &lt;</a:t>
            </a:r>
            <a:r>
              <a:rPr lang="de-DE" sz="1800" dirty="0" err="1"/>
              <a:t>book</a:t>
            </a:r>
            <a:r>
              <a:rPr lang="de-DE" sz="1800" dirty="0"/>
              <a:t> </a:t>
            </a:r>
            <a:r>
              <a:rPr lang="de-DE" sz="1800" dirty="0" err="1" smtClean="0"/>
              <a:t>bookID</a:t>
            </a:r>
            <a:r>
              <a:rPr lang="de-DE" sz="1800" dirty="0" smtClean="0"/>
              <a:t>=“</a:t>
            </a:r>
            <a:r>
              <a:rPr lang="de-DE" sz="1800" dirty="0"/>
              <a:t>b100“&gt;    &lt;title&gt; Foundations… &lt;/title&gt;</a:t>
            </a:r>
          </a:p>
          <a:p>
            <a:pPr marL="366713" lvl="1" indent="0">
              <a:buNone/>
            </a:pPr>
            <a:r>
              <a:rPr lang="de-DE" sz="1800" dirty="0"/>
              <a:t>                  &lt;author&gt; Abiteboul &lt;/author&gt;</a:t>
            </a:r>
          </a:p>
          <a:p>
            <a:pPr marL="366713" lvl="1" indent="0">
              <a:buNone/>
            </a:pPr>
            <a:r>
              <a:rPr lang="de-DE" sz="1800" dirty="0"/>
              <a:t>                  &lt;author&gt; Hull &lt;/author&gt;</a:t>
            </a:r>
          </a:p>
          <a:p>
            <a:pPr marL="366713" lvl="1" indent="0">
              <a:buNone/>
            </a:pPr>
            <a:r>
              <a:rPr lang="de-DE" sz="1800" dirty="0"/>
              <a:t>                  &lt;author&gt; Vianu &lt;/author&gt;</a:t>
            </a:r>
          </a:p>
          <a:p>
            <a:pPr marL="366713" lvl="1" indent="0">
              <a:buNone/>
            </a:pPr>
            <a:r>
              <a:rPr lang="de-DE" sz="1800" dirty="0"/>
              <a:t>                  &lt;publisher&gt; Addison Wesley &lt;/publisher&gt;</a:t>
            </a:r>
          </a:p>
          <a:p>
            <a:pPr marL="366713" lvl="1" indent="0">
              <a:buNone/>
            </a:pPr>
            <a:r>
              <a:rPr lang="de-DE" sz="1800" dirty="0"/>
              <a:t>                  &lt;year&gt; 1995 &lt;/year&gt;  &lt;/book&gt;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the </a:t>
            </a:r>
            <a:r>
              <a:rPr lang="en-US" sz="1800" dirty="0" err="1"/>
              <a:t>XPath</a:t>
            </a:r>
            <a:r>
              <a:rPr lang="en-US" sz="1800" dirty="0"/>
              <a:t> expression 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en-US" sz="1800" dirty="0" smtClean="0"/>
              <a:t>/bib/</a:t>
            </a:r>
            <a:r>
              <a:rPr lang="en-US" sz="1800" dirty="0"/>
              <a:t>book/@</a:t>
            </a:r>
            <a:r>
              <a:rPr lang="en-US" sz="1800" dirty="0" err="1"/>
              <a:t>bookID</a:t>
            </a:r>
            <a:r>
              <a:rPr lang="en-US" sz="1800" dirty="0"/>
              <a:t> </a:t>
            </a:r>
          </a:p>
          <a:p>
            <a:pPr marL="0" indent="0">
              <a:buNone/>
            </a:pPr>
            <a:r>
              <a:rPr lang="en-US" sz="1800" dirty="0"/>
              <a:t>    returns the sequence </a:t>
            </a:r>
          </a:p>
          <a:p>
            <a:pPr marL="0" indent="0">
              <a:buNone/>
            </a:pPr>
            <a:r>
              <a:rPr lang="en-US" sz="1800" dirty="0"/>
              <a:t>		</a:t>
            </a:r>
            <a:r>
              <a:rPr lang="de-DE" sz="1800" dirty="0"/>
              <a:t> “b100“ . . .</a:t>
            </a:r>
            <a:endParaRPr lang="en-US" sz="1800" dirty="0"/>
          </a:p>
          <a:p>
            <a:pPr lvl="1"/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73445324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Wildcards</a:t>
            </a: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can use wildcards instead of actual tags and attributes:</a:t>
            </a:r>
            <a:br>
              <a:rPr lang="en-US" dirty="0" smtClean="0"/>
            </a:br>
            <a:r>
              <a:rPr lang="en-US" dirty="0" smtClean="0"/>
              <a:t>* means any tag, and </a:t>
            </a:r>
            <a:br>
              <a:rPr lang="en-US" dirty="0" smtClean="0"/>
            </a:br>
            <a:r>
              <a:rPr lang="en-US" dirty="0" smtClean="0"/>
              <a:t>@* means any attribute.</a:t>
            </a:r>
          </a:p>
          <a:p>
            <a:r>
              <a:rPr lang="en-US" dirty="0" smtClean="0"/>
              <a:t>// looks for any descendants.</a:t>
            </a:r>
          </a:p>
          <a:p>
            <a:r>
              <a:rPr lang="en-US" dirty="0" smtClean="0"/>
              <a:t>Examples</a:t>
            </a:r>
            <a:endParaRPr lang="en-US" dirty="0"/>
          </a:p>
          <a:p>
            <a:pPr lvl="1"/>
            <a:r>
              <a:rPr lang="en-US" dirty="0" smtClean="0"/>
              <a:t> /bib/*/author returns the sequence</a:t>
            </a:r>
            <a:br>
              <a:rPr lang="en-US" dirty="0" smtClean="0"/>
            </a:br>
            <a:r>
              <a:rPr lang="de-DE" dirty="0" smtClean="0"/>
              <a:t> 	         </a:t>
            </a:r>
            <a:r>
              <a:rPr lang="de-DE" sz="1800" dirty="0"/>
              <a:t>&lt;</a:t>
            </a:r>
            <a:r>
              <a:rPr lang="de-DE" sz="1800" dirty="0" err="1"/>
              <a:t>author</a:t>
            </a:r>
            <a:r>
              <a:rPr lang="de-DE" sz="1800" dirty="0"/>
              <a:t>&gt; </a:t>
            </a:r>
            <a:r>
              <a:rPr lang="de-DE" sz="1800" dirty="0" err="1"/>
              <a:t>Abiteboul</a:t>
            </a:r>
            <a:r>
              <a:rPr lang="de-DE" sz="1800" dirty="0"/>
              <a:t> &lt;/</a:t>
            </a:r>
            <a:r>
              <a:rPr lang="de-DE" sz="1800" dirty="0" err="1"/>
              <a:t>author</a:t>
            </a:r>
            <a:r>
              <a:rPr lang="de-DE" sz="1800" dirty="0"/>
              <a:t>&gt;</a:t>
            </a:r>
          </a:p>
          <a:p>
            <a:pPr marL="366713" lvl="1" indent="0">
              <a:buNone/>
            </a:pPr>
            <a:r>
              <a:rPr lang="de-DE" sz="1800" dirty="0"/>
              <a:t>                  &lt;</a:t>
            </a:r>
            <a:r>
              <a:rPr lang="de-DE" sz="1800" dirty="0" err="1"/>
              <a:t>author</a:t>
            </a:r>
            <a:r>
              <a:rPr lang="de-DE" sz="1800" dirty="0"/>
              <a:t>&gt; Hull &lt;/</a:t>
            </a:r>
            <a:r>
              <a:rPr lang="de-DE" sz="1800" dirty="0" err="1"/>
              <a:t>author</a:t>
            </a:r>
            <a:r>
              <a:rPr lang="de-DE" sz="1800" dirty="0"/>
              <a:t>&gt;</a:t>
            </a:r>
          </a:p>
          <a:p>
            <a:pPr marL="457200" lvl="1" indent="0">
              <a:buClr>
                <a:prstClr val="black"/>
              </a:buClr>
              <a:buSzPct val="100000"/>
              <a:buNone/>
            </a:pPr>
            <a:r>
              <a:rPr lang="de-DE" sz="1800" dirty="0"/>
              <a:t>                  &lt;</a:t>
            </a:r>
            <a:r>
              <a:rPr lang="de-DE" sz="1800" dirty="0" err="1"/>
              <a:t>author</a:t>
            </a:r>
            <a:r>
              <a:rPr lang="de-DE" sz="1800" dirty="0"/>
              <a:t>&gt; </a:t>
            </a:r>
            <a:r>
              <a:rPr lang="de-DE" sz="1800" dirty="0" err="1"/>
              <a:t>Vianu</a:t>
            </a:r>
            <a:r>
              <a:rPr lang="de-DE" sz="1800" dirty="0"/>
              <a:t> &lt;/</a:t>
            </a:r>
            <a:r>
              <a:rPr lang="de-DE" sz="1800" dirty="0" err="1"/>
              <a:t>author</a:t>
            </a:r>
            <a:r>
              <a:rPr lang="de-DE" sz="1800" dirty="0" smtClean="0"/>
              <a:t>&gt;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          </a:t>
            </a:r>
            <a:r>
              <a:rPr lang="de-DE" sz="1600" dirty="0" smtClean="0">
                <a:solidFill>
                  <a:prstClr val="black"/>
                </a:solidFill>
                <a:latin typeface="Book Antiqua" pitchFamily="18" charset="0"/>
              </a:rPr>
              <a:t>&lt;</a:t>
            </a:r>
            <a:r>
              <a:rPr lang="de-DE" sz="1600" dirty="0" err="1">
                <a:solidFill>
                  <a:prstClr val="black"/>
                </a:solidFill>
                <a:latin typeface="Book Antiqua" pitchFamily="18" charset="0"/>
              </a:rPr>
              <a:t>author</a:t>
            </a:r>
            <a:r>
              <a:rPr lang="de-DE" sz="1600" dirty="0">
                <a:solidFill>
                  <a:prstClr val="black"/>
                </a:solidFill>
                <a:latin typeface="Book Antiqua" pitchFamily="18" charset="0"/>
              </a:rPr>
              <a:t>&gt;Ullmann &lt;/</a:t>
            </a:r>
            <a:r>
              <a:rPr lang="de-DE" sz="1600" dirty="0" err="1">
                <a:solidFill>
                  <a:prstClr val="black"/>
                </a:solidFill>
                <a:latin typeface="Book Antiqua" pitchFamily="18" charset="0"/>
              </a:rPr>
              <a:t>author</a:t>
            </a:r>
            <a:r>
              <a:rPr lang="de-DE" sz="1600" dirty="0" smtClean="0">
                <a:solidFill>
                  <a:prstClr val="black"/>
                </a:solidFill>
                <a:latin typeface="Book Antiqua" pitchFamily="18" charset="0"/>
              </a:rPr>
              <a:t>&gt;</a:t>
            </a:r>
            <a:endParaRPr lang="de-DE" sz="1600" dirty="0">
              <a:solidFill>
                <a:prstClr val="black"/>
              </a:solidFill>
              <a:latin typeface="Book Antiqua" pitchFamily="18" charset="0"/>
            </a:endParaRPr>
          </a:p>
          <a:p>
            <a:pPr marL="366713" lvl="1" indent="0">
              <a:buNone/>
            </a:pPr>
            <a:r>
              <a:rPr lang="de-DE" sz="1600" dirty="0" smtClean="0">
                <a:solidFill>
                  <a:prstClr val="black"/>
                </a:solidFill>
                <a:latin typeface="Book Antiqua" pitchFamily="18" charset="0"/>
              </a:rPr>
              <a:t>                         &lt;</a:t>
            </a:r>
            <a:r>
              <a:rPr lang="de-DE" sz="1600" dirty="0" err="1">
                <a:solidFill>
                  <a:prstClr val="black"/>
                </a:solidFill>
                <a:latin typeface="Book Antiqua" pitchFamily="18" charset="0"/>
              </a:rPr>
              <a:t>author</a:t>
            </a:r>
            <a:r>
              <a:rPr lang="de-DE" sz="1600" dirty="0">
                <a:solidFill>
                  <a:prstClr val="black"/>
                </a:solidFill>
                <a:latin typeface="Book Antiqua" pitchFamily="18" charset="0"/>
              </a:rPr>
              <a:t>&gt;</a:t>
            </a:r>
            <a:r>
              <a:rPr lang="de-DE" sz="1600" dirty="0" err="1">
                <a:solidFill>
                  <a:prstClr val="black"/>
                </a:solidFill>
                <a:latin typeface="Book Antiqua" pitchFamily="18" charset="0"/>
              </a:rPr>
              <a:t>Ng</a:t>
            </a:r>
            <a:r>
              <a:rPr lang="de-DE" sz="1600" dirty="0">
                <a:solidFill>
                  <a:prstClr val="black"/>
                </a:solidFill>
                <a:latin typeface="Book Antiqua" pitchFamily="18" charset="0"/>
              </a:rPr>
              <a:t> &lt;/</a:t>
            </a:r>
            <a:r>
              <a:rPr lang="de-DE" sz="1600" dirty="0" err="1">
                <a:solidFill>
                  <a:prstClr val="black"/>
                </a:solidFill>
                <a:latin typeface="Book Antiqua" pitchFamily="18" charset="0"/>
              </a:rPr>
              <a:t>author</a:t>
            </a:r>
            <a:r>
              <a:rPr lang="de-DE" sz="1600" dirty="0">
                <a:solidFill>
                  <a:prstClr val="black"/>
                </a:solidFill>
                <a:latin typeface="Book Antiqua" pitchFamily="18" charset="0"/>
              </a:rPr>
              <a:t>&gt; </a:t>
            </a:r>
            <a:endParaRPr lang="de-DE" sz="1600" dirty="0" smtClean="0">
              <a:solidFill>
                <a:prstClr val="black"/>
              </a:solidFill>
              <a:latin typeface="Book Antiqua" pitchFamily="18" charset="0"/>
            </a:endParaRPr>
          </a:p>
          <a:p>
            <a:pPr lvl="1"/>
            <a:r>
              <a:rPr lang="en-US" sz="1800" dirty="0"/>
              <a:t>/bib//author </a:t>
            </a:r>
            <a:r>
              <a:rPr lang="en-US" sz="1800" dirty="0" smtClean="0"/>
              <a:t>returns the same in this case</a:t>
            </a:r>
            <a:endParaRPr lang="en-US" sz="1800" dirty="0"/>
          </a:p>
          <a:p>
            <a:pPr marL="366713" lvl="1" indent="0">
              <a:buNone/>
            </a:pPr>
            <a:endParaRPr lang="de-DE" sz="1800" dirty="0" smtClean="0"/>
          </a:p>
        </p:txBody>
      </p:sp>
    </p:spTree>
    <p:extLst>
      <p:ext uri="{BB962C8B-B14F-4D97-AF65-F5344CB8AC3E}">
        <p14:creationId xmlns:p14="http://schemas.microsoft.com/office/powerpoint/2010/main" val="3098074160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and Other Constructs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/bib/paper[2]/author[1] </a:t>
            </a:r>
            <a:r>
              <a:rPr lang="en-US" dirty="0" smtClean="0"/>
              <a:t>: choose the second paper, first author:</a:t>
            </a:r>
            <a:br>
              <a:rPr lang="en-US" dirty="0" smtClean="0"/>
            </a:br>
            <a:r>
              <a:rPr lang="de-DE" dirty="0">
                <a:latin typeface="Book Antiqua" pitchFamily="18" charset="0"/>
              </a:rPr>
              <a:t>&lt;</a:t>
            </a:r>
            <a:r>
              <a:rPr lang="de-DE" dirty="0" err="1">
                <a:latin typeface="Book Antiqua" pitchFamily="18" charset="0"/>
              </a:rPr>
              <a:t>author</a:t>
            </a:r>
            <a:r>
              <a:rPr lang="de-DE" dirty="0">
                <a:latin typeface="Book Antiqua" pitchFamily="18" charset="0"/>
              </a:rPr>
              <a:t>&gt;</a:t>
            </a:r>
            <a:r>
              <a:rPr lang="de-DE" dirty="0" err="1">
                <a:latin typeface="Book Antiqua" pitchFamily="18" charset="0"/>
              </a:rPr>
              <a:t>Ng</a:t>
            </a:r>
            <a:r>
              <a:rPr lang="de-DE" dirty="0">
                <a:latin typeface="Book Antiqua" pitchFamily="18" charset="0"/>
              </a:rPr>
              <a:t> &lt;/</a:t>
            </a:r>
            <a:r>
              <a:rPr lang="de-DE" dirty="0" err="1">
                <a:latin typeface="Book Antiqua" pitchFamily="18" charset="0"/>
              </a:rPr>
              <a:t>author</a:t>
            </a:r>
            <a:r>
              <a:rPr lang="de-DE" dirty="0">
                <a:latin typeface="Book Antiqua" pitchFamily="18" charset="0"/>
              </a:rPr>
              <a:t>&gt; </a:t>
            </a:r>
            <a:endParaRPr lang="en-US" dirty="0"/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en-US" dirty="0"/>
              <a:t>/bib</a:t>
            </a:r>
            <a:r>
              <a:rPr lang="en-US" dirty="0" smtClean="0"/>
              <a:t>/paper[author = “Ng” ] : find all papers such that </a:t>
            </a:r>
            <a:r>
              <a:rPr lang="en-US" i="1" dirty="0" smtClean="0"/>
              <a:t>there exists</a:t>
            </a:r>
            <a:r>
              <a:rPr lang="en-US" dirty="0" smtClean="0"/>
              <a:t> an author Ng.</a:t>
            </a:r>
            <a:br>
              <a:rPr lang="en-US" dirty="0" smtClean="0"/>
            </a:b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=“p200“&gt; &lt;title&gt;XML Query </a:t>
            </a:r>
            <a:r>
              <a:rPr lang="de-DE" sz="1600" dirty="0" err="1">
                <a:latin typeface="Book Antiqua" pitchFamily="18" charset="0"/>
              </a:rPr>
              <a:t>Optimization</a:t>
            </a:r>
            <a:r>
              <a:rPr lang="de-DE" sz="1600" dirty="0">
                <a:latin typeface="Book Antiqua" pitchFamily="18" charset="0"/>
              </a:rPr>
              <a:t>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</a:t>
            </a:r>
            <a:r>
              <a:rPr lang="de-DE" sz="1600" dirty="0" err="1" smtClean="0">
                <a:latin typeface="Book Antiqua" pitchFamily="18" charset="0"/>
              </a:rPr>
              <a:t>Ng</a:t>
            </a:r>
            <a:r>
              <a:rPr lang="de-DE" sz="1600" dirty="0" smtClean="0">
                <a:latin typeface="Book Antiqua" pitchFamily="18" charset="0"/>
              </a:rPr>
              <a:t> &lt;/</a:t>
            </a:r>
            <a:r>
              <a:rPr lang="de-DE" sz="1600" dirty="0" err="1" smtClean="0">
                <a:latin typeface="Book Antiqua" pitchFamily="18" charset="0"/>
              </a:rPr>
              <a:t>author</a:t>
            </a:r>
            <a:r>
              <a:rPr lang="de-DE" sz="1600" dirty="0" smtClean="0">
                <a:latin typeface="Book Antiqua" pitchFamily="18" charset="0"/>
              </a:rPr>
              <a:t>&gt; &lt;/</a:t>
            </a:r>
            <a:r>
              <a:rPr lang="de-DE" sz="1600" dirty="0" err="1" smtClean="0">
                <a:latin typeface="Book Antiqua" pitchFamily="18" charset="0"/>
              </a:rPr>
              <a:t>paper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en-US" dirty="0" smtClean="0"/>
              <a:t>/</a:t>
            </a:r>
            <a:r>
              <a:rPr lang="en-US" dirty="0"/>
              <a:t>bib/(</a:t>
            </a:r>
            <a:r>
              <a:rPr lang="en-US" dirty="0" err="1"/>
              <a:t>paper|book</a:t>
            </a:r>
            <a:r>
              <a:rPr lang="en-US" dirty="0"/>
              <a:t>)/title </a:t>
            </a:r>
            <a:r>
              <a:rPr lang="en-US" dirty="0" smtClean="0"/>
              <a:t>: find the titles of each element that is a paper </a:t>
            </a:r>
            <a:r>
              <a:rPr lang="en-US" i="1" dirty="0" smtClean="0"/>
              <a:t>or</a:t>
            </a:r>
            <a:r>
              <a:rPr lang="en-US" dirty="0" smtClean="0"/>
              <a:t> a book.</a:t>
            </a:r>
            <a:br>
              <a:rPr lang="en-US" dirty="0" smtClean="0"/>
            </a:br>
            <a:r>
              <a:rPr lang="de-DE" sz="1600" dirty="0">
                <a:latin typeface="Book Antiqua" pitchFamily="18" charset="0"/>
              </a:rPr>
              <a:t>&lt;title&gt; </a:t>
            </a:r>
            <a:r>
              <a:rPr lang="de-DE" sz="1600" dirty="0" err="1">
                <a:latin typeface="Book Antiqua" pitchFamily="18" charset="0"/>
              </a:rPr>
              <a:t>Foundations</a:t>
            </a:r>
            <a:r>
              <a:rPr lang="de-DE" sz="1600" dirty="0">
                <a:latin typeface="Book Antiqua" pitchFamily="18" charset="0"/>
              </a:rPr>
              <a:t>… &lt;/title</a:t>
            </a:r>
            <a:r>
              <a:rPr lang="de-DE" sz="1600" dirty="0" smtClean="0">
                <a:latin typeface="Book Antiqua" pitchFamily="18" charset="0"/>
              </a:rPr>
              <a:t>&gt;</a:t>
            </a:r>
            <a:br>
              <a:rPr lang="de-DE" sz="1600" dirty="0" smtClean="0">
                <a:latin typeface="Book Antiqua" pitchFamily="18" charset="0"/>
              </a:rPr>
            </a:br>
            <a:r>
              <a:rPr lang="de-DE" sz="1600" dirty="0">
                <a:latin typeface="Book Antiqua" pitchFamily="18" charset="0"/>
              </a:rPr>
              <a:t>&lt;title&gt;XML </a:t>
            </a:r>
            <a:r>
              <a:rPr lang="de-DE" sz="1600" dirty="0" err="1">
                <a:latin typeface="Book Antiqua" pitchFamily="18" charset="0"/>
              </a:rPr>
              <a:t>and</a:t>
            </a:r>
            <a:r>
              <a:rPr lang="de-DE" sz="1600" dirty="0">
                <a:latin typeface="Book Antiqua" pitchFamily="18" charset="0"/>
              </a:rPr>
              <a:t> Databases&lt;/title</a:t>
            </a:r>
            <a:r>
              <a:rPr lang="de-DE" sz="1600" dirty="0" smtClean="0">
                <a:latin typeface="Book Antiqua" pitchFamily="18" charset="0"/>
              </a:rPr>
              <a:t>&gt;</a:t>
            </a:r>
            <a:br>
              <a:rPr lang="de-DE" sz="1600" dirty="0" smtClean="0">
                <a:latin typeface="Book Antiqua" pitchFamily="18" charset="0"/>
              </a:rPr>
            </a:b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>
                <a:latin typeface="Book Antiqua" pitchFamily="18" charset="0"/>
              </a:rPr>
              <a:t>title&gt;XML Query </a:t>
            </a:r>
            <a:r>
              <a:rPr lang="de-DE" sz="1600" dirty="0" err="1">
                <a:latin typeface="Book Antiqua" pitchFamily="18" charset="0"/>
              </a:rPr>
              <a:t>Optimization</a:t>
            </a:r>
            <a:r>
              <a:rPr lang="de-DE" sz="1600" dirty="0">
                <a:latin typeface="Book Antiqua" pitchFamily="18" charset="0"/>
              </a:rPr>
              <a:t>&lt;/title</a:t>
            </a:r>
            <a:r>
              <a:rPr lang="de-DE" sz="1600" dirty="0" smtClean="0">
                <a:latin typeface="Book Antiqua" pitchFamily="18" charset="0"/>
              </a:rPr>
              <a:t>&gt;</a:t>
            </a:r>
          </a:p>
          <a:p>
            <a:pPr marL="273050" lvl="1">
              <a:spcBef>
                <a:spcPts val="600"/>
              </a:spcBef>
              <a:buSzPct val="70000"/>
              <a:buFont typeface="Wingdings" pitchFamily="2" charset="2"/>
              <a:buChar char=""/>
            </a:pPr>
            <a:r>
              <a:rPr lang="de-DE" sz="1600" dirty="0" smtClean="0">
                <a:latin typeface="Book Antiqua" pitchFamily="18" charset="0"/>
                <a:hlinkClick r:id="rId3"/>
              </a:rPr>
              <a:t>XPath examples</a:t>
            </a:r>
            <a:endParaRPr lang="de-DE" sz="1600" dirty="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691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Evaluate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/bib</a:t>
            </a:r>
            <a:r>
              <a:rPr lang="en-US" dirty="0" smtClean="0"/>
              <a:t>/*/</a:t>
            </a:r>
            <a:r>
              <a:rPr lang="en-US" dirty="0"/>
              <a:t>title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/bib//title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/bib/*[publisher = “McGraw”]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&lt;?XML </a:t>
            </a:r>
            <a:r>
              <a:rPr lang="de-DE" sz="1600" dirty="0" err="1">
                <a:latin typeface="Book Antiqua" pitchFamily="18" charset="0"/>
              </a:rPr>
              <a:t>version</a:t>
            </a:r>
            <a:r>
              <a:rPr lang="de-DE" sz="1600" dirty="0">
                <a:latin typeface="Book Antiqua" pitchFamily="18" charset="0"/>
              </a:rPr>
              <a:t>=“1.0” </a:t>
            </a:r>
            <a:r>
              <a:rPr lang="de-DE" sz="1600" dirty="0" err="1">
                <a:latin typeface="Book Antiqua" pitchFamily="18" charset="0"/>
              </a:rPr>
              <a:t>standalone</a:t>
            </a:r>
            <a:r>
              <a:rPr lang="de-DE" sz="1600" dirty="0">
                <a:latin typeface="Book Antiqua" pitchFamily="18" charset="0"/>
              </a:rPr>
              <a:t> =“</a:t>
            </a:r>
            <a:r>
              <a:rPr lang="de-DE" sz="1600" dirty="0" err="1">
                <a:latin typeface="Book Antiqua" pitchFamily="18" charset="0"/>
              </a:rPr>
              <a:t>yes</a:t>
            </a:r>
            <a:r>
              <a:rPr lang="de-DE" sz="1600" dirty="0">
                <a:latin typeface="Book Antiqua" pitchFamily="18" charset="0"/>
              </a:rPr>
              <a:t>” ?&gt;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 smtClean="0">
                <a:latin typeface="Book Antiqua" pitchFamily="18" charset="0"/>
              </a:rPr>
              <a:t>&lt;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&lt;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bookID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smtClean="0">
                <a:latin typeface="Book Antiqua" pitchFamily="18" charset="0"/>
              </a:rPr>
              <a:t>=“</a:t>
            </a:r>
            <a:r>
              <a:rPr lang="de-DE" sz="1600" dirty="0">
                <a:latin typeface="Book Antiqua" pitchFamily="18" charset="0"/>
              </a:rPr>
              <a:t>b100“&gt;    &lt;title&gt; </a:t>
            </a:r>
            <a:r>
              <a:rPr lang="de-DE" sz="1600" dirty="0" err="1">
                <a:latin typeface="Book Antiqua" pitchFamily="18" charset="0"/>
              </a:rPr>
              <a:t>Foundations</a:t>
            </a:r>
            <a:r>
              <a:rPr lang="de-DE" sz="1600" dirty="0">
                <a:latin typeface="Book Antiqua" pitchFamily="18" charset="0"/>
              </a:rPr>
              <a:t>… 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</a:t>
            </a:r>
            <a:r>
              <a:rPr lang="de-DE" sz="1600" dirty="0" err="1">
                <a:latin typeface="Book Antiqua" pitchFamily="18" charset="0"/>
              </a:rPr>
              <a:t>Abiteboul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Hull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</a:t>
            </a:r>
            <a:r>
              <a:rPr lang="de-DE" sz="1600" dirty="0" err="1">
                <a:latin typeface="Book Antiqua" pitchFamily="18" charset="0"/>
              </a:rPr>
              <a:t>Vianu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>
                <a:latin typeface="Book Antiqua" pitchFamily="18" charset="0"/>
              </a:rPr>
              <a:t>&gt; Addison Wesley &lt;/</a:t>
            </a:r>
            <a:r>
              <a:rPr lang="de-DE" sz="1600" dirty="0" err="1">
                <a:latin typeface="Book Antiqua" pitchFamily="18" charset="0"/>
              </a:rPr>
              <a:t>publisher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                  &lt;</a:t>
            </a:r>
            <a:r>
              <a:rPr lang="de-DE" sz="1600" dirty="0" err="1">
                <a:latin typeface="Book Antiqua" pitchFamily="18" charset="0"/>
              </a:rPr>
              <a:t>year</a:t>
            </a:r>
            <a:r>
              <a:rPr lang="de-DE" sz="1600" dirty="0">
                <a:latin typeface="Book Antiqua" pitchFamily="18" charset="0"/>
              </a:rPr>
              <a:t>&gt; 1995 &lt;/</a:t>
            </a:r>
            <a:r>
              <a:rPr lang="de-DE" sz="1600" dirty="0" err="1">
                <a:latin typeface="Book Antiqua" pitchFamily="18" charset="0"/>
              </a:rPr>
              <a:t>year</a:t>
            </a:r>
            <a:r>
              <a:rPr lang="de-DE" sz="1600" dirty="0">
                <a:latin typeface="Book Antiqua" pitchFamily="18" charset="0"/>
              </a:rPr>
              <a:t>&gt;  &lt;/</a:t>
            </a:r>
            <a:r>
              <a:rPr lang="de-DE" sz="1600" dirty="0" err="1">
                <a:latin typeface="Book Antiqua" pitchFamily="18" charset="0"/>
              </a:rPr>
              <a:t>book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=“p100“&gt; &lt;title&gt;XML </a:t>
            </a:r>
            <a:r>
              <a:rPr lang="de-DE" sz="1600" dirty="0" err="1">
                <a:latin typeface="Book Antiqua" pitchFamily="18" charset="0"/>
              </a:rPr>
              <a:t>and</a:t>
            </a:r>
            <a:r>
              <a:rPr lang="de-DE" sz="1600" dirty="0">
                <a:latin typeface="Book Antiqua" pitchFamily="18" charset="0"/>
              </a:rPr>
              <a:t> Databases&lt;/title&gt;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&gt;Ullmann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&lt;/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 </a:t>
            </a:r>
            <a:r>
              <a:rPr lang="de-DE" sz="1600" dirty="0" err="1">
                <a:latin typeface="Book Antiqua" pitchFamily="18" charset="0"/>
              </a:rPr>
              <a:t>paperID</a:t>
            </a:r>
            <a:r>
              <a:rPr lang="de-DE" sz="1600" dirty="0">
                <a:latin typeface="Book Antiqua" pitchFamily="18" charset="0"/>
              </a:rPr>
              <a:t>=“p200“&gt; &lt;title&gt;XML Query </a:t>
            </a:r>
            <a:r>
              <a:rPr lang="de-DE" sz="1600" dirty="0" err="1">
                <a:latin typeface="Book Antiqua" pitchFamily="18" charset="0"/>
              </a:rPr>
              <a:t>Optimization</a:t>
            </a:r>
            <a:r>
              <a:rPr lang="de-DE" sz="1600" dirty="0">
                <a:latin typeface="Book Antiqua" pitchFamily="18" charset="0"/>
              </a:rPr>
              <a:t>&lt;/title&gt;</a:t>
            </a:r>
          </a:p>
          <a:p>
            <a:pPr marL="457200" lvl="1" indent="0">
              <a:buClr>
                <a:schemeClr val="tx1"/>
              </a:buClr>
              <a:buSzPct val="100000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</a:t>
            </a:r>
            <a:r>
              <a:rPr lang="de-DE" sz="1600" dirty="0" err="1">
                <a:latin typeface="Book Antiqua" pitchFamily="18" charset="0"/>
              </a:rPr>
              <a:t>Ng</a:t>
            </a:r>
            <a:r>
              <a:rPr lang="de-DE" sz="1600" dirty="0">
                <a:latin typeface="Book Antiqua" pitchFamily="18" charset="0"/>
              </a:rPr>
              <a:t> &lt;/</a:t>
            </a:r>
            <a:r>
              <a:rPr lang="de-DE" sz="1600" dirty="0" err="1">
                <a:latin typeface="Book Antiqua" pitchFamily="18" charset="0"/>
              </a:rPr>
              <a:t>author</a:t>
            </a:r>
            <a:r>
              <a:rPr lang="de-DE" sz="1600" dirty="0">
                <a:latin typeface="Book Antiqua" pitchFamily="18" charset="0"/>
              </a:rPr>
              <a:t>&gt; &lt;/</a:t>
            </a:r>
            <a:r>
              <a:rPr lang="de-DE" sz="1600" dirty="0" err="1">
                <a:latin typeface="Book Antiqua" pitchFamily="18" charset="0"/>
              </a:rPr>
              <a:t>paper</a:t>
            </a:r>
            <a:r>
              <a:rPr lang="de-DE" sz="1600" dirty="0">
                <a:latin typeface="Book Antiqua" pitchFamily="18" charset="0"/>
              </a:rPr>
              <a:t>&gt;</a:t>
            </a:r>
          </a:p>
          <a:p>
            <a:pPr marL="342900" indent="-342900">
              <a:spcBef>
                <a:spcPct val="20000"/>
              </a:spcBef>
              <a:buClr>
                <a:schemeClr val="tx1"/>
              </a:buClr>
              <a:buSzPct val="75000"/>
              <a:buFont typeface="Monotype Sorts" pitchFamily="2" charset="2"/>
              <a:buNone/>
            </a:pPr>
            <a:r>
              <a:rPr lang="de-DE" sz="1600" dirty="0">
                <a:latin typeface="Book Antiqua" pitchFamily="18" charset="0"/>
              </a:rPr>
              <a:t>&lt;</a:t>
            </a:r>
            <a:r>
              <a:rPr lang="de-DE" sz="1600" dirty="0" smtClean="0">
                <a:latin typeface="Book Antiqua" pitchFamily="18" charset="0"/>
              </a:rPr>
              <a:t>/</a:t>
            </a:r>
            <a:r>
              <a:rPr lang="de-DE" sz="1600" dirty="0" err="1" smtClean="0">
                <a:latin typeface="Book Antiqua" pitchFamily="18" charset="0"/>
              </a:rPr>
              <a:t>bib</a:t>
            </a:r>
            <a:r>
              <a:rPr lang="de-DE" sz="1600" dirty="0" smtClean="0">
                <a:latin typeface="Book Antiqua" pitchFamily="18" charset="0"/>
              </a:rPr>
              <a:t>&gt;</a:t>
            </a:r>
            <a:endParaRPr lang="de-DE" sz="1600" dirty="0">
              <a:latin typeface="Book Antiqua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407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/>
              <a:t>The Object Exchange Data Model</a:t>
            </a:r>
          </a:p>
          <a:p>
            <a:pPr lvl="1"/>
            <a:r>
              <a:rPr lang="en-US"/>
              <a:t>The world consists of objects.</a:t>
            </a:r>
          </a:p>
          <a:p>
            <a:pPr lvl="1"/>
            <a:r>
              <a:rPr lang="en-US"/>
              <a:t>Complex objects comprise other objects as parts.</a:t>
            </a:r>
          </a:p>
          <a:p>
            <a:r>
              <a:rPr lang="en-US"/>
              <a:t>XML: Mark-up language that supports semi-structured data.</a:t>
            </a:r>
          </a:p>
          <a:p>
            <a:pPr lvl="1"/>
            <a:r>
              <a:rPr lang="en-US"/>
              <a:t>nested tags, consistent with nested objects.</a:t>
            </a:r>
          </a:p>
          <a:p>
            <a:pPr lvl="1"/>
            <a:r>
              <a:rPr lang="en-US"/>
              <a:t>XML data: attribute values + free-form text</a:t>
            </a:r>
          </a:p>
          <a:p>
            <a:r>
              <a:rPr lang="en-US"/>
              <a:t>XPath: query languge for XML</a:t>
            </a:r>
          </a:p>
        </p:txBody>
      </p:sp>
    </p:spTree>
    <p:extLst>
      <p:ext uri="{BB962C8B-B14F-4D97-AF65-F5344CB8AC3E}">
        <p14:creationId xmlns:p14="http://schemas.microsoft.com/office/powerpoint/2010/main" val="2868123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de-DE"/>
              <a:t>XML Data Exchange Format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dirty="0"/>
              <a:t>A </a:t>
            </a:r>
            <a:r>
              <a:rPr lang="de-DE" dirty="0" err="1"/>
              <a:t>standard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W3C (World Wide Web </a:t>
            </a:r>
            <a:r>
              <a:rPr lang="de-DE" dirty="0" err="1"/>
              <a:t>Consortium</a:t>
            </a:r>
            <a:r>
              <a:rPr lang="de-DE" dirty="0"/>
              <a:t>, </a:t>
            </a:r>
            <a:r>
              <a:rPr lang="de-DE" dirty="0">
                <a:hlinkClick r:id="rId3"/>
              </a:rPr>
              <a:t>http://www.w3.org</a:t>
            </a:r>
            <a:r>
              <a:rPr lang="de-DE" dirty="0"/>
              <a:t>).</a:t>
            </a:r>
          </a:p>
          <a:p>
            <a:pPr>
              <a:lnSpc>
                <a:spcPct val="90000"/>
              </a:lnSpc>
            </a:pPr>
            <a:r>
              <a:rPr lang="de-DE" dirty="0"/>
              <a:t>The </a:t>
            </a:r>
            <a:r>
              <a:rPr lang="de-DE" dirty="0" err="1"/>
              <a:t>mission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W3C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de-DE" dirty="0"/>
              <a:t>    „. . . </a:t>
            </a:r>
            <a:r>
              <a:rPr lang="de-DE" dirty="0" err="1"/>
              <a:t>developing</a:t>
            </a:r>
            <a:r>
              <a:rPr lang="de-DE" dirty="0"/>
              <a:t> </a:t>
            </a:r>
            <a:r>
              <a:rPr lang="de-DE" dirty="0" err="1"/>
              <a:t>common</a:t>
            </a:r>
            <a:r>
              <a:rPr lang="de-DE" dirty="0"/>
              <a:t> </a:t>
            </a:r>
            <a:r>
              <a:rPr lang="de-DE" dirty="0" err="1"/>
              <a:t>protocols</a:t>
            </a:r>
            <a:r>
              <a:rPr lang="de-DE" dirty="0"/>
              <a:t> </a:t>
            </a:r>
            <a:r>
              <a:rPr lang="de-DE" dirty="0" err="1"/>
              <a:t>that</a:t>
            </a:r>
            <a:r>
              <a:rPr lang="de-DE" dirty="0"/>
              <a:t> promote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dirty="0" err="1"/>
              <a:t>evolution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lang="de-DE" dirty="0" err="1"/>
              <a:t>ensure</a:t>
            </a:r>
            <a:r>
              <a:rPr lang="de-DE" dirty="0"/>
              <a:t> </a:t>
            </a:r>
            <a:r>
              <a:rPr lang="de-DE" dirty="0" err="1"/>
              <a:t>its</a:t>
            </a:r>
            <a:r>
              <a:rPr lang="de-DE" dirty="0"/>
              <a:t> </a:t>
            </a:r>
            <a:r>
              <a:rPr lang="de-DE" i="1" dirty="0" err="1"/>
              <a:t>interoperability</a:t>
            </a:r>
            <a:r>
              <a:rPr lang="de-DE" dirty="0"/>
              <a:t>. . .“.</a:t>
            </a:r>
          </a:p>
          <a:p>
            <a:pPr>
              <a:lnSpc>
                <a:spcPct val="90000"/>
              </a:lnSpc>
            </a:pPr>
            <a:r>
              <a:rPr lang="de-DE" dirty="0"/>
              <a:t>Basic </a:t>
            </a:r>
            <a:r>
              <a:rPr lang="de-DE" dirty="0" err="1"/>
              <a:t>ideas</a:t>
            </a:r>
            <a:endParaRPr lang="de-DE" dirty="0"/>
          </a:p>
          <a:p>
            <a:pPr lvl="1">
              <a:lnSpc>
                <a:spcPct val="90000"/>
              </a:lnSpc>
            </a:pPr>
            <a:r>
              <a:rPr lang="de-DE" dirty="0"/>
              <a:t>XML = </a:t>
            </a:r>
            <a:r>
              <a:rPr lang="de-DE" dirty="0" err="1"/>
              <a:t>data</a:t>
            </a:r>
            <a:endParaRPr lang="de-DE" dirty="0"/>
          </a:p>
          <a:p>
            <a:pPr lvl="1">
              <a:lnSpc>
                <a:spcPct val="90000"/>
              </a:lnSpc>
            </a:pPr>
            <a:r>
              <a:rPr lang="de-DE" dirty="0"/>
              <a:t>XML </a:t>
            </a:r>
            <a:r>
              <a:rPr lang="de-DE" dirty="0" err="1"/>
              <a:t>generated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endParaRPr lang="de-DE" dirty="0"/>
          </a:p>
          <a:p>
            <a:pPr lvl="1">
              <a:lnSpc>
                <a:spcPct val="90000"/>
              </a:lnSpc>
            </a:pPr>
            <a:r>
              <a:rPr lang="de-DE" dirty="0"/>
              <a:t>XML </a:t>
            </a:r>
            <a:r>
              <a:rPr lang="de-DE" dirty="0" err="1"/>
              <a:t>consumed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dirty="0" err="1"/>
              <a:t>applications</a:t>
            </a:r>
            <a:endParaRPr lang="de-DE" dirty="0"/>
          </a:p>
          <a:p>
            <a:pPr lvl="1">
              <a:lnSpc>
                <a:spcPct val="90000"/>
              </a:lnSpc>
            </a:pPr>
            <a:r>
              <a:rPr lang="de-DE" dirty="0"/>
              <a:t>Easy </a:t>
            </a:r>
            <a:r>
              <a:rPr lang="de-DE" dirty="0" err="1"/>
              <a:t>access</a:t>
            </a:r>
            <a:r>
              <a:rPr lang="de-DE" dirty="0"/>
              <a:t>: </a:t>
            </a:r>
            <a:r>
              <a:rPr lang="de-DE" dirty="0" err="1"/>
              <a:t>across</a:t>
            </a:r>
            <a:r>
              <a:rPr lang="de-DE" dirty="0"/>
              <a:t> </a:t>
            </a:r>
            <a:r>
              <a:rPr lang="de-DE" dirty="0" err="1"/>
              <a:t>platforms</a:t>
            </a:r>
            <a:r>
              <a:rPr lang="de-DE" dirty="0"/>
              <a:t>, </a:t>
            </a:r>
            <a:r>
              <a:rPr lang="de-DE" dirty="0" err="1"/>
              <a:t>organizations</a:t>
            </a:r>
            <a:r>
              <a:rPr lang="de-DE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603280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800"/>
              <a:t>Paradigm Shift on the Web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de-DE" dirty="0" err="1"/>
              <a:t>For</a:t>
            </a:r>
            <a:r>
              <a:rPr lang="de-DE" dirty="0"/>
              <a:t> web </a:t>
            </a:r>
            <a:r>
              <a:rPr lang="de-DE" dirty="0" err="1"/>
              <a:t>search</a:t>
            </a:r>
            <a:r>
              <a:rPr lang="de-DE" dirty="0"/>
              <a:t> </a:t>
            </a:r>
            <a:r>
              <a:rPr lang="de-DE" dirty="0" err="1"/>
              <a:t>engines</a:t>
            </a:r>
            <a:r>
              <a:rPr lang="de-DE" dirty="0"/>
              <a:t>: </a:t>
            </a:r>
          </a:p>
          <a:p>
            <a:pPr lvl="1"/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documents</a:t>
            </a:r>
            <a:r>
              <a:rPr lang="de-DE" dirty="0"/>
              <a:t> (HTML)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(XML)</a:t>
            </a:r>
          </a:p>
          <a:p>
            <a:pPr lvl="1"/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management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document</a:t>
            </a:r>
            <a:r>
              <a:rPr lang="de-DE" dirty="0"/>
              <a:t> </a:t>
            </a:r>
            <a:r>
              <a:rPr lang="de-DE" dirty="0" err="1"/>
              <a:t>understanding</a:t>
            </a:r>
            <a:r>
              <a:rPr lang="de-DE" dirty="0"/>
              <a:t> (e.g., </a:t>
            </a:r>
            <a:r>
              <a:rPr lang="de-DE" dirty="0" err="1"/>
              <a:t>question</a:t>
            </a:r>
            <a:r>
              <a:rPr lang="de-DE" dirty="0"/>
              <a:t> </a:t>
            </a:r>
            <a:r>
              <a:rPr lang="de-DE" dirty="0" err="1"/>
              <a:t>answering</a:t>
            </a:r>
            <a:r>
              <a:rPr lang="de-DE" dirty="0"/>
              <a:t>)</a:t>
            </a:r>
          </a:p>
          <a:p>
            <a:pPr lvl="1"/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information</a:t>
            </a:r>
            <a:r>
              <a:rPr lang="de-DE" dirty="0"/>
              <a:t> </a:t>
            </a:r>
            <a:r>
              <a:rPr lang="de-DE" dirty="0" err="1"/>
              <a:t>retrieval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management</a:t>
            </a:r>
            <a:endParaRPr lang="de-DE" dirty="0"/>
          </a:p>
          <a:p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database</a:t>
            </a:r>
            <a:r>
              <a:rPr lang="de-DE" dirty="0"/>
              <a:t> </a:t>
            </a:r>
            <a:r>
              <a:rPr lang="de-DE" dirty="0" err="1"/>
              <a:t>systems</a:t>
            </a:r>
            <a:r>
              <a:rPr lang="de-DE" dirty="0"/>
              <a:t>:</a:t>
            </a:r>
          </a:p>
          <a:p>
            <a:pPr lvl="1"/>
            <a:r>
              <a:rPr lang="de-DE" dirty="0" err="1"/>
              <a:t>From</a:t>
            </a:r>
            <a:r>
              <a:rPr lang="de-DE" dirty="0"/>
              <a:t> relational (</a:t>
            </a:r>
            <a:r>
              <a:rPr lang="de-DE" dirty="0" err="1"/>
              <a:t>structured</a:t>
            </a:r>
            <a:r>
              <a:rPr lang="de-DE" dirty="0"/>
              <a:t>) </a:t>
            </a:r>
            <a:r>
              <a:rPr lang="de-DE" dirty="0" err="1"/>
              <a:t>model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semistructured</a:t>
            </a:r>
            <a:r>
              <a:rPr lang="de-DE" dirty="0"/>
              <a:t> </a:t>
            </a:r>
            <a:r>
              <a:rPr lang="de-DE" dirty="0" err="1"/>
              <a:t>data</a:t>
            </a:r>
            <a:endParaRPr lang="de-DE" dirty="0"/>
          </a:p>
          <a:p>
            <a:pPr lvl="1"/>
            <a:r>
              <a:rPr lang="de-DE" dirty="0" err="1" smtClean="0"/>
              <a:t>From</a:t>
            </a:r>
            <a:r>
              <a:rPr lang="de-DE" dirty="0" smtClean="0"/>
              <a:t> </a:t>
            </a:r>
            <a:r>
              <a:rPr lang="de-DE" dirty="0" err="1"/>
              <a:t>storage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transport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23136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SemiStructued Data Model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01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272809" cy="584776"/>
          </a:xfrm>
          <a:noFill/>
          <a:ln/>
        </p:spPr>
        <p:txBody>
          <a:bodyPr wrap="square">
            <a:spAutoFit/>
          </a:bodyPr>
          <a:lstStyle/>
          <a:p>
            <a:r>
              <a:rPr lang="en-US"/>
              <a:t>Object Exchange Model (OEM) </a:t>
            </a:r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4387850" y="17541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&amp;o1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2963863" y="2743200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&amp;o12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4387850" y="2743200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&amp;o24</a:t>
            </a: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5792788" y="2743200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&amp;o29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2097088" y="377983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&amp;o43</a:t>
            </a: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1697038" y="4914900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2820988" y="4914900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Oval 10"/>
          <p:cNvSpPr>
            <a:spLocks noChangeArrowheads="1"/>
          </p:cNvSpPr>
          <p:nvPr/>
        </p:nvSpPr>
        <p:spPr bwMode="auto">
          <a:xfrm>
            <a:off x="5722938" y="38877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&amp;96</a:t>
            </a:r>
          </a:p>
        </p:txBody>
      </p:sp>
      <p:sp>
        <p:nvSpPr>
          <p:cNvPr id="14347" name="Oval 11"/>
          <p:cNvSpPr>
            <a:spLocks noChangeArrowheads="1"/>
          </p:cNvSpPr>
          <p:nvPr/>
        </p:nvSpPr>
        <p:spPr bwMode="auto">
          <a:xfrm>
            <a:off x="5335588" y="5032375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&amp;243</a:t>
            </a:r>
          </a:p>
        </p:txBody>
      </p: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6427788" y="50561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&amp;206</a:t>
            </a:r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flipH="1">
            <a:off x="3276600" y="2057400"/>
            <a:ext cx="1143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724400" y="2057400"/>
            <a:ext cx="1143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572000" y="2133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H="1">
            <a:off x="2362200" y="30480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H="1">
            <a:off x="2819400" y="3124200"/>
            <a:ext cx="304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276600" y="3124200"/>
            <a:ext cx="152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3352800" y="3048000"/>
            <a:ext cx="5334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flipH="1">
            <a:off x="4343400" y="3124200"/>
            <a:ext cx="1524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4572000" y="3124200"/>
            <a:ext cx="762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4724400" y="3048000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4800600" y="29718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flipH="1">
            <a:off x="5562600" y="3124200"/>
            <a:ext cx="304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1" name="Line 25"/>
          <p:cNvSpPr>
            <a:spLocks noChangeShapeType="1"/>
          </p:cNvSpPr>
          <p:nvPr/>
        </p:nvSpPr>
        <p:spPr bwMode="auto">
          <a:xfrm>
            <a:off x="5980113" y="3124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2" name="Line 26"/>
          <p:cNvSpPr>
            <a:spLocks noChangeShapeType="1"/>
          </p:cNvSpPr>
          <p:nvPr/>
        </p:nvSpPr>
        <p:spPr bwMode="auto">
          <a:xfrm flipH="1">
            <a:off x="5562600" y="4286250"/>
            <a:ext cx="228600" cy="7445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3" name="Line 27"/>
          <p:cNvSpPr>
            <a:spLocks noChangeShapeType="1"/>
          </p:cNvSpPr>
          <p:nvPr/>
        </p:nvSpPr>
        <p:spPr bwMode="auto">
          <a:xfrm>
            <a:off x="5980113" y="4286250"/>
            <a:ext cx="649287" cy="768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4" name="Line 28"/>
          <p:cNvSpPr>
            <a:spLocks noChangeShapeType="1"/>
          </p:cNvSpPr>
          <p:nvPr/>
        </p:nvSpPr>
        <p:spPr bwMode="auto">
          <a:xfrm>
            <a:off x="6121400" y="3048000"/>
            <a:ext cx="508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5" name="Line 29"/>
          <p:cNvSpPr>
            <a:spLocks noChangeShapeType="1"/>
          </p:cNvSpPr>
          <p:nvPr/>
        </p:nvSpPr>
        <p:spPr bwMode="auto">
          <a:xfrm>
            <a:off x="6191250" y="3048000"/>
            <a:ext cx="1200150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66" name="Oval 30"/>
          <p:cNvSpPr>
            <a:spLocks noChangeArrowheads="1"/>
          </p:cNvSpPr>
          <p:nvPr/>
        </p:nvSpPr>
        <p:spPr bwMode="auto">
          <a:xfrm>
            <a:off x="7164388" y="377983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lang="en-US" sz="1000">
                <a:solidFill>
                  <a:srgbClr val="CC3300"/>
                </a:solidFill>
              </a:rPr>
              <a:t>&amp;25</a:t>
            </a:r>
          </a:p>
        </p:txBody>
      </p:sp>
      <p:sp>
        <p:nvSpPr>
          <p:cNvPr id="14367" name="Oval 31"/>
          <p:cNvSpPr>
            <a:spLocks noChangeArrowheads="1"/>
          </p:cNvSpPr>
          <p:nvPr/>
        </p:nvSpPr>
        <p:spPr bwMode="auto">
          <a:xfrm>
            <a:off x="7164388" y="5032375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8" name="Oval 32"/>
          <p:cNvSpPr>
            <a:spLocks noChangeArrowheads="1"/>
          </p:cNvSpPr>
          <p:nvPr/>
        </p:nvSpPr>
        <p:spPr bwMode="auto">
          <a:xfrm>
            <a:off x="7850188" y="5032375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9" name="Line 33"/>
          <p:cNvSpPr>
            <a:spLocks noChangeShapeType="1"/>
          </p:cNvSpPr>
          <p:nvPr/>
        </p:nvSpPr>
        <p:spPr bwMode="auto">
          <a:xfrm>
            <a:off x="7391400" y="4178300"/>
            <a:ext cx="0" cy="852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0" name="Line 34"/>
          <p:cNvSpPr>
            <a:spLocks noChangeShapeType="1"/>
          </p:cNvSpPr>
          <p:nvPr/>
        </p:nvSpPr>
        <p:spPr bwMode="auto">
          <a:xfrm>
            <a:off x="7543800" y="4114800"/>
            <a:ext cx="4572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1" name="Line 35"/>
          <p:cNvSpPr>
            <a:spLocks noChangeShapeType="1"/>
          </p:cNvSpPr>
          <p:nvPr/>
        </p:nvSpPr>
        <p:spPr bwMode="auto">
          <a:xfrm flipH="1">
            <a:off x="1905000" y="4191000"/>
            <a:ext cx="304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2" name="Line 36"/>
          <p:cNvSpPr>
            <a:spLocks noChangeShapeType="1"/>
          </p:cNvSpPr>
          <p:nvPr/>
        </p:nvSpPr>
        <p:spPr bwMode="auto">
          <a:xfrm>
            <a:off x="2438400" y="4114800"/>
            <a:ext cx="5334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 flipH="1">
            <a:off x="4114800" y="2971800"/>
            <a:ext cx="304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4" name="Freeform 38"/>
          <p:cNvSpPr>
            <a:spLocks/>
          </p:cNvSpPr>
          <p:nvPr/>
        </p:nvSpPr>
        <p:spPr bwMode="auto">
          <a:xfrm>
            <a:off x="3352800" y="2514600"/>
            <a:ext cx="2441575" cy="458788"/>
          </a:xfrm>
          <a:custGeom>
            <a:avLst/>
            <a:gdLst>
              <a:gd name="T0" fmla="*/ 1537 w 1538"/>
              <a:gd name="T1" fmla="*/ 288 h 289"/>
              <a:gd name="T2" fmla="*/ 1448 w 1538"/>
              <a:gd name="T3" fmla="*/ 236 h 289"/>
              <a:gd name="T4" fmla="*/ 1407 w 1538"/>
              <a:gd name="T5" fmla="*/ 210 h 289"/>
              <a:gd name="T6" fmla="*/ 1362 w 1538"/>
              <a:gd name="T7" fmla="*/ 185 h 289"/>
              <a:gd name="T8" fmla="*/ 1318 w 1538"/>
              <a:gd name="T9" fmla="*/ 161 h 289"/>
              <a:gd name="T10" fmla="*/ 1274 w 1538"/>
              <a:gd name="T11" fmla="*/ 137 h 289"/>
              <a:gd name="T12" fmla="*/ 1230 w 1538"/>
              <a:gd name="T13" fmla="*/ 116 h 289"/>
              <a:gd name="T14" fmla="*/ 1185 w 1538"/>
              <a:gd name="T15" fmla="*/ 95 h 289"/>
              <a:gd name="T16" fmla="*/ 1141 w 1538"/>
              <a:gd name="T17" fmla="*/ 75 h 289"/>
              <a:gd name="T18" fmla="*/ 1119 w 1538"/>
              <a:gd name="T19" fmla="*/ 66 h 289"/>
              <a:gd name="T20" fmla="*/ 1094 w 1538"/>
              <a:gd name="T21" fmla="*/ 58 h 289"/>
              <a:gd name="T22" fmla="*/ 1072 w 1538"/>
              <a:gd name="T23" fmla="*/ 50 h 289"/>
              <a:gd name="T24" fmla="*/ 1050 w 1538"/>
              <a:gd name="T25" fmla="*/ 42 h 289"/>
              <a:gd name="T26" fmla="*/ 1028 w 1538"/>
              <a:gd name="T27" fmla="*/ 35 h 289"/>
              <a:gd name="T28" fmla="*/ 1003 w 1538"/>
              <a:gd name="T29" fmla="*/ 29 h 289"/>
              <a:gd name="T30" fmla="*/ 981 w 1538"/>
              <a:gd name="T31" fmla="*/ 23 h 289"/>
              <a:gd name="T32" fmla="*/ 959 w 1538"/>
              <a:gd name="T33" fmla="*/ 18 h 289"/>
              <a:gd name="T34" fmla="*/ 934 w 1538"/>
              <a:gd name="T35" fmla="*/ 13 h 289"/>
              <a:gd name="T36" fmla="*/ 912 w 1538"/>
              <a:gd name="T37" fmla="*/ 9 h 289"/>
              <a:gd name="T38" fmla="*/ 888 w 1538"/>
              <a:gd name="T39" fmla="*/ 6 h 289"/>
              <a:gd name="T40" fmla="*/ 863 w 1538"/>
              <a:gd name="T41" fmla="*/ 3 h 289"/>
              <a:gd name="T42" fmla="*/ 841 w 1538"/>
              <a:gd name="T43" fmla="*/ 1 h 289"/>
              <a:gd name="T44" fmla="*/ 816 w 1538"/>
              <a:gd name="T45" fmla="*/ 0 h 289"/>
              <a:gd name="T46" fmla="*/ 792 w 1538"/>
              <a:gd name="T47" fmla="*/ 0 h 289"/>
              <a:gd name="T48" fmla="*/ 767 w 1538"/>
              <a:gd name="T49" fmla="*/ 0 h 289"/>
              <a:gd name="T50" fmla="*/ 745 w 1538"/>
              <a:gd name="T51" fmla="*/ 1 h 289"/>
              <a:gd name="T52" fmla="*/ 721 w 1538"/>
              <a:gd name="T53" fmla="*/ 3 h 289"/>
              <a:gd name="T54" fmla="*/ 696 w 1538"/>
              <a:gd name="T55" fmla="*/ 5 h 289"/>
              <a:gd name="T56" fmla="*/ 671 w 1538"/>
              <a:gd name="T57" fmla="*/ 9 h 289"/>
              <a:gd name="T58" fmla="*/ 644 w 1538"/>
              <a:gd name="T59" fmla="*/ 12 h 289"/>
              <a:gd name="T60" fmla="*/ 620 w 1538"/>
              <a:gd name="T61" fmla="*/ 17 h 289"/>
              <a:gd name="T62" fmla="*/ 595 w 1538"/>
              <a:gd name="T63" fmla="*/ 21 h 289"/>
              <a:gd name="T64" fmla="*/ 571 w 1538"/>
              <a:gd name="T65" fmla="*/ 27 h 289"/>
              <a:gd name="T66" fmla="*/ 546 w 1538"/>
              <a:gd name="T67" fmla="*/ 33 h 289"/>
              <a:gd name="T68" fmla="*/ 519 w 1538"/>
              <a:gd name="T69" fmla="*/ 40 h 289"/>
              <a:gd name="T70" fmla="*/ 494 w 1538"/>
              <a:gd name="T71" fmla="*/ 47 h 289"/>
              <a:gd name="T72" fmla="*/ 470 w 1538"/>
              <a:gd name="T73" fmla="*/ 54 h 289"/>
              <a:gd name="T74" fmla="*/ 418 w 1538"/>
              <a:gd name="T75" fmla="*/ 70 h 289"/>
              <a:gd name="T76" fmla="*/ 366 w 1538"/>
              <a:gd name="T77" fmla="*/ 88 h 289"/>
              <a:gd name="T78" fmla="*/ 315 w 1538"/>
              <a:gd name="T79" fmla="*/ 107 h 289"/>
              <a:gd name="T80" fmla="*/ 263 w 1538"/>
              <a:gd name="T81" fmla="*/ 128 h 289"/>
              <a:gd name="T82" fmla="*/ 209 w 1538"/>
              <a:gd name="T83" fmla="*/ 149 h 289"/>
              <a:gd name="T84" fmla="*/ 157 w 1538"/>
              <a:gd name="T85" fmla="*/ 171 h 289"/>
              <a:gd name="T86" fmla="*/ 106 w 1538"/>
              <a:gd name="T87" fmla="*/ 194 h 289"/>
              <a:gd name="T88" fmla="*/ 0 w 1538"/>
              <a:gd name="T89" fmla="*/ 24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538" h="289">
                <a:moveTo>
                  <a:pt x="1537" y="288"/>
                </a:moveTo>
                <a:lnTo>
                  <a:pt x="1448" y="236"/>
                </a:lnTo>
                <a:lnTo>
                  <a:pt x="1407" y="210"/>
                </a:lnTo>
                <a:lnTo>
                  <a:pt x="1362" y="185"/>
                </a:lnTo>
                <a:lnTo>
                  <a:pt x="1318" y="161"/>
                </a:lnTo>
                <a:lnTo>
                  <a:pt x="1274" y="137"/>
                </a:lnTo>
                <a:lnTo>
                  <a:pt x="1230" y="116"/>
                </a:lnTo>
                <a:lnTo>
                  <a:pt x="1185" y="95"/>
                </a:lnTo>
                <a:lnTo>
                  <a:pt x="1141" y="75"/>
                </a:lnTo>
                <a:lnTo>
                  <a:pt x="1119" y="66"/>
                </a:lnTo>
                <a:lnTo>
                  <a:pt x="1094" y="58"/>
                </a:lnTo>
                <a:lnTo>
                  <a:pt x="1072" y="50"/>
                </a:lnTo>
                <a:lnTo>
                  <a:pt x="1050" y="42"/>
                </a:lnTo>
                <a:lnTo>
                  <a:pt x="1028" y="35"/>
                </a:lnTo>
                <a:lnTo>
                  <a:pt x="1003" y="29"/>
                </a:lnTo>
                <a:lnTo>
                  <a:pt x="981" y="23"/>
                </a:lnTo>
                <a:lnTo>
                  <a:pt x="959" y="18"/>
                </a:lnTo>
                <a:lnTo>
                  <a:pt x="934" y="13"/>
                </a:lnTo>
                <a:lnTo>
                  <a:pt x="912" y="9"/>
                </a:lnTo>
                <a:lnTo>
                  <a:pt x="888" y="6"/>
                </a:lnTo>
                <a:lnTo>
                  <a:pt x="863" y="3"/>
                </a:lnTo>
                <a:lnTo>
                  <a:pt x="841" y="1"/>
                </a:lnTo>
                <a:lnTo>
                  <a:pt x="816" y="0"/>
                </a:lnTo>
                <a:lnTo>
                  <a:pt x="792" y="0"/>
                </a:lnTo>
                <a:lnTo>
                  <a:pt x="767" y="0"/>
                </a:lnTo>
                <a:lnTo>
                  <a:pt x="745" y="1"/>
                </a:lnTo>
                <a:lnTo>
                  <a:pt x="721" y="3"/>
                </a:lnTo>
                <a:lnTo>
                  <a:pt x="696" y="5"/>
                </a:lnTo>
                <a:lnTo>
                  <a:pt x="671" y="9"/>
                </a:lnTo>
                <a:lnTo>
                  <a:pt x="644" y="12"/>
                </a:lnTo>
                <a:lnTo>
                  <a:pt x="620" y="17"/>
                </a:lnTo>
                <a:lnTo>
                  <a:pt x="595" y="21"/>
                </a:lnTo>
                <a:lnTo>
                  <a:pt x="571" y="27"/>
                </a:lnTo>
                <a:lnTo>
                  <a:pt x="546" y="33"/>
                </a:lnTo>
                <a:lnTo>
                  <a:pt x="519" y="40"/>
                </a:lnTo>
                <a:lnTo>
                  <a:pt x="494" y="47"/>
                </a:lnTo>
                <a:lnTo>
                  <a:pt x="470" y="54"/>
                </a:lnTo>
                <a:lnTo>
                  <a:pt x="418" y="70"/>
                </a:lnTo>
                <a:lnTo>
                  <a:pt x="366" y="88"/>
                </a:lnTo>
                <a:lnTo>
                  <a:pt x="315" y="107"/>
                </a:lnTo>
                <a:lnTo>
                  <a:pt x="263" y="128"/>
                </a:lnTo>
                <a:lnTo>
                  <a:pt x="209" y="149"/>
                </a:lnTo>
                <a:lnTo>
                  <a:pt x="157" y="171"/>
                </a:lnTo>
                <a:lnTo>
                  <a:pt x="106" y="194"/>
                </a:lnTo>
                <a:lnTo>
                  <a:pt x="0" y="24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5" name="Freeform 39"/>
          <p:cNvSpPr>
            <a:spLocks/>
          </p:cNvSpPr>
          <p:nvPr/>
        </p:nvSpPr>
        <p:spPr bwMode="auto">
          <a:xfrm>
            <a:off x="3352800" y="2806700"/>
            <a:ext cx="1068388" cy="322263"/>
          </a:xfrm>
          <a:custGeom>
            <a:avLst/>
            <a:gdLst>
              <a:gd name="T0" fmla="*/ 0 w 673"/>
              <a:gd name="T1" fmla="*/ 104 h 203"/>
              <a:gd name="T2" fmla="*/ 46 w 673"/>
              <a:gd name="T3" fmla="*/ 125 h 203"/>
              <a:gd name="T4" fmla="*/ 70 w 673"/>
              <a:gd name="T5" fmla="*/ 135 h 203"/>
              <a:gd name="T6" fmla="*/ 93 w 673"/>
              <a:gd name="T7" fmla="*/ 145 h 203"/>
              <a:gd name="T8" fmla="*/ 115 w 673"/>
              <a:gd name="T9" fmla="*/ 154 h 203"/>
              <a:gd name="T10" fmla="*/ 138 w 673"/>
              <a:gd name="T11" fmla="*/ 163 h 203"/>
              <a:gd name="T12" fmla="*/ 159 w 673"/>
              <a:gd name="T13" fmla="*/ 172 h 203"/>
              <a:gd name="T14" fmla="*/ 181 w 673"/>
              <a:gd name="T15" fmla="*/ 179 h 203"/>
              <a:gd name="T16" fmla="*/ 202 w 673"/>
              <a:gd name="T17" fmla="*/ 186 h 203"/>
              <a:gd name="T18" fmla="*/ 224 w 673"/>
              <a:gd name="T19" fmla="*/ 191 h 203"/>
              <a:gd name="T20" fmla="*/ 243 w 673"/>
              <a:gd name="T21" fmla="*/ 196 h 203"/>
              <a:gd name="T22" fmla="*/ 264 w 673"/>
              <a:gd name="T23" fmla="*/ 199 h 203"/>
              <a:gd name="T24" fmla="*/ 283 w 673"/>
              <a:gd name="T25" fmla="*/ 202 h 203"/>
              <a:gd name="T26" fmla="*/ 302 w 673"/>
              <a:gd name="T27" fmla="*/ 202 h 203"/>
              <a:gd name="T28" fmla="*/ 310 w 673"/>
              <a:gd name="T29" fmla="*/ 202 h 203"/>
              <a:gd name="T30" fmla="*/ 319 w 673"/>
              <a:gd name="T31" fmla="*/ 202 h 203"/>
              <a:gd name="T32" fmla="*/ 327 w 673"/>
              <a:gd name="T33" fmla="*/ 201 h 203"/>
              <a:gd name="T34" fmla="*/ 336 w 673"/>
              <a:gd name="T35" fmla="*/ 200 h 203"/>
              <a:gd name="T36" fmla="*/ 345 w 673"/>
              <a:gd name="T37" fmla="*/ 198 h 203"/>
              <a:gd name="T38" fmla="*/ 352 w 673"/>
              <a:gd name="T39" fmla="*/ 195 h 203"/>
              <a:gd name="T40" fmla="*/ 360 w 673"/>
              <a:gd name="T41" fmla="*/ 192 h 203"/>
              <a:gd name="T42" fmla="*/ 367 w 673"/>
              <a:gd name="T43" fmla="*/ 188 h 203"/>
              <a:gd name="T44" fmla="*/ 375 w 673"/>
              <a:gd name="T45" fmla="*/ 183 h 203"/>
              <a:gd name="T46" fmla="*/ 381 w 673"/>
              <a:gd name="T47" fmla="*/ 178 h 203"/>
              <a:gd name="T48" fmla="*/ 389 w 673"/>
              <a:gd name="T49" fmla="*/ 173 h 203"/>
              <a:gd name="T50" fmla="*/ 395 w 673"/>
              <a:gd name="T51" fmla="*/ 167 h 203"/>
              <a:gd name="T52" fmla="*/ 402 w 673"/>
              <a:gd name="T53" fmla="*/ 160 h 203"/>
              <a:gd name="T54" fmla="*/ 408 w 673"/>
              <a:gd name="T55" fmla="*/ 153 h 203"/>
              <a:gd name="T56" fmla="*/ 421 w 673"/>
              <a:gd name="T57" fmla="*/ 138 h 203"/>
              <a:gd name="T58" fmla="*/ 433 w 673"/>
              <a:gd name="T59" fmla="*/ 123 h 203"/>
              <a:gd name="T60" fmla="*/ 444 w 673"/>
              <a:gd name="T61" fmla="*/ 107 h 203"/>
              <a:gd name="T62" fmla="*/ 455 w 673"/>
              <a:gd name="T63" fmla="*/ 91 h 203"/>
              <a:gd name="T64" fmla="*/ 465 w 673"/>
              <a:gd name="T65" fmla="*/ 75 h 203"/>
              <a:gd name="T66" fmla="*/ 476 w 673"/>
              <a:gd name="T67" fmla="*/ 60 h 203"/>
              <a:gd name="T68" fmla="*/ 487 w 673"/>
              <a:gd name="T69" fmla="*/ 46 h 203"/>
              <a:gd name="T70" fmla="*/ 492 w 673"/>
              <a:gd name="T71" fmla="*/ 39 h 203"/>
              <a:gd name="T72" fmla="*/ 496 w 673"/>
              <a:gd name="T73" fmla="*/ 33 h 203"/>
              <a:gd name="T74" fmla="*/ 502 w 673"/>
              <a:gd name="T75" fmla="*/ 28 h 203"/>
              <a:gd name="T76" fmla="*/ 507 w 673"/>
              <a:gd name="T77" fmla="*/ 22 h 203"/>
              <a:gd name="T78" fmla="*/ 513 w 673"/>
              <a:gd name="T79" fmla="*/ 18 h 203"/>
              <a:gd name="T80" fmla="*/ 517 w 673"/>
              <a:gd name="T81" fmla="*/ 14 h 203"/>
              <a:gd name="T82" fmla="*/ 522 w 673"/>
              <a:gd name="T83" fmla="*/ 10 h 203"/>
              <a:gd name="T84" fmla="*/ 528 w 673"/>
              <a:gd name="T85" fmla="*/ 8 h 203"/>
              <a:gd name="T86" fmla="*/ 538 w 673"/>
              <a:gd name="T87" fmla="*/ 4 h 203"/>
              <a:gd name="T88" fmla="*/ 548 w 673"/>
              <a:gd name="T89" fmla="*/ 2 h 203"/>
              <a:gd name="T90" fmla="*/ 558 w 673"/>
              <a:gd name="T91" fmla="*/ 0 h 203"/>
              <a:gd name="T92" fmla="*/ 567 w 673"/>
              <a:gd name="T93" fmla="*/ 0 h 203"/>
              <a:gd name="T94" fmla="*/ 577 w 673"/>
              <a:gd name="T95" fmla="*/ 1 h 203"/>
              <a:gd name="T96" fmla="*/ 586 w 673"/>
              <a:gd name="T97" fmla="*/ 3 h 203"/>
              <a:gd name="T98" fmla="*/ 595 w 673"/>
              <a:gd name="T99" fmla="*/ 6 h 203"/>
              <a:gd name="T100" fmla="*/ 604 w 673"/>
              <a:gd name="T101" fmla="*/ 10 h 203"/>
              <a:gd name="T102" fmla="*/ 613 w 673"/>
              <a:gd name="T103" fmla="*/ 14 h 203"/>
              <a:gd name="T104" fmla="*/ 621 w 673"/>
              <a:gd name="T105" fmla="*/ 19 h 203"/>
              <a:gd name="T106" fmla="*/ 630 w 673"/>
              <a:gd name="T107" fmla="*/ 24 h 203"/>
              <a:gd name="T108" fmla="*/ 639 w 673"/>
              <a:gd name="T109" fmla="*/ 30 h 203"/>
              <a:gd name="T110" fmla="*/ 656 w 673"/>
              <a:gd name="T111" fmla="*/ 43 h 203"/>
              <a:gd name="T112" fmla="*/ 672 w 673"/>
              <a:gd name="T113" fmla="*/ 56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673" h="203">
                <a:moveTo>
                  <a:pt x="0" y="104"/>
                </a:moveTo>
                <a:lnTo>
                  <a:pt x="46" y="125"/>
                </a:lnTo>
                <a:lnTo>
                  <a:pt x="70" y="135"/>
                </a:lnTo>
                <a:lnTo>
                  <a:pt x="93" y="145"/>
                </a:lnTo>
                <a:lnTo>
                  <a:pt x="115" y="154"/>
                </a:lnTo>
                <a:lnTo>
                  <a:pt x="138" y="163"/>
                </a:lnTo>
                <a:lnTo>
                  <a:pt x="159" y="172"/>
                </a:lnTo>
                <a:lnTo>
                  <a:pt x="181" y="179"/>
                </a:lnTo>
                <a:lnTo>
                  <a:pt x="202" y="186"/>
                </a:lnTo>
                <a:lnTo>
                  <a:pt x="224" y="191"/>
                </a:lnTo>
                <a:lnTo>
                  <a:pt x="243" y="196"/>
                </a:lnTo>
                <a:lnTo>
                  <a:pt x="264" y="199"/>
                </a:lnTo>
                <a:lnTo>
                  <a:pt x="283" y="202"/>
                </a:lnTo>
                <a:lnTo>
                  <a:pt x="302" y="202"/>
                </a:lnTo>
                <a:lnTo>
                  <a:pt x="310" y="202"/>
                </a:lnTo>
                <a:lnTo>
                  <a:pt x="319" y="202"/>
                </a:lnTo>
                <a:lnTo>
                  <a:pt x="327" y="201"/>
                </a:lnTo>
                <a:lnTo>
                  <a:pt x="336" y="200"/>
                </a:lnTo>
                <a:lnTo>
                  <a:pt x="345" y="198"/>
                </a:lnTo>
                <a:lnTo>
                  <a:pt x="352" y="195"/>
                </a:lnTo>
                <a:lnTo>
                  <a:pt x="360" y="192"/>
                </a:lnTo>
                <a:lnTo>
                  <a:pt x="367" y="188"/>
                </a:lnTo>
                <a:lnTo>
                  <a:pt x="375" y="183"/>
                </a:lnTo>
                <a:lnTo>
                  <a:pt x="381" y="178"/>
                </a:lnTo>
                <a:lnTo>
                  <a:pt x="389" y="173"/>
                </a:lnTo>
                <a:lnTo>
                  <a:pt x="395" y="167"/>
                </a:lnTo>
                <a:lnTo>
                  <a:pt x="402" y="160"/>
                </a:lnTo>
                <a:lnTo>
                  <a:pt x="408" y="153"/>
                </a:lnTo>
                <a:lnTo>
                  <a:pt x="421" y="138"/>
                </a:lnTo>
                <a:lnTo>
                  <a:pt x="433" y="123"/>
                </a:lnTo>
                <a:lnTo>
                  <a:pt x="444" y="107"/>
                </a:lnTo>
                <a:lnTo>
                  <a:pt x="455" y="91"/>
                </a:lnTo>
                <a:lnTo>
                  <a:pt x="465" y="75"/>
                </a:lnTo>
                <a:lnTo>
                  <a:pt x="476" y="60"/>
                </a:lnTo>
                <a:lnTo>
                  <a:pt x="487" y="46"/>
                </a:lnTo>
                <a:lnTo>
                  <a:pt x="492" y="39"/>
                </a:lnTo>
                <a:lnTo>
                  <a:pt x="496" y="33"/>
                </a:lnTo>
                <a:lnTo>
                  <a:pt x="502" y="28"/>
                </a:lnTo>
                <a:lnTo>
                  <a:pt x="507" y="22"/>
                </a:lnTo>
                <a:lnTo>
                  <a:pt x="513" y="18"/>
                </a:lnTo>
                <a:lnTo>
                  <a:pt x="517" y="14"/>
                </a:lnTo>
                <a:lnTo>
                  <a:pt x="522" y="10"/>
                </a:lnTo>
                <a:lnTo>
                  <a:pt x="528" y="8"/>
                </a:lnTo>
                <a:lnTo>
                  <a:pt x="538" y="4"/>
                </a:lnTo>
                <a:lnTo>
                  <a:pt x="548" y="2"/>
                </a:lnTo>
                <a:lnTo>
                  <a:pt x="558" y="0"/>
                </a:lnTo>
                <a:lnTo>
                  <a:pt x="567" y="0"/>
                </a:lnTo>
                <a:lnTo>
                  <a:pt x="577" y="1"/>
                </a:lnTo>
                <a:lnTo>
                  <a:pt x="586" y="3"/>
                </a:lnTo>
                <a:lnTo>
                  <a:pt x="595" y="6"/>
                </a:lnTo>
                <a:lnTo>
                  <a:pt x="604" y="10"/>
                </a:lnTo>
                <a:lnTo>
                  <a:pt x="613" y="14"/>
                </a:lnTo>
                <a:lnTo>
                  <a:pt x="621" y="19"/>
                </a:lnTo>
                <a:lnTo>
                  <a:pt x="630" y="24"/>
                </a:lnTo>
                <a:lnTo>
                  <a:pt x="639" y="30"/>
                </a:lnTo>
                <a:lnTo>
                  <a:pt x="656" y="43"/>
                </a:lnTo>
                <a:lnTo>
                  <a:pt x="672" y="56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6" name="Freeform 40"/>
          <p:cNvSpPr>
            <a:spLocks/>
          </p:cNvSpPr>
          <p:nvPr/>
        </p:nvSpPr>
        <p:spPr bwMode="auto">
          <a:xfrm>
            <a:off x="4800600" y="2895600"/>
            <a:ext cx="1068388" cy="236538"/>
          </a:xfrm>
          <a:custGeom>
            <a:avLst/>
            <a:gdLst>
              <a:gd name="T0" fmla="*/ 672 w 673"/>
              <a:gd name="T1" fmla="*/ 96 h 149"/>
              <a:gd name="T2" fmla="*/ 621 w 673"/>
              <a:gd name="T3" fmla="*/ 108 h 149"/>
              <a:gd name="T4" fmla="*/ 595 w 673"/>
              <a:gd name="T5" fmla="*/ 114 h 149"/>
              <a:gd name="T6" fmla="*/ 571 w 673"/>
              <a:gd name="T7" fmla="*/ 119 h 149"/>
              <a:gd name="T8" fmla="*/ 545 w 673"/>
              <a:gd name="T9" fmla="*/ 125 h 149"/>
              <a:gd name="T10" fmla="*/ 520 w 673"/>
              <a:gd name="T11" fmla="*/ 130 h 149"/>
              <a:gd name="T12" fmla="*/ 495 w 673"/>
              <a:gd name="T13" fmla="*/ 134 h 149"/>
              <a:gd name="T14" fmla="*/ 471 w 673"/>
              <a:gd name="T15" fmla="*/ 138 h 149"/>
              <a:gd name="T16" fmla="*/ 447 w 673"/>
              <a:gd name="T17" fmla="*/ 141 h 149"/>
              <a:gd name="T18" fmla="*/ 422 w 673"/>
              <a:gd name="T19" fmla="*/ 144 h 149"/>
              <a:gd name="T20" fmla="*/ 399 w 673"/>
              <a:gd name="T21" fmla="*/ 146 h 149"/>
              <a:gd name="T22" fmla="*/ 376 w 673"/>
              <a:gd name="T23" fmla="*/ 148 h 149"/>
              <a:gd name="T24" fmla="*/ 353 w 673"/>
              <a:gd name="T25" fmla="*/ 148 h 149"/>
              <a:gd name="T26" fmla="*/ 331 w 673"/>
              <a:gd name="T27" fmla="*/ 148 h 149"/>
              <a:gd name="T28" fmla="*/ 320 w 673"/>
              <a:gd name="T29" fmla="*/ 147 h 149"/>
              <a:gd name="T30" fmla="*/ 309 w 673"/>
              <a:gd name="T31" fmla="*/ 147 h 149"/>
              <a:gd name="T32" fmla="*/ 298 w 673"/>
              <a:gd name="T33" fmla="*/ 145 h 149"/>
              <a:gd name="T34" fmla="*/ 288 w 673"/>
              <a:gd name="T35" fmla="*/ 144 h 149"/>
              <a:gd name="T36" fmla="*/ 277 w 673"/>
              <a:gd name="T37" fmla="*/ 142 h 149"/>
              <a:gd name="T38" fmla="*/ 267 w 673"/>
              <a:gd name="T39" fmla="*/ 140 h 149"/>
              <a:gd name="T40" fmla="*/ 256 w 673"/>
              <a:gd name="T41" fmla="*/ 138 h 149"/>
              <a:gd name="T42" fmla="*/ 247 w 673"/>
              <a:gd name="T43" fmla="*/ 136 h 149"/>
              <a:gd name="T44" fmla="*/ 227 w 673"/>
              <a:gd name="T45" fmla="*/ 130 h 149"/>
              <a:gd name="T46" fmla="*/ 208 w 673"/>
              <a:gd name="T47" fmla="*/ 124 h 149"/>
              <a:gd name="T48" fmla="*/ 190 w 673"/>
              <a:gd name="T49" fmla="*/ 116 h 149"/>
              <a:gd name="T50" fmla="*/ 170 w 673"/>
              <a:gd name="T51" fmla="*/ 108 h 149"/>
              <a:gd name="T52" fmla="*/ 153 w 673"/>
              <a:gd name="T53" fmla="*/ 99 h 149"/>
              <a:gd name="T54" fmla="*/ 135 w 673"/>
              <a:gd name="T55" fmla="*/ 90 h 149"/>
              <a:gd name="T56" fmla="*/ 117 w 673"/>
              <a:gd name="T57" fmla="*/ 80 h 149"/>
              <a:gd name="T58" fmla="*/ 100 w 673"/>
              <a:gd name="T59" fmla="*/ 70 h 149"/>
              <a:gd name="T60" fmla="*/ 83 w 673"/>
              <a:gd name="T61" fmla="*/ 58 h 149"/>
              <a:gd name="T62" fmla="*/ 67 w 673"/>
              <a:gd name="T63" fmla="*/ 47 h 149"/>
              <a:gd name="T64" fmla="*/ 50 w 673"/>
              <a:gd name="T65" fmla="*/ 36 h 149"/>
              <a:gd name="T66" fmla="*/ 33 w 673"/>
              <a:gd name="T67" fmla="*/ 24 h 149"/>
              <a:gd name="T68" fmla="*/ 0 w 673"/>
              <a:gd name="T69" fmla="*/ 0 h 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673" h="149">
                <a:moveTo>
                  <a:pt x="672" y="96"/>
                </a:moveTo>
                <a:lnTo>
                  <a:pt x="621" y="108"/>
                </a:lnTo>
                <a:lnTo>
                  <a:pt x="595" y="114"/>
                </a:lnTo>
                <a:lnTo>
                  <a:pt x="571" y="119"/>
                </a:lnTo>
                <a:lnTo>
                  <a:pt x="545" y="125"/>
                </a:lnTo>
                <a:lnTo>
                  <a:pt x="520" y="130"/>
                </a:lnTo>
                <a:lnTo>
                  <a:pt x="495" y="134"/>
                </a:lnTo>
                <a:lnTo>
                  <a:pt x="471" y="138"/>
                </a:lnTo>
                <a:lnTo>
                  <a:pt x="447" y="141"/>
                </a:lnTo>
                <a:lnTo>
                  <a:pt x="422" y="144"/>
                </a:lnTo>
                <a:lnTo>
                  <a:pt x="399" y="146"/>
                </a:lnTo>
                <a:lnTo>
                  <a:pt x="376" y="148"/>
                </a:lnTo>
                <a:lnTo>
                  <a:pt x="353" y="148"/>
                </a:lnTo>
                <a:lnTo>
                  <a:pt x="331" y="148"/>
                </a:lnTo>
                <a:lnTo>
                  <a:pt x="320" y="147"/>
                </a:lnTo>
                <a:lnTo>
                  <a:pt x="309" y="147"/>
                </a:lnTo>
                <a:lnTo>
                  <a:pt x="298" y="145"/>
                </a:lnTo>
                <a:lnTo>
                  <a:pt x="288" y="144"/>
                </a:lnTo>
                <a:lnTo>
                  <a:pt x="277" y="142"/>
                </a:lnTo>
                <a:lnTo>
                  <a:pt x="267" y="140"/>
                </a:lnTo>
                <a:lnTo>
                  <a:pt x="256" y="138"/>
                </a:lnTo>
                <a:lnTo>
                  <a:pt x="247" y="136"/>
                </a:lnTo>
                <a:lnTo>
                  <a:pt x="227" y="130"/>
                </a:lnTo>
                <a:lnTo>
                  <a:pt x="208" y="124"/>
                </a:lnTo>
                <a:lnTo>
                  <a:pt x="190" y="116"/>
                </a:lnTo>
                <a:lnTo>
                  <a:pt x="170" y="108"/>
                </a:lnTo>
                <a:lnTo>
                  <a:pt x="153" y="99"/>
                </a:lnTo>
                <a:lnTo>
                  <a:pt x="135" y="90"/>
                </a:lnTo>
                <a:lnTo>
                  <a:pt x="117" y="80"/>
                </a:lnTo>
                <a:lnTo>
                  <a:pt x="100" y="70"/>
                </a:lnTo>
                <a:lnTo>
                  <a:pt x="83" y="58"/>
                </a:lnTo>
                <a:lnTo>
                  <a:pt x="67" y="47"/>
                </a:lnTo>
                <a:lnTo>
                  <a:pt x="50" y="36"/>
                </a:lnTo>
                <a:lnTo>
                  <a:pt x="33" y="24"/>
                </a:lnTo>
                <a:lnTo>
                  <a:pt x="0" y="0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1600200" y="5332413"/>
            <a:ext cx="6064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“Serge”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2667000" y="5408613"/>
            <a:ext cx="795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“Abiteboul”</a:t>
            </a:r>
          </a:p>
        </p:txBody>
      </p:sp>
      <p:sp>
        <p:nvSpPr>
          <p:cNvPr id="14379" name="Rectangle 43"/>
          <p:cNvSpPr>
            <a:spLocks noChangeArrowheads="1"/>
          </p:cNvSpPr>
          <p:nvPr/>
        </p:nvSpPr>
        <p:spPr bwMode="auto">
          <a:xfrm>
            <a:off x="3200400" y="4189413"/>
            <a:ext cx="4635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1997</a:t>
            </a:r>
          </a:p>
        </p:txBody>
      </p:sp>
      <p:sp>
        <p:nvSpPr>
          <p:cNvPr id="14380" name="Rectangle 44"/>
          <p:cNvSpPr>
            <a:spLocks noChangeArrowheads="1"/>
          </p:cNvSpPr>
          <p:nvPr/>
        </p:nvSpPr>
        <p:spPr bwMode="auto">
          <a:xfrm>
            <a:off x="5257800" y="5484813"/>
            <a:ext cx="593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“Victor”</a:t>
            </a:r>
          </a:p>
        </p:txBody>
      </p:sp>
      <p:sp>
        <p:nvSpPr>
          <p:cNvPr id="14381" name="Rectangle 45"/>
          <p:cNvSpPr>
            <a:spLocks noChangeArrowheads="1"/>
          </p:cNvSpPr>
          <p:nvPr/>
        </p:nvSpPr>
        <p:spPr bwMode="auto">
          <a:xfrm>
            <a:off x="6400800" y="5561013"/>
            <a:ext cx="5921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“Vianu”</a:t>
            </a:r>
          </a:p>
        </p:txBody>
      </p:sp>
      <p:sp>
        <p:nvSpPr>
          <p:cNvPr id="14382" name="Rectangle 46"/>
          <p:cNvSpPr>
            <a:spLocks noChangeArrowheads="1"/>
          </p:cNvSpPr>
          <p:nvPr/>
        </p:nvSpPr>
        <p:spPr bwMode="auto">
          <a:xfrm>
            <a:off x="7162800" y="5484813"/>
            <a:ext cx="3937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122</a:t>
            </a:r>
          </a:p>
        </p:txBody>
      </p:sp>
      <p:sp>
        <p:nvSpPr>
          <p:cNvPr id="14383" name="Rectangle 47"/>
          <p:cNvSpPr>
            <a:spLocks noChangeArrowheads="1"/>
          </p:cNvSpPr>
          <p:nvPr/>
        </p:nvSpPr>
        <p:spPr bwMode="auto">
          <a:xfrm>
            <a:off x="7924800" y="5484813"/>
            <a:ext cx="3937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/>
              <a:t>133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3352800" y="2208213"/>
            <a:ext cx="5064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paper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4267200" y="2284413"/>
            <a:ext cx="45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book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5105400" y="2132013"/>
            <a:ext cx="5064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paper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4876800" y="2589213"/>
            <a:ext cx="781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references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3581400" y="2970213"/>
            <a:ext cx="781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references</a:t>
            </a: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5105400" y="3046413"/>
            <a:ext cx="7810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references</a:t>
            </a:r>
          </a:p>
        </p:txBody>
      </p:sp>
      <p:sp>
        <p:nvSpPr>
          <p:cNvPr id="14390" name="Rectangle 54"/>
          <p:cNvSpPr>
            <a:spLocks noChangeArrowheads="1"/>
          </p:cNvSpPr>
          <p:nvPr/>
        </p:nvSpPr>
        <p:spPr bwMode="auto">
          <a:xfrm>
            <a:off x="2286000" y="327501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391" name="Rectangle 55"/>
          <p:cNvSpPr>
            <a:spLocks noChangeArrowheads="1"/>
          </p:cNvSpPr>
          <p:nvPr/>
        </p:nvSpPr>
        <p:spPr bwMode="auto">
          <a:xfrm>
            <a:off x="2667000" y="3351213"/>
            <a:ext cx="381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title</a:t>
            </a:r>
          </a:p>
        </p:txBody>
      </p:sp>
      <p:sp>
        <p:nvSpPr>
          <p:cNvPr id="14392" name="Rectangle 56"/>
          <p:cNvSpPr>
            <a:spLocks noChangeArrowheads="1"/>
          </p:cNvSpPr>
          <p:nvPr/>
        </p:nvSpPr>
        <p:spPr bwMode="auto">
          <a:xfrm>
            <a:off x="3048000" y="3275013"/>
            <a:ext cx="4302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year</a:t>
            </a:r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3429000" y="3351213"/>
            <a:ext cx="3937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http</a:t>
            </a:r>
          </a:p>
        </p:txBody>
      </p:sp>
      <p:sp>
        <p:nvSpPr>
          <p:cNvPr id="14394" name="Rectangle 58"/>
          <p:cNvSpPr>
            <a:spLocks noChangeArrowheads="1"/>
          </p:cNvSpPr>
          <p:nvPr/>
        </p:nvSpPr>
        <p:spPr bwMode="auto">
          <a:xfrm>
            <a:off x="3886200" y="319881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395" name="Rectangle 59"/>
          <p:cNvSpPr>
            <a:spLocks noChangeArrowheads="1"/>
          </p:cNvSpPr>
          <p:nvPr/>
        </p:nvSpPr>
        <p:spPr bwMode="auto">
          <a:xfrm>
            <a:off x="4114800" y="342741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396" name="Rectangle 60"/>
          <p:cNvSpPr>
            <a:spLocks noChangeArrowheads="1"/>
          </p:cNvSpPr>
          <p:nvPr/>
        </p:nvSpPr>
        <p:spPr bwMode="auto">
          <a:xfrm>
            <a:off x="4419600" y="357981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397" name="Rectangle 61"/>
          <p:cNvSpPr>
            <a:spLocks noChangeArrowheads="1"/>
          </p:cNvSpPr>
          <p:nvPr/>
        </p:nvSpPr>
        <p:spPr bwMode="auto">
          <a:xfrm>
            <a:off x="4648200" y="3351213"/>
            <a:ext cx="381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title</a:t>
            </a:r>
          </a:p>
        </p:txBody>
      </p:sp>
      <p:sp>
        <p:nvSpPr>
          <p:cNvPr id="14398" name="Rectangle 62"/>
          <p:cNvSpPr>
            <a:spLocks noChangeArrowheads="1"/>
          </p:cNvSpPr>
          <p:nvPr/>
        </p:nvSpPr>
        <p:spPr bwMode="auto">
          <a:xfrm>
            <a:off x="4889500" y="3408363"/>
            <a:ext cx="696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publisher</a:t>
            </a:r>
          </a:p>
        </p:txBody>
      </p:sp>
      <p:sp>
        <p:nvSpPr>
          <p:cNvPr id="14399" name="Rectangle 63"/>
          <p:cNvSpPr>
            <a:spLocks noChangeArrowheads="1"/>
          </p:cNvSpPr>
          <p:nvPr/>
        </p:nvSpPr>
        <p:spPr bwMode="auto">
          <a:xfrm>
            <a:off x="5340350" y="328136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400" name="Rectangle 64"/>
          <p:cNvSpPr>
            <a:spLocks noChangeArrowheads="1"/>
          </p:cNvSpPr>
          <p:nvPr/>
        </p:nvSpPr>
        <p:spPr bwMode="auto">
          <a:xfrm>
            <a:off x="5740400" y="3490913"/>
            <a:ext cx="5413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author</a:t>
            </a:r>
          </a:p>
        </p:txBody>
      </p:sp>
      <p:sp>
        <p:nvSpPr>
          <p:cNvPr id="14401" name="Rectangle 65"/>
          <p:cNvSpPr>
            <a:spLocks noChangeArrowheads="1"/>
          </p:cNvSpPr>
          <p:nvPr/>
        </p:nvSpPr>
        <p:spPr bwMode="auto">
          <a:xfrm>
            <a:off x="6096000" y="3351213"/>
            <a:ext cx="381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title</a:t>
            </a:r>
          </a:p>
        </p:txBody>
      </p:sp>
      <p:sp>
        <p:nvSpPr>
          <p:cNvPr id="14402" name="Rectangle 66"/>
          <p:cNvSpPr>
            <a:spLocks noChangeArrowheads="1"/>
          </p:cNvSpPr>
          <p:nvPr/>
        </p:nvSpPr>
        <p:spPr bwMode="auto">
          <a:xfrm>
            <a:off x="6705600" y="3198813"/>
            <a:ext cx="4635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page</a:t>
            </a:r>
          </a:p>
        </p:txBody>
      </p:sp>
      <p:sp>
        <p:nvSpPr>
          <p:cNvPr id="14403" name="Rectangle 67"/>
          <p:cNvSpPr>
            <a:spLocks noChangeArrowheads="1"/>
          </p:cNvSpPr>
          <p:nvPr/>
        </p:nvSpPr>
        <p:spPr bwMode="auto">
          <a:xfrm>
            <a:off x="1600200" y="4418013"/>
            <a:ext cx="7048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firstname</a:t>
            </a:r>
          </a:p>
        </p:txBody>
      </p:sp>
      <p:sp>
        <p:nvSpPr>
          <p:cNvPr id="14404" name="Rectangle 68"/>
          <p:cNvSpPr>
            <a:spLocks noChangeArrowheads="1"/>
          </p:cNvSpPr>
          <p:nvPr/>
        </p:nvSpPr>
        <p:spPr bwMode="auto">
          <a:xfrm>
            <a:off x="2514600" y="4570413"/>
            <a:ext cx="696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lastname</a:t>
            </a:r>
          </a:p>
        </p:txBody>
      </p:sp>
      <p:sp>
        <p:nvSpPr>
          <p:cNvPr id="14405" name="Rectangle 69"/>
          <p:cNvSpPr>
            <a:spLocks noChangeArrowheads="1"/>
          </p:cNvSpPr>
          <p:nvPr/>
        </p:nvSpPr>
        <p:spPr bwMode="auto">
          <a:xfrm>
            <a:off x="5181600" y="4494213"/>
            <a:ext cx="7048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firstname</a:t>
            </a:r>
          </a:p>
        </p:txBody>
      </p:sp>
      <p:sp>
        <p:nvSpPr>
          <p:cNvPr id="14406" name="Rectangle 70"/>
          <p:cNvSpPr>
            <a:spLocks noChangeArrowheads="1"/>
          </p:cNvSpPr>
          <p:nvPr/>
        </p:nvSpPr>
        <p:spPr bwMode="auto">
          <a:xfrm>
            <a:off x="6172200" y="4494213"/>
            <a:ext cx="6969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lastname</a:t>
            </a:r>
          </a:p>
        </p:txBody>
      </p:sp>
      <p:sp>
        <p:nvSpPr>
          <p:cNvPr id="14407" name="Rectangle 71"/>
          <p:cNvSpPr>
            <a:spLocks noChangeArrowheads="1"/>
          </p:cNvSpPr>
          <p:nvPr/>
        </p:nvSpPr>
        <p:spPr bwMode="auto">
          <a:xfrm>
            <a:off x="7086600" y="4494213"/>
            <a:ext cx="3889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first</a:t>
            </a:r>
          </a:p>
        </p:txBody>
      </p:sp>
      <p:sp>
        <p:nvSpPr>
          <p:cNvPr id="14408" name="Rectangle 72"/>
          <p:cNvSpPr>
            <a:spLocks noChangeArrowheads="1"/>
          </p:cNvSpPr>
          <p:nvPr/>
        </p:nvSpPr>
        <p:spPr bwMode="auto">
          <a:xfrm>
            <a:off x="7772400" y="4341813"/>
            <a:ext cx="3810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last</a:t>
            </a:r>
          </a:p>
        </p:txBody>
      </p:sp>
      <p:sp>
        <p:nvSpPr>
          <p:cNvPr id="14409" name="Line 73"/>
          <p:cNvSpPr>
            <a:spLocks noChangeShapeType="1"/>
          </p:cNvSpPr>
          <p:nvPr/>
        </p:nvSpPr>
        <p:spPr bwMode="auto">
          <a:xfrm>
            <a:off x="4572000" y="1524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10" name="Rectangle 74"/>
          <p:cNvSpPr>
            <a:spLocks noChangeArrowheads="1"/>
          </p:cNvSpPr>
          <p:nvPr/>
        </p:nvSpPr>
        <p:spPr bwMode="auto">
          <a:xfrm>
            <a:off x="4114800" y="1522413"/>
            <a:ext cx="36671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1000">
                <a:solidFill>
                  <a:srgbClr val="006600"/>
                </a:solidFill>
              </a:rPr>
              <a:t>Bib</a:t>
            </a:r>
          </a:p>
        </p:txBody>
      </p:sp>
      <p:sp>
        <p:nvSpPr>
          <p:cNvPr id="14411" name="Oval 75"/>
          <p:cNvSpPr>
            <a:spLocks noChangeArrowheads="1"/>
          </p:cNvSpPr>
          <p:nvPr/>
        </p:nvSpPr>
        <p:spPr bwMode="auto">
          <a:xfrm>
            <a:off x="2668588" y="38115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2" name="Oval 76"/>
          <p:cNvSpPr>
            <a:spLocks noChangeArrowheads="1"/>
          </p:cNvSpPr>
          <p:nvPr/>
        </p:nvSpPr>
        <p:spPr bwMode="auto">
          <a:xfrm>
            <a:off x="3201988" y="38115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13" name="Oval 77"/>
          <p:cNvSpPr>
            <a:spLocks noChangeArrowheads="1"/>
          </p:cNvSpPr>
          <p:nvPr/>
        </p:nvSpPr>
        <p:spPr bwMode="auto">
          <a:xfrm>
            <a:off x="3659188" y="3811588"/>
            <a:ext cx="396875" cy="396875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17" name="Group 81"/>
          <p:cNvGrpSpPr>
            <a:grpSpLocks/>
          </p:cNvGrpSpPr>
          <p:nvPr/>
        </p:nvGrpSpPr>
        <p:grpSpPr bwMode="auto">
          <a:xfrm>
            <a:off x="823913" y="1905000"/>
            <a:ext cx="2393950" cy="912813"/>
            <a:chOff x="519" y="1200"/>
            <a:chExt cx="1508" cy="575"/>
          </a:xfrm>
        </p:grpSpPr>
        <p:sp>
          <p:nvSpPr>
            <p:cNvPr id="14415" name="Freeform 79"/>
            <p:cNvSpPr>
              <a:spLocks/>
            </p:cNvSpPr>
            <p:nvPr/>
          </p:nvSpPr>
          <p:spPr bwMode="auto">
            <a:xfrm>
              <a:off x="519" y="1200"/>
              <a:ext cx="1508" cy="575"/>
            </a:xfrm>
            <a:custGeom>
              <a:avLst/>
              <a:gdLst>
                <a:gd name="T0" fmla="*/ 251 w 1508"/>
                <a:gd name="T1" fmla="*/ 0 h 575"/>
                <a:gd name="T2" fmla="*/ 200 w 1508"/>
                <a:gd name="T3" fmla="*/ 1 h 575"/>
                <a:gd name="T4" fmla="*/ 152 w 1508"/>
                <a:gd name="T5" fmla="*/ 4 h 575"/>
                <a:gd name="T6" fmla="*/ 111 w 1508"/>
                <a:gd name="T7" fmla="*/ 9 h 575"/>
                <a:gd name="T8" fmla="*/ 72 w 1508"/>
                <a:gd name="T9" fmla="*/ 16 h 575"/>
                <a:gd name="T10" fmla="*/ 43 w 1508"/>
                <a:gd name="T11" fmla="*/ 23 h 575"/>
                <a:gd name="T12" fmla="*/ 19 w 1508"/>
                <a:gd name="T13" fmla="*/ 32 h 575"/>
                <a:gd name="T14" fmla="*/ 5 w 1508"/>
                <a:gd name="T15" fmla="*/ 41 h 575"/>
                <a:gd name="T16" fmla="*/ 2 w 1508"/>
                <a:gd name="T17" fmla="*/ 47 h 575"/>
                <a:gd name="T18" fmla="*/ 0 w 1508"/>
                <a:gd name="T19" fmla="*/ 52 h 575"/>
                <a:gd name="T20" fmla="*/ 0 w 1508"/>
                <a:gd name="T21" fmla="*/ 183 h 575"/>
                <a:gd name="T22" fmla="*/ 0 w 1508"/>
                <a:gd name="T23" fmla="*/ 262 h 575"/>
                <a:gd name="T24" fmla="*/ 2 w 1508"/>
                <a:gd name="T25" fmla="*/ 268 h 575"/>
                <a:gd name="T26" fmla="*/ 5 w 1508"/>
                <a:gd name="T27" fmla="*/ 272 h 575"/>
                <a:gd name="T28" fmla="*/ 19 w 1508"/>
                <a:gd name="T29" fmla="*/ 282 h 575"/>
                <a:gd name="T30" fmla="*/ 43 w 1508"/>
                <a:gd name="T31" fmla="*/ 291 h 575"/>
                <a:gd name="T32" fmla="*/ 72 w 1508"/>
                <a:gd name="T33" fmla="*/ 299 h 575"/>
                <a:gd name="T34" fmla="*/ 111 w 1508"/>
                <a:gd name="T35" fmla="*/ 305 h 575"/>
                <a:gd name="T36" fmla="*/ 152 w 1508"/>
                <a:gd name="T37" fmla="*/ 310 h 575"/>
                <a:gd name="T38" fmla="*/ 200 w 1508"/>
                <a:gd name="T39" fmla="*/ 313 h 575"/>
                <a:gd name="T40" fmla="*/ 251 w 1508"/>
                <a:gd name="T41" fmla="*/ 314 h 575"/>
                <a:gd name="T42" fmla="*/ 878 w 1508"/>
                <a:gd name="T43" fmla="*/ 314 h 575"/>
                <a:gd name="T44" fmla="*/ 1379 w 1508"/>
                <a:gd name="T45" fmla="*/ 574 h 575"/>
                <a:gd name="T46" fmla="*/ 1254 w 1508"/>
                <a:gd name="T47" fmla="*/ 314 h 575"/>
                <a:gd name="T48" fmla="*/ 1304 w 1508"/>
                <a:gd name="T49" fmla="*/ 313 h 575"/>
                <a:gd name="T50" fmla="*/ 1353 w 1508"/>
                <a:gd name="T51" fmla="*/ 310 h 575"/>
                <a:gd name="T52" fmla="*/ 1396 w 1508"/>
                <a:gd name="T53" fmla="*/ 305 h 575"/>
                <a:gd name="T54" fmla="*/ 1432 w 1508"/>
                <a:gd name="T55" fmla="*/ 299 h 575"/>
                <a:gd name="T56" fmla="*/ 1464 w 1508"/>
                <a:gd name="T57" fmla="*/ 291 h 575"/>
                <a:gd name="T58" fmla="*/ 1488 w 1508"/>
                <a:gd name="T59" fmla="*/ 282 h 575"/>
                <a:gd name="T60" fmla="*/ 1502 w 1508"/>
                <a:gd name="T61" fmla="*/ 272 h 575"/>
                <a:gd name="T62" fmla="*/ 1505 w 1508"/>
                <a:gd name="T63" fmla="*/ 268 h 575"/>
                <a:gd name="T64" fmla="*/ 1507 w 1508"/>
                <a:gd name="T65" fmla="*/ 262 h 575"/>
                <a:gd name="T66" fmla="*/ 1507 w 1508"/>
                <a:gd name="T67" fmla="*/ 183 h 575"/>
                <a:gd name="T68" fmla="*/ 1507 w 1508"/>
                <a:gd name="T69" fmla="*/ 52 h 575"/>
                <a:gd name="T70" fmla="*/ 1505 w 1508"/>
                <a:gd name="T71" fmla="*/ 47 h 575"/>
                <a:gd name="T72" fmla="*/ 1502 w 1508"/>
                <a:gd name="T73" fmla="*/ 41 h 575"/>
                <a:gd name="T74" fmla="*/ 1488 w 1508"/>
                <a:gd name="T75" fmla="*/ 32 h 575"/>
                <a:gd name="T76" fmla="*/ 1464 w 1508"/>
                <a:gd name="T77" fmla="*/ 23 h 575"/>
                <a:gd name="T78" fmla="*/ 1432 w 1508"/>
                <a:gd name="T79" fmla="*/ 16 h 575"/>
                <a:gd name="T80" fmla="*/ 1396 w 1508"/>
                <a:gd name="T81" fmla="*/ 9 h 575"/>
                <a:gd name="T82" fmla="*/ 1353 w 1508"/>
                <a:gd name="T83" fmla="*/ 4 h 575"/>
                <a:gd name="T84" fmla="*/ 1304 w 1508"/>
                <a:gd name="T85" fmla="*/ 1 h 575"/>
                <a:gd name="T86" fmla="*/ 1254 w 1508"/>
                <a:gd name="T87" fmla="*/ 0 h 575"/>
                <a:gd name="T88" fmla="*/ 878 w 1508"/>
                <a:gd name="T89" fmla="*/ 0 h 575"/>
                <a:gd name="T90" fmla="*/ 251 w 1508"/>
                <a:gd name="T91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508" h="575">
                  <a:moveTo>
                    <a:pt x="251" y="0"/>
                  </a:moveTo>
                  <a:lnTo>
                    <a:pt x="200" y="1"/>
                  </a:lnTo>
                  <a:lnTo>
                    <a:pt x="152" y="4"/>
                  </a:lnTo>
                  <a:lnTo>
                    <a:pt x="111" y="9"/>
                  </a:lnTo>
                  <a:lnTo>
                    <a:pt x="72" y="16"/>
                  </a:lnTo>
                  <a:lnTo>
                    <a:pt x="43" y="23"/>
                  </a:lnTo>
                  <a:lnTo>
                    <a:pt x="19" y="32"/>
                  </a:lnTo>
                  <a:lnTo>
                    <a:pt x="5" y="41"/>
                  </a:lnTo>
                  <a:lnTo>
                    <a:pt x="2" y="47"/>
                  </a:lnTo>
                  <a:lnTo>
                    <a:pt x="0" y="52"/>
                  </a:lnTo>
                  <a:lnTo>
                    <a:pt x="0" y="183"/>
                  </a:lnTo>
                  <a:lnTo>
                    <a:pt x="0" y="262"/>
                  </a:lnTo>
                  <a:lnTo>
                    <a:pt x="2" y="268"/>
                  </a:lnTo>
                  <a:lnTo>
                    <a:pt x="5" y="272"/>
                  </a:lnTo>
                  <a:lnTo>
                    <a:pt x="19" y="282"/>
                  </a:lnTo>
                  <a:lnTo>
                    <a:pt x="43" y="291"/>
                  </a:lnTo>
                  <a:lnTo>
                    <a:pt x="72" y="299"/>
                  </a:lnTo>
                  <a:lnTo>
                    <a:pt x="111" y="305"/>
                  </a:lnTo>
                  <a:lnTo>
                    <a:pt x="152" y="310"/>
                  </a:lnTo>
                  <a:lnTo>
                    <a:pt x="200" y="313"/>
                  </a:lnTo>
                  <a:lnTo>
                    <a:pt x="251" y="314"/>
                  </a:lnTo>
                  <a:lnTo>
                    <a:pt x="878" y="314"/>
                  </a:lnTo>
                  <a:lnTo>
                    <a:pt x="1379" y="574"/>
                  </a:lnTo>
                  <a:lnTo>
                    <a:pt x="1254" y="314"/>
                  </a:lnTo>
                  <a:lnTo>
                    <a:pt x="1304" y="313"/>
                  </a:lnTo>
                  <a:lnTo>
                    <a:pt x="1353" y="310"/>
                  </a:lnTo>
                  <a:lnTo>
                    <a:pt x="1396" y="305"/>
                  </a:lnTo>
                  <a:lnTo>
                    <a:pt x="1432" y="299"/>
                  </a:lnTo>
                  <a:lnTo>
                    <a:pt x="1464" y="291"/>
                  </a:lnTo>
                  <a:lnTo>
                    <a:pt x="1488" y="282"/>
                  </a:lnTo>
                  <a:lnTo>
                    <a:pt x="1502" y="272"/>
                  </a:lnTo>
                  <a:lnTo>
                    <a:pt x="1505" y="268"/>
                  </a:lnTo>
                  <a:lnTo>
                    <a:pt x="1507" y="262"/>
                  </a:lnTo>
                  <a:lnTo>
                    <a:pt x="1507" y="183"/>
                  </a:lnTo>
                  <a:lnTo>
                    <a:pt x="1507" y="52"/>
                  </a:lnTo>
                  <a:lnTo>
                    <a:pt x="1505" y="47"/>
                  </a:lnTo>
                  <a:lnTo>
                    <a:pt x="1502" y="41"/>
                  </a:lnTo>
                  <a:lnTo>
                    <a:pt x="1488" y="32"/>
                  </a:lnTo>
                  <a:lnTo>
                    <a:pt x="1464" y="23"/>
                  </a:lnTo>
                  <a:lnTo>
                    <a:pt x="1432" y="16"/>
                  </a:lnTo>
                  <a:lnTo>
                    <a:pt x="1396" y="9"/>
                  </a:lnTo>
                  <a:lnTo>
                    <a:pt x="1353" y="4"/>
                  </a:lnTo>
                  <a:lnTo>
                    <a:pt x="1304" y="1"/>
                  </a:lnTo>
                  <a:lnTo>
                    <a:pt x="1254" y="0"/>
                  </a:lnTo>
                  <a:lnTo>
                    <a:pt x="878" y="0"/>
                  </a:lnTo>
                  <a:lnTo>
                    <a:pt x="251" y="0"/>
                  </a:lnTo>
                </a:path>
              </a:pathLst>
            </a:custGeom>
            <a:solidFill>
              <a:srgbClr val="969696">
                <a:alpha val="50000"/>
              </a:srgbClr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6" name="Rectangle 80"/>
            <p:cNvSpPr>
              <a:spLocks noChangeArrowheads="1"/>
            </p:cNvSpPr>
            <p:nvPr/>
          </p:nvSpPr>
          <p:spPr bwMode="auto">
            <a:xfrm>
              <a:off x="631" y="1242"/>
              <a:ext cx="1282" cy="2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2400"/>
                <a:t>complex object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2771800" y="5157192"/>
            <a:ext cx="2592289" cy="1440160"/>
            <a:chOff x="2771800" y="5157192"/>
            <a:chExt cx="2592289" cy="1440160"/>
          </a:xfrm>
        </p:grpSpPr>
        <p:sp>
          <p:nvSpPr>
            <p:cNvPr id="14418" name="Freeform 82"/>
            <p:cNvSpPr>
              <a:spLocks/>
            </p:cNvSpPr>
            <p:nvPr/>
          </p:nvSpPr>
          <p:spPr bwMode="auto">
            <a:xfrm>
              <a:off x="2771800" y="5157192"/>
              <a:ext cx="2592289" cy="1440160"/>
            </a:xfrm>
            <a:custGeom>
              <a:avLst/>
              <a:gdLst>
                <a:gd name="T0" fmla="*/ 224 w 1457"/>
                <a:gd name="T1" fmla="*/ 352 h 667"/>
                <a:gd name="T2" fmla="*/ 179 w 1457"/>
                <a:gd name="T3" fmla="*/ 353 h 667"/>
                <a:gd name="T4" fmla="*/ 137 w 1457"/>
                <a:gd name="T5" fmla="*/ 356 h 667"/>
                <a:gd name="T6" fmla="*/ 98 w 1457"/>
                <a:gd name="T7" fmla="*/ 361 h 667"/>
                <a:gd name="T8" fmla="*/ 65 w 1457"/>
                <a:gd name="T9" fmla="*/ 367 h 667"/>
                <a:gd name="T10" fmla="*/ 37 w 1457"/>
                <a:gd name="T11" fmla="*/ 375 h 667"/>
                <a:gd name="T12" fmla="*/ 19 w 1457"/>
                <a:gd name="T13" fmla="*/ 384 h 667"/>
                <a:gd name="T14" fmla="*/ 5 w 1457"/>
                <a:gd name="T15" fmla="*/ 394 h 667"/>
                <a:gd name="T16" fmla="*/ 2 w 1457"/>
                <a:gd name="T17" fmla="*/ 399 h 667"/>
                <a:gd name="T18" fmla="*/ 0 w 1457"/>
                <a:gd name="T19" fmla="*/ 404 h 667"/>
                <a:gd name="T20" fmla="*/ 0 w 1457"/>
                <a:gd name="T21" fmla="*/ 483 h 667"/>
                <a:gd name="T22" fmla="*/ 0 w 1457"/>
                <a:gd name="T23" fmla="*/ 614 h 667"/>
                <a:gd name="T24" fmla="*/ 2 w 1457"/>
                <a:gd name="T25" fmla="*/ 619 h 667"/>
                <a:gd name="T26" fmla="*/ 5 w 1457"/>
                <a:gd name="T27" fmla="*/ 624 h 667"/>
                <a:gd name="T28" fmla="*/ 19 w 1457"/>
                <a:gd name="T29" fmla="*/ 635 h 667"/>
                <a:gd name="T30" fmla="*/ 37 w 1457"/>
                <a:gd name="T31" fmla="*/ 644 h 667"/>
                <a:gd name="T32" fmla="*/ 65 w 1457"/>
                <a:gd name="T33" fmla="*/ 651 h 667"/>
                <a:gd name="T34" fmla="*/ 98 w 1457"/>
                <a:gd name="T35" fmla="*/ 657 h 667"/>
                <a:gd name="T36" fmla="*/ 137 w 1457"/>
                <a:gd name="T37" fmla="*/ 662 h 667"/>
                <a:gd name="T38" fmla="*/ 179 w 1457"/>
                <a:gd name="T39" fmla="*/ 665 h 667"/>
                <a:gd name="T40" fmla="*/ 224 w 1457"/>
                <a:gd name="T41" fmla="*/ 666 h 667"/>
                <a:gd name="T42" fmla="*/ 785 w 1457"/>
                <a:gd name="T43" fmla="*/ 666 h 667"/>
                <a:gd name="T44" fmla="*/ 1121 w 1457"/>
                <a:gd name="T45" fmla="*/ 666 h 667"/>
                <a:gd name="T46" fmla="*/ 1165 w 1457"/>
                <a:gd name="T47" fmla="*/ 665 h 667"/>
                <a:gd name="T48" fmla="*/ 1207 w 1457"/>
                <a:gd name="T49" fmla="*/ 662 h 667"/>
                <a:gd name="T50" fmla="*/ 1246 w 1457"/>
                <a:gd name="T51" fmla="*/ 657 h 667"/>
                <a:gd name="T52" fmla="*/ 1279 w 1457"/>
                <a:gd name="T53" fmla="*/ 651 h 667"/>
                <a:gd name="T54" fmla="*/ 1307 w 1457"/>
                <a:gd name="T55" fmla="*/ 644 h 667"/>
                <a:gd name="T56" fmla="*/ 1326 w 1457"/>
                <a:gd name="T57" fmla="*/ 635 h 667"/>
                <a:gd name="T58" fmla="*/ 1340 w 1457"/>
                <a:gd name="T59" fmla="*/ 624 h 667"/>
                <a:gd name="T60" fmla="*/ 1344 w 1457"/>
                <a:gd name="T61" fmla="*/ 619 h 667"/>
                <a:gd name="T62" fmla="*/ 1344 w 1457"/>
                <a:gd name="T63" fmla="*/ 614 h 667"/>
                <a:gd name="T64" fmla="*/ 1344 w 1457"/>
                <a:gd name="T65" fmla="*/ 483 h 667"/>
                <a:gd name="T66" fmla="*/ 1344 w 1457"/>
                <a:gd name="T67" fmla="*/ 404 h 667"/>
                <a:gd name="T68" fmla="*/ 1344 w 1457"/>
                <a:gd name="T69" fmla="*/ 399 h 667"/>
                <a:gd name="T70" fmla="*/ 1340 w 1457"/>
                <a:gd name="T71" fmla="*/ 394 h 667"/>
                <a:gd name="T72" fmla="*/ 1326 w 1457"/>
                <a:gd name="T73" fmla="*/ 384 h 667"/>
                <a:gd name="T74" fmla="*/ 1307 w 1457"/>
                <a:gd name="T75" fmla="*/ 375 h 667"/>
                <a:gd name="T76" fmla="*/ 1279 w 1457"/>
                <a:gd name="T77" fmla="*/ 367 h 667"/>
                <a:gd name="T78" fmla="*/ 1246 w 1457"/>
                <a:gd name="T79" fmla="*/ 361 h 667"/>
                <a:gd name="T80" fmla="*/ 1207 w 1457"/>
                <a:gd name="T81" fmla="*/ 356 h 667"/>
                <a:gd name="T82" fmla="*/ 1165 w 1457"/>
                <a:gd name="T83" fmla="*/ 353 h 667"/>
                <a:gd name="T84" fmla="*/ 1121 w 1457"/>
                <a:gd name="T85" fmla="*/ 352 h 667"/>
                <a:gd name="T86" fmla="*/ 1456 w 1457"/>
                <a:gd name="T87" fmla="*/ 0 h 667"/>
                <a:gd name="T88" fmla="*/ 785 w 1457"/>
                <a:gd name="T89" fmla="*/ 352 h 667"/>
                <a:gd name="T90" fmla="*/ 224 w 1457"/>
                <a:gd name="T91" fmla="*/ 352 h 6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57" h="667">
                  <a:moveTo>
                    <a:pt x="224" y="352"/>
                  </a:moveTo>
                  <a:lnTo>
                    <a:pt x="179" y="353"/>
                  </a:lnTo>
                  <a:lnTo>
                    <a:pt x="137" y="356"/>
                  </a:lnTo>
                  <a:lnTo>
                    <a:pt x="98" y="361"/>
                  </a:lnTo>
                  <a:lnTo>
                    <a:pt x="65" y="367"/>
                  </a:lnTo>
                  <a:lnTo>
                    <a:pt x="37" y="375"/>
                  </a:lnTo>
                  <a:lnTo>
                    <a:pt x="19" y="384"/>
                  </a:lnTo>
                  <a:lnTo>
                    <a:pt x="5" y="394"/>
                  </a:lnTo>
                  <a:lnTo>
                    <a:pt x="2" y="399"/>
                  </a:lnTo>
                  <a:lnTo>
                    <a:pt x="0" y="404"/>
                  </a:lnTo>
                  <a:lnTo>
                    <a:pt x="0" y="483"/>
                  </a:lnTo>
                  <a:lnTo>
                    <a:pt x="0" y="614"/>
                  </a:lnTo>
                  <a:lnTo>
                    <a:pt x="2" y="619"/>
                  </a:lnTo>
                  <a:lnTo>
                    <a:pt x="5" y="624"/>
                  </a:lnTo>
                  <a:lnTo>
                    <a:pt x="19" y="635"/>
                  </a:lnTo>
                  <a:lnTo>
                    <a:pt x="37" y="644"/>
                  </a:lnTo>
                  <a:lnTo>
                    <a:pt x="65" y="651"/>
                  </a:lnTo>
                  <a:lnTo>
                    <a:pt x="98" y="657"/>
                  </a:lnTo>
                  <a:lnTo>
                    <a:pt x="137" y="662"/>
                  </a:lnTo>
                  <a:lnTo>
                    <a:pt x="179" y="665"/>
                  </a:lnTo>
                  <a:lnTo>
                    <a:pt x="224" y="666"/>
                  </a:lnTo>
                  <a:lnTo>
                    <a:pt x="785" y="666"/>
                  </a:lnTo>
                  <a:lnTo>
                    <a:pt x="1121" y="666"/>
                  </a:lnTo>
                  <a:lnTo>
                    <a:pt x="1165" y="665"/>
                  </a:lnTo>
                  <a:lnTo>
                    <a:pt x="1207" y="662"/>
                  </a:lnTo>
                  <a:lnTo>
                    <a:pt x="1246" y="657"/>
                  </a:lnTo>
                  <a:lnTo>
                    <a:pt x="1279" y="651"/>
                  </a:lnTo>
                  <a:lnTo>
                    <a:pt x="1307" y="644"/>
                  </a:lnTo>
                  <a:lnTo>
                    <a:pt x="1326" y="635"/>
                  </a:lnTo>
                  <a:lnTo>
                    <a:pt x="1340" y="624"/>
                  </a:lnTo>
                  <a:lnTo>
                    <a:pt x="1344" y="619"/>
                  </a:lnTo>
                  <a:lnTo>
                    <a:pt x="1344" y="614"/>
                  </a:lnTo>
                  <a:lnTo>
                    <a:pt x="1344" y="483"/>
                  </a:lnTo>
                  <a:lnTo>
                    <a:pt x="1344" y="404"/>
                  </a:lnTo>
                  <a:lnTo>
                    <a:pt x="1344" y="399"/>
                  </a:lnTo>
                  <a:lnTo>
                    <a:pt x="1340" y="394"/>
                  </a:lnTo>
                  <a:lnTo>
                    <a:pt x="1326" y="384"/>
                  </a:lnTo>
                  <a:lnTo>
                    <a:pt x="1307" y="375"/>
                  </a:lnTo>
                  <a:lnTo>
                    <a:pt x="1279" y="367"/>
                  </a:lnTo>
                  <a:lnTo>
                    <a:pt x="1246" y="361"/>
                  </a:lnTo>
                  <a:lnTo>
                    <a:pt x="1207" y="356"/>
                  </a:lnTo>
                  <a:lnTo>
                    <a:pt x="1165" y="353"/>
                  </a:lnTo>
                  <a:lnTo>
                    <a:pt x="1121" y="352"/>
                  </a:lnTo>
                  <a:lnTo>
                    <a:pt x="1456" y="0"/>
                  </a:lnTo>
                  <a:lnTo>
                    <a:pt x="785" y="352"/>
                  </a:lnTo>
                  <a:lnTo>
                    <a:pt x="224" y="352"/>
                  </a:lnTo>
                </a:path>
              </a:pathLst>
            </a:custGeom>
            <a:solidFill>
              <a:srgbClr val="969696">
                <a:alpha val="50000"/>
              </a:srgbClr>
            </a:solidFill>
            <a:ln w="12700" cap="rnd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419" name="Rectangle 83"/>
            <p:cNvSpPr>
              <a:spLocks noChangeArrowheads="1"/>
            </p:cNvSpPr>
            <p:nvPr/>
          </p:nvSpPr>
          <p:spPr bwMode="auto">
            <a:xfrm>
              <a:off x="3186112" y="5859164"/>
              <a:ext cx="1700212" cy="738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 anchor="ctr">
              <a:spAutoFit/>
            </a:bodyPr>
            <a:lstStyle/>
            <a:p>
              <a:pPr algn="ctr"/>
              <a:r>
                <a:rPr lang="en-US" sz="2400" dirty="0"/>
                <a:t>atomic </a:t>
              </a:r>
              <a:r>
                <a:rPr lang="en-US" sz="2400" dirty="0" smtClean="0"/>
                <a:t>object</a:t>
              </a:r>
            </a:p>
            <a:p>
              <a:pPr algn="ctr"/>
              <a:r>
                <a:rPr lang="en-US" sz="2400" dirty="0" smtClean="0"/>
                <a:t>with </a:t>
              </a:r>
              <a:r>
                <a:rPr lang="en-US" sz="2400" dirty="0" err="1" smtClean="0"/>
                <a:t>objectID</a:t>
              </a:r>
              <a:endParaRPr 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6376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Semistructured Data Model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dirty="0"/>
              <a:t>Data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i="1" dirty="0" err="1">
                <a:solidFill>
                  <a:schemeClr val="accent2"/>
                </a:solidFill>
              </a:rPr>
              <a:t>self-</a:t>
            </a:r>
            <a:r>
              <a:rPr lang="de-DE" i="1" dirty="0" err="1" smtClean="0">
                <a:solidFill>
                  <a:schemeClr val="accent2"/>
                </a:solidFill>
              </a:rPr>
              <a:t>describing</a:t>
            </a:r>
            <a:r>
              <a:rPr lang="de-DE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description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integrated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itself</a:t>
            </a:r>
            <a:r>
              <a:rPr lang="de-DE" dirty="0"/>
              <a:t> </a:t>
            </a:r>
            <a:r>
              <a:rPr lang="de-DE" dirty="0" err="1"/>
              <a:t>rather</a:t>
            </a:r>
            <a:r>
              <a:rPr lang="de-DE" dirty="0"/>
              <a:t> </a:t>
            </a:r>
            <a:r>
              <a:rPr lang="de-DE" dirty="0" err="1"/>
              <a:t>than</a:t>
            </a:r>
            <a:r>
              <a:rPr lang="de-DE" dirty="0"/>
              <a:t> in a separate </a:t>
            </a:r>
            <a:r>
              <a:rPr lang="de-DE" dirty="0" err="1"/>
              <a:t>schema</a:t>
            </a:r>
            <a:r>
              <a:rPr lang="de-DE" dirty="0"/>
              <a:t>.</a:t>
            </a:r>
          </a:p>
          <a:p>
            <a:pPr>
              <a:lnSpc>
                <a:spcPct val="90000"/>
              </a:lnSpc>
            </a:pPr>
            <a:r>
              <a:rPr lang="de-DE" dirty="0"/>
              <a:t>Database </a:t>
            </a:r>
            <a:r>
              <a:rPr lang="de-DE" dirty="0" err="1"/>
              <a:t>is</a:t>
            </a:r>
            <a:r>
              <a:rPr lang="de-DE" dirty="0"/>
              <a:t> a </a:t>
            </a:r>
            <a:r>
              <a:rPr lang="de-DE" dirty="0" err="1"/>
              <a:t>collection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i="1" dirty="0" err="1">
                <a:solidFill>
                  <a:schemeClr val="accent2"/>
                </a:solidFill>
              </a:rPr>
              <a:t>nodes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dirty="0" err="1"/>
              <a:t>and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i="1" dirty="0" err="1">
                <a:solidFill>
                  <a:schemeClr val="accent2"/>
                </a:solidFill>
              </a:rPr>
              <a:t>arcs</a:t>
            </a:r>
            <a:r>
              <a:rPr lang="de-DE" dirty="0"/>
              <a:t> (</a:t>
            </a:r>
            <a:r>
              <a:rPr lang="de-DE" dirty="0" err="1"/>
              <a:t>directed</a:t>
            </a:r>
            <a:r>
              <a:rPr lang="de-DE" dirty="0"/>
              <a:t> </a:t>
            </a:r>
            <a:r>
              <a:rPr lang="de-DE" dirty="0" err="1" smtClean="0"/>
              <a:t>graph</a:t>
            </a:r>
            <a:r>
              <a:rPr lang="de-DE" dirty="0" smtClean="0"/>
              <a:t>)</a:t>
            </a:r>
            <a:r>
              <a:rPr lang="de-DE" dirty="0"/>
              <a:t>.</a:t>
            </a:r>
          </a:p>
          <a:p>
            <a:pPr>
              <a:lnSpc>
                <a:spcPct val="90000"/>
              </a:lnSpc>
            </a:pPr>
            <a:r>
              <a:rPr lang="de-DE" i="1" dirty="0" err="1">
                <a:solidFill>
                  <a:schemeClr val="accent2"/>
                </a:solidFill>
              </a:rPr>
              <a:t>Leaf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i="1" dirty="0" err="1">
                <a:solidFill>
                  <a:schemeClr val="accent2"/>
                </a:solidFill>
              </a:rPr>
              <a:t>nodes</a:t>
            </a:r>
            <a:r>
              <a:rPr lang="de-DE" dirty="0"/>
              <a:t> </a:t>
            </a:r>
            <a:r>
              <a:rPr lang="de-DE" dirty="0" err="1"/>
              <a:t>represent</a:t>
            </a:r>
            <a:r>
              <a:rPr lang="de-DE" dirty="0"/>
              <a:t> </a:t>
            </a:r>
            <a:r>
              <a:rPr lang="de-DE" dirty="0" err="1" smtClean="0"/>
              <a:t>attribute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atomic</a:t>
            </a:r>
            <a:r>
              <a:rPr lang="de-DE" dirty="0"/>
              <a:t> </a:t>
            </a:r>
            <a:r>
              <a:rPr lang="de-DE" dirty="0" smtClean="0"/>
              <a:t>type (</a:t>
            </a:r>
            <a:r>
              <a:rPr lang="de-DE" i="1" dirty="0" err="1"/>
              <a:t>atomic</a:t>
            </a:r>
            <a:r>
              <a:rPr lang="de-DE" i="1" dirty="0"/>
              <a:t> </a:t>
            </a:r>
            <a:r>
              <a:rPr lang="de-DE" i="1" dirty="0" err="1"/>
              <a:t>objects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numbers</a:t>
            </a:r>
            <a:r>
              <a:rPr lang="de-DE" dirty="0"/>
              <a:t>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strings</a:t>
            </a:r>
            <a:r>
              <a:rPr lang="de-DE" dirty="0"/>
              <a:t>).</a:t>
            </a:r>
          </a:p>
          <a:p>
            <a:pPr>
              <a:lnSpc>
                <a:spcPct val="90000"/>
              </a:lnSpc>
            </a:pPr>
            <a:r>
              <a:rPr lang="de-DE" i="1" dirty="0" err="1">
                <a:solidFill>
                  <a:schemeClr val="accent2"/>
                </a:solidFill>
              </a:rPr>
              <a:t>Interior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i="1" dirty="0" err="1">
                <a:solidFill>
                  <a:schemeClr val="accent2"/>
                </a:solidFill>
              </a:rPr>
              <a:t>nodes</a:t>
            </a:r>
            <a:r>
              <a:rPr lang="de-DE" dirty="0"/>
              <a:t> </a:t>
            </a:r>
            <a:r>
              <a:rPr lang="de-DE" dirty="0" err="1"/>
              <a:t>represent</a:t>
            </a:r>
            <a:r>
              <a:rPr lang="de-DE" dirty="0"/>
              <a:t> </a:t>
            </a:r>
            <a:r>
              <a:rPr lang="de-DE" i="1" dirty="0" err="1"/>
              <a:t>complex</a:t>
            </a:r>
            <a:r>
              <a:rPr lang="de-DE" i="1" dirty="0"/>
              <a:t> </a:t>
            </a:r>
            <a:r>
              <a:rPr lang="de-DE" i="1" dirty="0" err="1" smtClean="0"/>
              <a:t>objects</a:t>
            </a:r>
            <a:r>
              <a:rPr lang="de-DE" i="1" dirty="0" smtClean="0"/>
              <a:t>, </a:t>
            </a:r>
            <a:r>
              <a:rPr lang="de-DE" dirty="0" err="1" smtClean="0"/>
              <a:t>entities</a:t>
            </a:r>
            <a:r>
              <a:rPr lang="de-DE" dirty="0" smtClean="0"/>
              <a:t>, </a:t>
            </a:r>
            <a:r>
              <a:rPr lang="de-DE" dirty="0" err="1" smtClean="0"/>
              <a:t>or</a:t>
            </a:r>
            <a:r>
              <a:rPr lang="de-DE" dirty="0" smtClean="0"/>
              <a:t> </a:t>
            </a:r>
            <a:r>
              <a:rPr lang="de-DE" dirty="0" err="1" smtClean="0"/>
              <a:t>elements</a:t>
            </a:r>
            <a:r>
              <a:rPr lang="de-DE" dirty="0" smtClean="0"/>
              <a:t>. </a:t>
            </a:r>
          </a:p>
          <a:p>
            <a:pPr>
              <a:lnSpc>
                <a:spcPct val="90000"/>
              </a:lnSpc>
            </a:pPr>
            <a:r>
              <a:rPr lang="de-DE" dirty="0" err="1" smtClean="0"/>
              <a:t>Complex</a:t>
            </a:r>
            <a:r>
              <a:rPr lang="de-DE" dirty="0" smtClean="0"/>
              <a:t> </a:t>
            </a:r>
            <a:r>
              <a:rPr lang="de-DE" dirty="0" err="1" smtClean="0"/>
              <a:t>objects</a:t>
            </a:r>
            <a:r>
              <a:rPr lang="de-DE" dirty="0" smtClean="0"/>
              <a:t> </a:t>
            </a:r>
            <a:r>
              <a:rPr lang="de-DE" dirty="0" err="1" smtClean="0"/>
              <a:t>consist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components</a:t>
            </a:r>
            <a:r>
              <a:rPr lang="de-DE" dirty="0"/>
              <a:t> (</a:t>
            </a:r>
            <a:r>
              <a:rPr lang="de-DE" dirty="0" err="1"/>
              <a:t>child</a:t>
            </a:r>
            <a:r>
              <a:rPr lang="de-DE" dirty="0"/>
              <a:t> </a:t>
            </a:r>
            <a:r>
              <a:rPr lang="de-DE" dirty="0" err="1"/>
              <a:t>nodes</a:t>
            </a:r>
            <a:r>
              <a:rPr lang="de-DE" dirty="0"/>
              <a:t>), </a:t>
            </a:r>
            <a:r>
              <a:rPr lang="de-DE" dirty="0" err="1"/>
              <a:t>connected</a:t>
            </a:r>
            <a:r>
              <a:rPr lang="de-DE" dirty="0"/>
              <a:t> </a:t>
            </a:r>
            <a:r>
              <a:rPr lang="de-DE" dirty="0" err="1"/>
              <a:t>by</a:t>
            </a:r>
            <a:r>
              <a:rPr lang="de-DE" dirty="0"/>
              <a:t> </a:t>
            </a:r>
            <a:r>
              <a:rPr lang="de-DE" i="1" dirty="0" err="1">
                <a:solidFill>
                  <a:schemeClr val="accent2"/>
                </a:solidFill>
              </a:rPr>
              <a:t>arcs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this</a:t>
            </a:r>
            <a:r>
              <a:rPr lang="de-DE" dirty="0"/>
              <a:t> </a:t>
            </a:r>
            <a:r>
              <a:rPr lang="de-DE" dirty="0" err="1"/>
              <a:t>node</a:t>
            </a:r>
            <a:r>
              <a:rPr lang="de-DE" dirty="0" smtClean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5747105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The Semistructured Data Model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sz="quarter" idx="1"/>
          </p:nvPr>
        </p:nvSpPr>
        <p:spPr>
          <a:noFill/>
          <a:ln/>
        </p:spPr>
        <p:txBody>
          <a:bodyPr/>
          <a:lstStyle/>
          <a:p>
            <a:r>
              <a:rPr lang="de-DE" dirty="0" err="1"/>
              <a:t>Arc</a:t>
            </a:r>
            <a:r>
              <a:rPr lang="de-DE" dirty="0"/>
              <a:t> </a:t>
            </a:r>
            <a:r>
              <a:rPr lang="de-DE" i="1" dirty="0" err="1">
                <a:solidFill>
                  <a:schemeClr val="accent2"/>
                </a:solidFill>
              </a:rPr>
              <a:t>labels</a:t>
            </a:r>
            <a:r>
              <a:rPr lang="de-DE" dirty="0"/>
              <a:t> </a:t>
            </a:r>
            <a:r>
              <a:rPr lang="de-DE" dirty="0" err="1" smtClean="0"/>
              <a:t>indicate</a:t>
            </a:r>
            <a:r>
              <a:rPr lang="de-DE" dirty="0" smtClean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relationship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two</a:t>
            </a:r>
            <a:r>
              <a:rPr lang="de-DE" dirty="0"/>
              <a:t> </a:t>
            </a:r>
            <a:r>
              <a:rPr lang="de-DE" dirty="0" err="1"/>
              <a:t>corresponding</a:t>
            </a:r>
            <a:r>
              <a:rPr lang="de-DE" dirty="0"/>
              <a:t> </a:t>
            </a:r>
            <a:r>
              <a:rPr lang="de-DE" dirty="0" err="1"/>
              <a:t>nodes</a:t>
            </a:r>
            <a:r>
              <a:rPr lang="de-DE" dirty="0"/>
              <a:t>.</a:t>
            </a:r>
          </a:p>
          <a:p>
            <a:r>
              <a:rPr lang="de-DE" dirty="0"/>
              <a:t>The </a:t>
            </a:r>
            <a:r>
              <a:rPr lang="de-DE" i="1" dirty="0" err="1">
                <a:solidFill>
                  <a:schemeClr val="accent2"/>
                </a:solidFill>
              </a:rPr>
              <a:t>root</a:t>
            </a:r>
            <a:r>
              <a:rPr lang="de-DE" i="1" dirty="0">
                <a:solidFill>
                  <a:schemeClr val="accent2"/>
                </a:solidFill>
              </a:rPr>
              <a:t> </a:t>
            </a:r>
            <a:r>
              <a:rPr lang="de-DE" i="1" dirty="0" err="1">
                <a:solidFill>
                  <a:schemeClr val="accent2"/>
                </a:solidFill>
              </a:rPr>
              <a:t>node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only</a:t>
            </a:r>
            <a:r>
              <a:rPr lang="de-DE" dirty="0"/>
              <a:t> </a:t>
            </a:r>
            <a:r>
              <a:rPr lang="de-DE" dirty="0" err="1"/>
              <a:t>interior</a:t>
            </a:r>
            <a:r>
              <a:rPr lang="de-DE" dirty="0"/>
              <a:t> </a:t>
            </a:r>
            <a:r>
              <a:rPr lang="de-DE" dirty="0" err="1"/>
              <a:t>node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in-</a:t>
            </a:r>
            <a:r>
              <a:rPr lang="de-DE" dirty="0" err="1"/>
              <a:t>arcs</a:t>
            </a:r>
            <a:r>
              <a:rPr lang="de-DE" dirty="0"/>
              <a:t>, </a:t>
            </a:r>
            <a:r>
              <a:rPr lang="de-DE" dirty="0" err="1"/>
              <a:t>representing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entire</a:t>
            </a:r>
            <a:r>
              <a:rPr lang="de-DE" dirty="0"/>
              <a:t> </a:t>
            </a:r>
            <a:r>
              <a:rPr lang="de-DE" dirty="0" err="1"/>
              <a:t>database</a:t>
            </a:r>
            <a:r>
              <a:rPr lang="de-DE" dirty="0"/>
              <a:t>.</a:t>
            </a:r>
          </a:p>
          <a:p>
            <a:r>
              <a:rPr lang="de-DE" dirty="0"/>
              <a:t>All </a:t>
            </a:r>
            <a:r>
              <a:rPr lang="de-DE" dirty="0" err="1"/>
              <a:t>database</a:t>
            </a:r>
            <a:r>
              <a:rPr lang="de-DE" dirty="0"/>
              <a:t> </a:t>
            </a:r>
            <a:r>
              <a:rPr lang="de-DE" dirty="0" err="1"/>
              <a:t>objects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 smtClean="0"/>
              <a:t>descendants</a:t>
            </a:r>
            <a:r>
              <a:rPr lang="de-DE" dirty="0" smtClean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root</a:t>
            </a:r>
            <a:r>
              <a:rPr lang="de-DE" dirty="0"/>
              <a:t> </a:t>
            </a:r>
            <a:r>
              <a:rPr lang="de-DE" dirty="0" err="1"/>
              <a:t>node</a:t>
            </a:r>
            <a:r>
              <a:rPr lang="de-DE" dirty="0"/>
              <a:t>.</a:t>
            </a:r>
          </a:p>
          <a:p>
            <a:r>
              <a:rPr lang="de-DE" dirty="0" smtClean="0"/>
              <a:t>The </a:t>
            </a:r>
            <a:r>
              <a:rPr lang="de-DE" dirty="0" err="1" smtClean="0"/>
              <a:t>graph</a:t>
            </a:r>
            <a:r>
              <a:rPr lang="de-DE" dirty="0" smtClean="0"/>
              <a:t> </a:t>
            </a:r>
            <a:r>
              <a:rPr lang="de-DE" dirty="0" err="1"/>
              <a:t>need</a:t>
            </a:r>
            <a:r>
              <a:rPr lang="de-DE" dirty="0"/>
              <a:t> not </a:t>
            </a:r>
            <a:r>
              <a:rPr lang="de-DE" dirty="0" err="1"/>
              <a:t>be</a:t>
            </a:r>
            <a:r>
              <a:rPr lang="de-DE" dirty="0"/>
              <a:t> a </a:t>
            </a:r>
            <a:r>
              <a:rPr lang="de-DE" dirty="0" err="1"/>
              <a:t>tree</a:t>
            </a:r>
            <a:r>
              <a:rPr lang="de-DE" dirty="0"/>
              <a:t> </a:t>
            </a:r>
            <a:r>
              <a:rPr lang="de-DE" dirty="0" err="1" smtClean="0"/>
              <a:t>structure</a:t>
            </a:r>
            <a:r>
              <a:rPr lang="de-DE" dirty="0" smtClean="0"/>
              <a:t>,</a:t>
            </a:r>
            <a:br>
              <a:rPr lang="de-DE" dirty="0" smtClean="0"/>
            </a:br>
            <a:r>
              <a:rPr lang="de-DE" dirty="0" smtClean="0"/>
              <a:t>but </a:t>
            </a: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usually</a:t>
            </a:r>
            <a:r>
              <a:rPr lang="de-DE" dirty="0" smtClean="0"/>
              <a:t> </a:t>
            </a:r>
            <a:r>
              <a:rPr lang="de-DE" dirty="0" err="1" smtClean="0"/>
              <a:t>acyclic</a:t>
            </a:r>
            <a:r>
              <a:rPr lang="de-DE" dirty="0" smtClean="0"/>
              <a:t>. </a:t>
            </a:r>
            <a:endParaRPr lang="de-DE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4005064"/>
            <a:ext cx="3935214" cy="25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7796000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quity">
    <a:dk1>
      <a:sysClr val="windowText" lastClr="000000"/>
    </a:dk1>
    <a:lt1>
      <a:sysClr val="window" lastClr="FFFFFF"/>
    </a:lt1>
    <a:dk2>
      <a:srgbClr val="696464"/>
    </a:dk2>
    <a:lt2>
      <a:srgbClr val="E9E5DC"/>
    </a:lt2>
    <a:accent1>
      <a:srgbClr val="D34817"/>
    </a:accent1>
    <a:accent2>
      <a:srgbClr val="9B2D1F"/>
    </a:accent2>
    <a:accent3>
      <a:srgbClr val="A28E6A"/>
    </a:accent3>
    <a:accent4>
      <a:srgbClr val="956251"/>
    </a:accent4>
    <a:accent5>
      <a:srgbClr val="918485"/>
    </a:accent5>
    <a:accent6>
      <a:srgbClr val="855D5D"/>
    </a:accent6>
    <a:hlink>
      <a:srgbClr val="CC9900"/>
    </a:hlink>
    <a:folHlink>
      <a:srgbClr val="96A9A9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354 - Week 06 - Tue - Triggers-Procedures-c</Template>
  <TotalTime>16301</TotalTime>
  <Pages>30</Pages>
  <Words>2409</Words>
  <Application>Microsoft Macintosh PowerPoint</Application>
  <PresentationFormat>On-screen Show (4:3)</PresentationFormat>
  <Paragraphs>481</Paragraphs>
  <Slides>34</Slides>
  <Notes>32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Oriel</vt:lpstr>
      <vt:lpstr>Semistructured Data and XML</vt:lpstr>
      <vt:lpstr>Discussion Question</vt:lpstr>
      <vt:lpstr>Data Files on the Web</vt:lpstr>
      <vt:lpstr>XML Data Exchange Format</vt:lpstr>
      <vt:lpstr>Paradigm Shift on the Web</vt:lpstr>
      <vt:lpstr>The SemiStructued Data Model</vt:lpstr>
      <vt:lpstr>Object Exchange Model (OEM) </vt:lpstr>
      <vt:lpstr>The Semistructured Data Model</vt:lpstr>
      <vt:lpstr>The Semistructured Data Model</vt:lpstr>
      <vt:lpstr>XML</vt:lpstr>
      <vt:lpstr> </vt:lpstr>
      <vt:lpstr>XML: An Example</vt:lpstr>
      <vt:lpstr>XML – What’s The Point?</vt:lpstr>
      <vt:lpstr>XML – Structure</vt:lpstr>
      <vt:lpstr>XML – Elements</vt:lpstr>
      <vt:lpstr>XML – Attributes</vt:lpstr>
      <vt:lpstr>XML – Data and Comments</vt:lpstr>
      <vt:lpstr>XML – Nesting &amp; Hierarchy</vt:lpstr>
      <vt:lpstr>Graphical Data Model for XML</vt:lpstr>
      <vt:lpstr>XML vs. Semistructured Data</vt:lpstr>
      <vt:lpstr>XML vs. Relational Databases</vt:lpstr>
      <vt:lpstr>DTD – Document Type Definition</vt:lpstr>
      <vt:lpstr>XML Issues</vt:lpstr>
      <vt:lpstr>XML-Path = Xpath XML-Query = XQuery</vt:lpstr>
      <vt:lpstr>Query Languages for XML</vt:lpstr>
      <vt:lpstr>XPath</vt:lpstr>
      <vt:lpstr>Path Expressions</vt:lpstr>
      <vt:lpstr>XPath Example Document</vt:lpstr>
      <vt:lpstr>Path Expressions</vt:lpstr>
      <vt:lpstr>Attributes</vt:lpstr>
      <vt:lpstr>Wildcards</vt:lpstr>
      <vt:lpstr>Conditions and Other Constructs</vt:lpstr>
      <vt:lpstr>Exercise</vt:lpstr>
      <vt:lpstr>Summary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SQL: Queries, Programming, Triggers</dc:title>
  <dc:subject>Database Management Systems</dc:subject>
  <dc:creator>Raghu Ramakrishnan and Johannes Gehrke</dc:creator>
  <cp:keywords>Chapter 5</cp:keywords>
  <dc:description>See the notes for information on how the slides are organized.</dc:description>
  <cp:lastModifiedBy>Oliver Schulte</cp:lastModifiedBy>
  <cp:revision>297</cp:revision>
  <cp:lastPrinted>2013-03-26T23:48:42Z</cp:lastPrinted>
  <dcterms:created xsi:type="dcterms:W3CDTF">1997-01-12T19:06:00Z</dcterms:created>
  <dcterms:modified xsi:type="dcterms:W3CDTF">2016-06-07T19:17:25Z</dcterms:modified>
</cp:coreProperties>
</file>