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9" r:id="rId3"/>
    <p:sldId id="258" r:id="rId4"/>
    <p:sldId id="260" r:id="rId5"/>
    <p:sldId id="261" r:id="rId6"/>
    <p:sldId id="262" r:id="rId7"/>
    <p:sldId id="263" r:id="rId8"/>
    <p:sldId id="264" r:id="rId9"/>
    <p:sldId id="257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65" d="100"/>
          <a:sy n="165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54131D-69F7-0C43-BDFA-753BFFE96FB5}" type="datetimeFigureOut">
              <a:t>2016-12-01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104E0E-689D-CA4C-9805-14E084158E5B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743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5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22118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1A742-0CE4-1A48-A6B4-BA5E29E2FFC5}" type="datetimeFigureOut">
              <a:t>2016-12-01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FD5A9-436D-7443-9F0E-55C18CF73AA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769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1A742-0CE4-1A48-A6B4-BA5E29E2FFC5}" type="datetimeFigureOut">
              <a:t>2016-12-01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FD5A9-436D-7443-9F0E-55C18CF73AA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7131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1A742-0CE4-1A48-A6B4-BA5E29E2FFC5}" type="datetimeFigureOut">
              <a:t>2016-12-01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FD5A9-436D-7443-9F0E-55C18CF73AA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991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1A742-0CE4-1A48-A6B4-BA5E29E2FFC5}" type="datetimeFigureOut">
              <a:t>2016-12-01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FD5A9-436D-7443-9F0E-55C18CF73AA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528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1A742-0CE4-1A48-A6B4-BA5E29E2FFC5}" type="datetimeFigureOut">
              <a:t>2016-12-01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FD5A9-436D-7443-9F0E-55C18CF73AA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6729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1A742-0CE4-1A48-A6B4-BA5E29E2FFC5}" type="datetimeFigureOut">
              <a:t>2016-12-01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FD5A9-436D-7443-9F0E-55C18CF73AA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535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1A742-0CE4-1A48-A6B4-BA5E29E2FFC5}" type="datetimeFigureOut">
              <a:t>2016-12-01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FD5A9-436D-7443-9F0E-55C18CF73AA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1606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1A742-0CE4-1A48-A6B4-BA5E29E2FFC5}" type="datetimeFigureOut">
              <a:t>2016-12-01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FD5A9-436D-7443-9F0E-55C18CF73AA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2561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1A742-0CE4-1A48-A6B4-BA5E29E2FFC5}" type="datetimeFigureOut">
              <a:t>2016-12-01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FD5A9-436D-7443-9F0E-55C18CF73AA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886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1A742-0CE4-1A48-A6B4-BA5E29E2FFC5}" type="datetimeFigureOut">
              <a:t>2016-12-01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FD5A9-436D-7443-9F0E-55C18CF73AA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828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1A742-0CE4-1A48-A6B4-BA5E29E2FFC5}" type="datetimeFigureOut">
              <a:t>2016-12-01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FD5A9-436D-7443-9F0E-55C18CF73AA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9061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31A742-0CE4-1A48-A6B4-BA5E29E2FFC5}" type="datetimeFigureOut">
              <a:t>2016-12-01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2FD5A9-436D-7443-9F0E-55C18CF73AA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179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Exam </a:t>
            </a:r>
            <a:r>
              <a:rPr lang="en-US" dirty="0"/>
              <a:t>Information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CMPT 354</a:t>
            </a:r>
          </a:p>
          <a:p>
            <a:r>
              <a:rPr lang="en-US"/>
              <a:t>Database Management Systems</a:t>
            </a:r>
          </a:p>
          <a:p>
            <a:r>
              <a:rPr lang="en-US"/>
              <a:t>Oliver Schulte</a:t>
            </a:r>
          </a:p>
        </p:txBody>
      </p:sp>
    </p:spTree>
    <p:extLst>
      <p:ext uri="{BB962C8B-B14F-4D97-AF65-F5344CB8AC3E}">
        <p14:creationId xmlns:p14="http://schemas.microsoft.com/office/powerpoint/2010/main" val="22024307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Cheat Sheet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You can use a cheat sheet. </a:t>
            </a:r>
          </a:p>
          <a:p>
            <a:r>
              <a:rPr lang="en-CA"/>
              <a:t>1 (one) 8.5 x 11 sheet of notes for reference, both sides. </a:t>
            </a:r>
          </a:p>
          <a:p>
            <a:r>
              <a:rPr lang="en-CA"/>
              <a:t>No other aides.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7187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Topics </a:t>
            </a:r>
            <a:r>
              <a:rPr lang="en-US" dirty="0" smtClean="0"/>
              <a:t>Covered: Exam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4603" y="1322374"/>
            <a:ext cx="8229600" cy="4525963"/>
          </a:xfrm>
        </p:spPr>
        <p:txBody>
          <a:bodyPr>
            <a:normAutofit fontScale="70000" lnSpcReduction="20000"/>
          </a:bodyPr>
          <a:lstStyle/>
          <a:p>
            <a:r>
              <a:rPr lang="en-US" dirty="0">
                <a:latin typeface="Book Antiqua" charset="0"/>
                <a:ea typeface="ＭＳ Ｐゴシック" charset="0"/>
                <a:cs typeface="ＭＳ Ｐゴシック" charset="0"/>
              </a:rPr>
              <a:t>See Lecture Schedule for textbook sections covered.</a:t>
            </a:r>
          </a:p>
          <a:p>
            <a:r>
              <a:rPr lang="en-US" dirty="0">
                <a:latin typeface="Book Antiqua" charset="0"/>
                <a:ea typeface="ＭＳ Ｐゴシック" charset="0"/>
                <a:cs typeface="ＭＳ Ｐゴシック" charset="0"/>
              </a:rPr>
              <a:t>All material </a:t>
            </a:r>
            <a:r>
              <a:rPr lang="en-US" dirty="0" smtClean="0">
                <a:latin typeface="Book Antiqua" charset="0"/>
                <a:ea typeface="ＭＳ Ｐゴシック" charset="0"/>
                <a:cs typeface="ＭＳ Ｐゴシック" charset="0"/>
              </a:rPr>
              <a:t>up to .</a:t>
            </a:r>
            <a:endParaRPr lang="en-US" dirty="0">
              <a:latin typeface="Book Antiqua" charset="0"/>
              <a:ea typeface="ＭＳ Ｐゴシック" charset="0"/>
              <a:cs typeface="ＭＳ Ｐゴシック" charset="0"/>
            </a:endParaRPr>
          </a:p>
          <a:p>
            <a:r>
              <a:rPr lang="en-US" dirty="0">
                <a:latin typeface="Book Antiqua" charset="0"/>
                <a:ea typeface="ＭＳ Ｐゴシック" charset="0"/>
                <a:cs typeface="ＭＳ Ｐゴシック" charset="0"/>
              </a:rPr>
              <a:t>Database principles</a:t>
            </a:r>
          </a:p>
          <a:p>
            <a:pPr lvl="1"/>
            <a:r>
              <a:rPr lang="en-US" dirty="0">
                <a:latin typeface="Book Antiqua" charset="0"/>
                <a:ea typeface="ＭＳ Ｐゴシック" charset="0"/>
                <a:cs typeface="ＭＳ Ｐゴシック" charset="0"/>
              </a:rPr>
              <a:t>functionality of a DBMS.</a:t>
            </a:r>
          </a:p>
          <a:p>
            <a:pPr lvl="1"/>
            <a:r>
              <a:rPr lang="en-US" dirty="0">
                <a:latin typeface="Book Antiqua" charset="0"/>
                <a:ea typeface="ＭＳ Ｐゴシック" charset="0"/>
                <a:cs typeface="ＭＳ Ｐゴシック" charset="0"/>
              </a:rPr>
              <a:t>reasons for using a database.</a:t>
            </a:r>
            <a:endParaRPr lang="en-US" dirty="0"/>
          </a:p>
          <a:p>
            <a:r>
              <a:rPr lang="en-US" dirty="0">
                <a:latin typeface="Book Antiqua" charset="0"/>
                <a:ea typeface="ＭＳ Ｐゴシック" charset="0"/>
                <a:cs typeface="ＭＳ Ｐゴシック" charset="0"/>
              </a:rPr>
              <a:t>Database Design</a:t>
            </a:r>
          </a:p>
          <a:p>
            <a:pPr lvl="1"/>
            <a:r>
              <a:rPr lang="en-US" dirty="0">
                <a:latin typeface="Book Antiqua" charset="0"/>
                <a:ea typeface="ＭＳ Ｐゴシック" charset="0"/>
                <a:cs typeface="ＭＳ Ｐゴシック" charset="0"/>
              </a:rPr>
              <a:t>ER model</a:t>
            </a:r>
          </a:p>
          <a:p>
            <a:pPr lvl="1"/>
            <a:r>
              <a:rPr lang="en-US" dirty="0">
                <a:latin typeface="Book Antiqua" charset="0"/>
                <a:ea typeface="ＭＳ Ｐゴシック" charset="0"/>
                <a:cs typeface="ＭＳ Ｐゴシック" charset="0"/>
              </a:rPr>
              <a:t>integrity constraints</a:t>
            </a:r>
          </a:p>
          <a:p>
            <a:pPr lvl="1"/>
            <a:r>
              <a:rPr lang="en-US" dirty="0">
                <a:latin typeface="Book Antiqua" charset="0"/>
                <a:ea typeface="ＭＳ Ｐゴシック" charset="0"/>
                <a:cs typeface="ＭＳ Ｐゴシック" charset="0"/>
              </a:rPr>
              <a:t>relational model</a:t>
            </a:r>
          </a:p>
          <a:p>
            <a:pPr lvl="1"/>
            <a:r>
              <a:rPr lang="en-US" dirty="0">
                <a:latin typeface="Book Antiqua" charset="0"/>
                <a:ea typeface="ＭＳ Ｐゴシック" charset="0"/>
                <a:cs typeface="ＭＳ Ｐゴシック" charset="0"/>
              </a:rPr>
              <a:t>translate from ER to relational model</a:t>
            </a:r>
          </a:p>
          <a:p>
            <a:r>
              <a:rPr lang="en-US" dirty="0">
                <a:latin typeface="Book Antiqua" charset="0"/>
                <a:ea typeface="ＭＳ Ｐゴシック" charset="0"/>
                <a:cs typeface="ＭＳ Ｐゴシック" charset="0"/>
              </a:rPr>
              <a:t>Queries</a:t>
            </a:r>
          </a:p>
          <a:p>
            <a:pPr lvl="1"/>
            <a:r>
              <a:rPr lang="en-US" dirty="0" smtClean="0">
                <a:latin typeface="Book Antiqua" charset="0"/>
                <a:ea typeface="ＭＳ Ｐゴシック" charset="0"/>
                <a:cs typeface="ＭＳ Ｐゴシック" charset="0"/>
              </a:rPr>
              <a:t>Basic SQL.</a:t>
            </a:r>
          </a:p>
          <a:p>
            <a:pPr lvl="2"/>
            <a:r>
              <a:rPr lang="en-US" dirty="0" smtClean="0">
                <a:latin typeface="Book Antiqua" charset="0"/>
                <a:ea typeface="ＭＳ Ｐゴシック" charset="0"/>
                <a:cs typeface="ＭＳ Ｐゴシック" charset="0"/>
              </a:rPr>
              <a:t>set operators, set comparisons</a:t>
            </a:r>
            <a:endParaRPr lang="en-US" dirty="0">
              <a:latin typeface="Book Antiqua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dirty="0">
                <a:latin typeface="Book Antiqua" charset="0"/>
                <a:ea typeface="ＭＳ Ｐゴシック" charset="0"/>
                <a:cs typeface="ＭＳ Ｐゴシック" charset="0"/>
              </a:rPr>
              <a:t>relational </a:t>
            </a:r>
            <a:r>
              <a:rPr lang="en-US" dirty="0" smtClean="0">
                <a:latin typeface="Book Antiqua" charset="0"/>
                <a:ea typeface="ＭＳ Ｐゴシック" charset="0"/>
                <a:cs typeface="ＭＳ Ｐゴシック" charset="0"/>
              </a:rPr>
              <a:t>algebra</a:t>
            </a:r>
          </a:p>
        </p:txBody>
      </p:sp>
    </p:spTree>
    <p:extLst>
      <p:ext uri="{BB962C8B-B14F-4D97-AF65-F5344CB8AC3E}">
        <p14:creationId xmlns:p14="http://schemas.microsoft.com/office/powerpoint/2010/main" val="14190508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 NOT Covered</a:t>
            </a:r>
            <a:r>
              <a:rPr lang="en-US" smtClean="0"/>
              <a:t>: Exam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4603" y="1322374"/>
            <a:ext cx="8229600" cy="4525963"/>
          </a:xfrm>
        </p:spPr>
        <p:txBody>
          <a:bodyPr>
            <a:normAutofit/>
          </a:bodyPr>
          <a:lstStyle/>
          <a:p>
            <a:pPr>
              <a:buFont typeface="Lucida Grande"/>
              <a:buChar char="x"/>
            </a:pPr>
            <a:r>
              <a:rPr lang="en-US" dirty="0" smtClean="0">
                <a:latin typeface="Book Antiqua" charset="0"/>
                <a:ea typeface="ＭＳ Ｐゴシック" charset="0"/>
                <a:cs typeface="ＭＳ Ｐゴシック" charset="0"/>
              </a:rPr>
              <a:t>Aggregate Functions (Max, Sum,...)</a:t>
            </a:r>
          </a:p>
          <a:p>
            <a:pPr>
              <a:buFont typeface="Lucida Grande"/>
              <a:buChar char="x"/>
            </a:pPr>
            <a:r>
              <a:rPr lang="en-US" dirty="0" smtClean="0">
                <a:latin typeface="Book Antiqua" charset="0"/>
                <a:ea typeface="ＭＳ Ｐゴシック" charset="0"/>
                <a:cs typeface="ＭＳ Ｐゴシック" charset="0"/>
              </a:rPr>
              <a:t>Group By</a:t>
            </a:r>
          </a:p>
          <a:p>
            <a:pPr>
              <a:buFont typeface="Lucida Grande"/>
              <a:buChar char="x"/>
            </a:pPr>
            <a:r>
              <a:rPr lang="en-US" dirty="0" smtClean="0">
                <a:latin typeface="Book Antiqua" charset="0"/>
                <a:ea typeface="ＭＳ Ｐゴシック" charset="0"/>
                <a:cs typeface="ＭＳ Ｐゴシック" charset="0"/>
              </a:rPr>
              <a:t>Null Values</a:t>
            </a:r>
          </a:p>
          <a:p>
            <a:pPr>
              <a:buFont typeface="Lucida Grande"/>
              <a:buChar char="x"/>
            </a:pPr>
            <a:r>
              <a:rPr lang="en-US" dirty="0" smtClean="0">
                <a:latin typeface="Book Antiqua" charset="0"/>
                <a:ea typeface="ＭＳ Ｐゴシック" charset="0"/>
                <a:cs typeface="ＭＳ Ｐゴシック" charset="0"/>
              </a:rPr>
              <a:t>anything after aggregate functions</a:t>
            </a:r>
          </a:p>
        </p:txBody>
      </p:sp>
    </p:spTree>
    <p:extLst>
      <p:ext uri="{BB962C8B-B14F-4D97-AF65-F5344CB8AC3E}">
        <p14:creationId xmlns:p14="http://schemas.microsoft.com/office/powerpoint/2010/main" val="32423799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Topics </a:t>
            </a:r>
            <a:r>
              <a:rPr lang="en-US" dirty="0" smtClean="0"/>
              <a:t>Covered: Exam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4603" y="1322374"/>
            <a:ext cx="8229600" cy="4873687"/>
          </a:xfrm>
        </p:spPr>
        <p:txBody>
          <a:bodyPr>
            <a:normAutofit fontScale="77500" lnSpcReduction="20000"/>
          </a:bodyPr>
          <a:lstStyle/>
          <a:p>
            <a:r>
              <a:rPr lang="en-US" dirty="0">
                <a:latin typeface="Book Antiqua" charset="0"/>
                <a:ea typeface="ＭＳ Ｐゴシック" charset="0"/>
                <a:cs typeface="ＭＳ Ｐゴシック" charset="0"/>
              </a:rPr>
              <a:t>See Lecture Schedule for textbook sections covered.</a:t>
            </a:r>
          </a:p>
          <a:p>
            <a:r>
              <a:rPr lang="en-US" dirty="0">
                <a:latin typeface="Book Antiqua" charset="0"/>
                <a:ea typeface="ＭＳ Ｐゴシック" charset="0"/>
                <a:cs typeface="ＭＳ Ｐゴシック" charset="0"/>
              </a:rPr>
              <a:t>All material </a:t>
            </a:r>
            <a:r>
              <a:rPr lang="en-US" dirty="0" smtClean="0">
                <a:latin typeface="Book Antiqua" charset="0"/>
                <a:ea typeface="ＭＳ Ｐゴシック" charset="0"/>
                <a:cs typeface="ＭＳ Ｐゴシック" charset="0"/>
              </a:rPr>
              <a:t>up to XML.</a:t>
            </a:r>
            <a:endParaRPr lang="en-US" dirty="0">
              <a:latin typeface="Book Antiqua" charset="0"/>
              <a:ea typeface="ＭＳ Ｐゴシック" charset="0"/>
              <a:cs typeface="ＭＳ Ｐゴシック" charset="0"/>
            </a:endParaRPr>
          </a:p>
          <a:p>
            <a:r>
              <a:rPr lang="en-US" dirty="0">
                <a:latin typeface="Book Antiqua" charset="0"/>
                <a:ea typeface="ＭＳ Ｐゴシック" charset="0"/>
                <a:cs typeface="ＭＳ Ｐゴシック" charset="0"/>
              </a:rPr>
              <a:t>Queries: </a:t>
            </a:r>
            <a:r>
              <a:rPr lang="en-US" dirty="0" smtClean="0">
                <a:latin typeface="Book Antiqua" charset="0"/>
                <a:ea typeface="ＭＳ Ｐゴシック" charset="0"/>
                <a:cs typeface="ＭＳ Ｐゴシック" charset="0"/>
              </a:rPr>
              <a:t>SQL beyond relational algebra.</a:t>
            </a:r>
          </a:p>
          <a:p>
            <a:pPr lvl="2"/>
            <a:r>
              <a:rPr lang="en-US" dirty="0" smtClean="0">
                <a:latin typeface="Book Antiqua" charset="0"/>
                <a:ea typeface="ＭＳ Ｐゴシック" charset="0"/>
                <a:cs typeface="ＭＳ Ｐゴシック" charset="0"/>
              </a:rPr>
              <a:t>aggregate operators</a:t>
            </a:r>
          </a:p>
          <a:p>
            <a:pPr lvl="3"/>
            <a:r>
              <a:rPr lang="en-US" dirty="0">
                <a:latin typeface="Book Antiqua" charset="0"/>
                <a:ea typeface="ＭＳ Ｐゴシック" charset="0"/>
                <a:cs typeface="ＭＳ Ｐゴシック" charset="0"/>
              </a:rPr>
              <a:t>group by, having</a:t>
            </a:r>
          </a:p>
          <a:p>
            <a:pPr lvl="2"/>
            <a:r>
              <a:rPr lang="en-US" dirty="0">
                <a:latin typeface="Book Antiqua" charset="0"/>
                <a:ea typeface="ＭＳ Ｐゴシック" charset="0"/>
                <a:cs typeface="ＭＳ Ｐゴシック" charset="0"/>
              </a:rPr>
              <a:t>null values, outer joins</a:t>
            </a:r>
          </a:p>
          <a:p>
            <a:r>
              <a:rPr lang="en-US" dirty="0">
                <a:latin typeface="Book Antiqua" charset="0"/>
                <a:ea typeface="ＭＳ Ｐゴシック" charset="0"/>
                <a:cs typeface="ＭＳ Ｐゴシック" charset="0"/>
              </a:rPr>
              <a:t>Application Development</a:t>
            </a:r>
          </a:p>
          <a:p>
            <a:pPr lvl="1"/>
            <a:r>
              <a:rPr lang="en-US" dirty="0">
                <a:latin typeface="Book Antiqua" charset="0"/>
                <a:ea typeface="ＭＳ Ｐゴシック" charset="0"/>
                <a:cs typeface="ＭＳ Ｐゴシック" charset="0"/>
              </a:rPr>
              <a:t>database connectivity (calling SQL within a host language)</a:t>
            </a:r>
          </a:p>
          <a:p>
            <a:pPr lvl="1"/>
            <a:r>
              <a:rPr lang="en-US" dirty="0">
                <a:latin typeface="Book Antiqua" charset="0"/>
                <a:ea typeface="ＭＳ Ｐゴシック" charset="0"/>
                <a:cs typeface="ＭＳ Ｐゴシック" charset="0"/>
              </a:rPr>
              <a:t>stored procedures/functions</a:t>
            </a:r>
          </a:p>
          <a:p>
            <a:r>
              <a:rPr lang="en-US" dirty="0">
                <a:latin typeface="Book Antiqua" charset="0"/>
                <a:ea typeface="ＭＳ Ｐゴシック" charset="0"/>
                <a:cs typeface="ＭＳ Ｐゴシック" charset="0"/>
              </a:rPr>
              <a:t>Internet Applications: 3-tier design</a:t>
            </a:r>
          </a:p>
          <a:p>
            <a:pPr lvl="1"/>
            <a:r>
              <a:rPr lang="en-US" dirty="0">
                <a:latin typeface="Book Antiqua" charset="0"/>
                <a:ea typeface="ＭＳ Ｐゴシック" charset="0"/>
                <a:cs typeface="ＭＳ Ｐゴシック" charset="0"/>
              </a:rPr>
              <a:t>HTML</a:t>
            </a:r>
          </a:p>
          <a:p>
            <a:pPr lvl="1"/>
            <a:r>
              <a:rPr lang="en-US" dirty="0">
                <a:latin typeface="Book Antiqua" charset="0"/>
                <a:ea typeface="ＭＳ Ｐゴシック" charset="0"/>
                <a:cs typeface="ＭＳ Ｐゴシック" charset="0"/>
              </a:rPr>
              <a:t>Maintaining State</a:t>
            </a:r>
          </a:p>
          <a:p>
            <a:pPr lvl="1"/>
            <a:r>
              <a:rPr lang="en-US" dirty="0">
                <a:latin typeface="Book Antiqua" charset="0"/>
                <a:ea typeface="ＭＳ Ｐゴシック" charset="0"/>
                <a:cs typeface="ＭＳ Ｐゴシック" charset="0"/>
              </a:rPr>
              <a:t>XML</a:t>
            </a:r>
          </a:p>
          <a:p>
            <a:pPr lvl="1"/>
            <a:r>
              <a:rPr lang="en-US" dirty="0">
                <a:latin typeface="Book Antiqua" charset="0"/>
                <a:ea typeface="ＭＳ Ｐゴシック" charset="0"/>
                <a:cs typeface="ＭＳ Ｐゴシック" charset="0"/>
              </a:rPr>
              <a:t>XPath</a:t>
            </a:r>
          </a:p>
          <a:p>
            <a:pPr lvl="1"/>
            <a:endParaRPr lang="en-US" dirty="0">
              <a:latin typeface="Book Antiqua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44948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 NOT Covered</a:t>
            </a:r>
            <a:r>
              <a:rPr lang="en-US" smtClean="0"/>
              <a:t>: Exam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4603" y="1322374"/>
            <a:ext cx="8229600" cy="4525963"/>
          </a:xfrm>
        </p:spPr>
        <p:txBody>
          <a:bodyPr>
            <a:normAutofit/>
          </a:bodyPr>
          <a:lstStyle/>
          <a:p>
            <a:pPr>
              <a:buFont typeface="Lucida Grande"/>
              <a:buChar char="x"/>
            </a:pPr>
            <a:r>
              <a:rPr lang="en-US" dirty="0" smtClean="0">
                <a:latin typeface="Book Antiqua" charset="0"/>
                <a:ea typeface="ＭＳ Ｐゴシック" charset="0"/>
                <a:cs typeface="ＭＳ Ｐゴシック" charset="0"/>
              </a:rPr>
              <a:t>Details of Middle Tier</a:t>
            </a:r>
          </a:p>
          <a:p>
            <a:pPr lvl="1">
              <a:buFont typeface="Lucida Grande"/>
              <a:buChar char="x"/>
            </a:pPr>
            <a:r>
              <a:rPr lang="en-US" dirty="0">
                <a:latin typeface="Book Antiqua" charset="0"/>
                <a:ea typeface="ＭＳ Ｐゴシック" charset="0"/>
                <a:cs typeface="ＭＳ Ｐゴシック" charset="0"/>
              </a:rPr>
              <a:t>Java Beans, Java Script, CGI</a:t>
            </a:r>
            <a:endParaRPr lang="en-US" dirty="0" smtClean="0">
              <a:latin typeface="Book Antiqua" charset="0"/>
              <a:ea typeface="ＭＳ Ｐゴシック" charset="0"/>
              <a:cs typeface="ＭＳ Ｐゴシック" charset="0"/>
            </a:endParaRPr>
          </a:p>
          <a:p>
            <a:pPr>
              <a:buFont typeface="Lucida Grande"/>
              <a:buChar char="x"/>
            </a:pPr>
            <a:r>
              <a:rPr lang="en-US" dirty="0" smtClean="0">
                <a:latin typeface="Book Antiqua" charset="0"/>
                <a:ea typeface="ＭＳ Ｐゴシック" charset="0"/>
                <a:cs typeface="ＭＳ Ｐゴシック" charset="0"/>
              </a:rPr>
              <a:t>Material in Book but not slides</a:t>
            </a:r>
          </a:p>
        </p:txBody>
      </p:sp>
    </p:spTree>
    <p:extLst>
      <p:ext uri="{BB962C8B-B14F-4D97-AF65-F5344CB8AC3E}">
        <p14:creationId xmlns:p14="http://schemas.microsoft.com/office/powerpoint/2010/main" val="14026291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Topics </a:t>
            </a:r>
            <a:r>
              <a:rPr lang="en-US" dirty="0" smtClean="0"/>
              <a:t>Covered: Exam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4603" y="1322374"/>
            <a:ext cx="8229600" cy="4873687"/>
          </a:xfrm>
        </p:spPr>
        <p:txBody>
          <a:bodyPr>
            <a:normAutofit fontScale="77500" lnSpcReduction="20000"/>
          </a:bodyPr>
          <a:lstStyle/>
          <a:p>
            <a:r>
              <a:rPr lang="en-US" dirty="0">
                <a:latin typeface="Book Antiqua" charset="0"/>
                <a:ea typeface="ＭＳ Ｐゴシック" charset="0"/>
                <a:cs typeface="ＭＳ Ｐゴシック" charset="0"/>
              </a:rPr>
              <a:t>See Lecture Schedule for textbook sections covered.</a:t>
            </a:r>
          </a:p>
          <a:p>
            <a:r>
              <a:rPr lang="en-US" dirty="0">
                <a:latin typeface="Book Antiqua" charset="0"/>
                <a:ea typeface="ＭＳ Ｐゴシック" charset="0"/>
                <a:cs typeface="ＭＳ Ｐゴシック" charset="0"/>
              </a:rPr>
              <a:t>All material </a:t>
            </a:r>
            <a:r>
              <a:rPr lang="en-US" dirty="0" smtClean="0">
                <a:latin typeface="Book Antiqua" charset="0"/>
                <a:ea typeface="ＭＳ Ｐゴシック" charset="0"/>
                <a:cs typeface="ＭＳ Ｐゴシック" charset="0"/>
              </a:rPr>
              <a:t>up to and including query planning.</a:t>
            </a:r>
            <a:endParaRPr lang="en-US" dirty="0">
              <a:latin typeface="Book Antiqua" charset="0"/>
              <a:ea typeface="ＭＳ Ｐゴシック" charset="0"/>
              <a:cs typeface="ＭＳ Ｐゴシック" charset="0"/>
            </a:endParaRPr>
          </a:p>
          <a:p>
            <a:r>
              <a:rPr lang="en-US" dirty="0">
                <a:latin typeface="Book Antiqua" charset="0"/>
                <a:ea typeface="ＭＳ Ｐゴシック" charset="0"/>
                <a:cs typeface="ＭＳ Ｐゴシック" charset="0"/>
              </a:rPr>
              <a:t>File Organization</a:t>
            </a:r>
          </a:p>
          <a:p>
            <a:pPr lvl="1"/>
            <a:r>
              <a:rPr lang="en-US" dirty="0" smtClean="0">
                <a:latin typeface="Book Antiqua" charset="0"/>
                <a:ea typeface="ＭＳ Ｐゴシック" charset="0"/>
                <a:cs typeface="ＭＳ Ｐゴシック" charset="0"/>
              </a:rPr>
              <a:t>Heap Files, sorted files</a:t>
            </a:r>
          </a:p>
          <a:p>
            <a:pPr lvl="1"/>
            <a:r>
              <a:rPr lang="en-US" dirty="0">
                <a:latin typeface="Book Antiqua" charset="0"/>
                <a:ea typeface="ＭＳ Ｐゴシック" charset="0"/>
                <a:cs typeface="ＭＳ Ｐゴシック" charset="0"/>
              </a:rPr>
              <a:t>indexes and associated choices (alternatives 1-3, Hash index, B-tree, clustered)</a:t>
            </a:r>
            <a:endParaRPr lang="en-US" dirty="0" smtClean="0">
              <a:latin typeface="Book Antiqua" charset="0"/>
              <a:ea typeface="ＭＳ Ｐゴシック" charset="0"/>
              <a:cs typeface="ＭＳ Ｐゴシック" charset="0"/>
            </a:endParaRPr>
          </a:p>
          <a:p>
            <a:r>
              <a:rPr lang="en-US" dirty="0">
                <a:latin typeface="Book Antiqua" charset="0"/>
                <a:ea typeface="ＭＳ Ｐゴシック" charset="0"/>
                <a:cs typeface="ＭＳ Ｐゴシック" charset="0"/>
              </a:rPr>
              <a:t>Implementing RA operators</a:t>
            </a:r>
          </a:p>
          <a:p>
            <a:pPr lvl="1"/>
            <a:r>
              <a:rPr lang="en-US" dirty="0">
                <a:latin typeface="Book Antiqua" charset="0"/>
                <a:ea typeface="ＭＳ Ｐゴシック" charset="0"/>
                <a:cs typeface="ＭＳ Ｐゴシック" charset="0"/>
              </a:rPr>
              <a:t>selection (including using indexes to implement)</a:t>
            </a:r>
          </a:p>
          <a:p>
            <a:pPr lvl="1"/>
            <a:r>
              <a:rPr lang="en-US" dirty="0">
                <a:latin typeface="Book Antiqua" charset="0"/>
                <a:ea typeface="ＭＳ Ｐゴシック" charset="0"/>
                <a:cs typeface="ＭＳ Ｐゴシック" charset="0"/>
              </a:rPr>
              <a:t>join (including using indexes to implement)</a:t>
            </a:r>
            <a:endParaRPr lang="en-US" dirty="0">
              <a:latin typeface="Book Antiqua" charset="0"/>
              <a:ea typeface="ＭＳ Ｐゴシック" charset="0"/>
              <a:cs typeface="ＭＳ Ｐゴシック" charset="0"/>
            </a:endParaRPr>
          </a:p>
          <a:p>
            <a:r>
              <a:rPr lang="en-US" dirty="0">
                <a:latin typeface="Book Antiqua" charset="0"/>
                <a:ea typeface="ＭＳ Ｐゴシック" charset="0"/>
                <a:cs typeface="ＭＳ Ｐゴシック" charset="0"/>
              </a:rPr>
              <a:t>Query Planning</a:t>
            </a:r>
          </a:p>
          <a:p>
            <a:pPr lvl="1"/>
            <a:r>
              <a:rPr lang="en-US" dirty="0">
                <a:latin typeface="Book Antiqua" charset="0"/>
                <a:ea typeface="ＭＳ Ｐゴシック" charset="0"/>
                <a:cs typeface="ＭＳ Ｐゴシック" charset="0"/>
              </a:rPr>
              <a:t>annotated relational algebra tree</a:t>
            </a:r>
          </a:p>
          <a:p>
            <a:pPr lvl="1"/>
            <a:r>
              <a:rPr lang="en-US" dirty="0">
                <a:latin typeface="Book Antiqua" charset="0"/>
                <a:ea typeface="ＭＳ Ｐゴシック" charset="0"/>
                <a:cs typeface="ＭＳ Ｐゴシック" charset="0"/>
              </a:rPr>
              <a:t>cost estimation for annotated relational algebra tree</a:t>
            </a:r>
            <a:endParaRPr lang="en-US" dirty="0">
              <a:latin typeface="Book Antiqua" charset="0"/>
              <a:ea typeface="ＭＳ Ｐゴシック" charset="0"/>
              <a:cs typeface="ＭＳ Ｐゴシック" charset="0"/>
            </a:endParaRPr>
          </a:p>
          <a:p>
            <a:pPr lvl="1"/>
            <a:endParaRPr lang="en-US" dirty="0">
              <a:latin typeface="Book Antiqua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77084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 NOT Covered</a:t>
            </a:r>
            <a:r>
              <a:rPr lang="en-US" smtClean="0"/>
              <a:t>: Exam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4603" y="1322374"/>
            <a:ext cx="8229600" cy="4525963"/>
          </a:xfrm>
        </p:spPr>
        <p:txBody>
          <a:bodyPr>
            <a:normAutofit/>
          </a:bodyPr>
          <a:lstStyle/>
          <a:p>
            <a:pPr>
              <a:buFont typeface="Lucida Grande"/>
              <a:buChar char="x"/>
            </a:pPr>
            <a:r>
              <a:rPr lang="en-US" dirty="0" smtClean="0">
                <a:latin typeface="Book Antiqua" charset="0"/>
                <a:ea typeface="ＭＳ Ｐゴシック" charset="0"/>
                <a:cs typeface="ＭＳ Ｐゴシック" charset="0"/>
              </a:rPr>
              <a:t>XML, XPath</a:t>
            </a:r>
          </a:p>
          <a:p>
            <a:pPr>
              <a:buFont typeface="Lucida Grande"/>
              <a:buChar char="x"/>
            </a:pPr>
            <a:r>
              <a:rPr lang="en-US" dirty="0">
                <a:latin typeface="Book Antiqua" charset="0"/>
                <a:ea typeface="ＭＳ Ｐゴシック" charset="0"/>
                <a:cs typeface="ＭＳ Ｐゴシック" charset="0"/>
              </a:rPr>
              <a:t>No questions of type “write a query for this task”</a:t>
            </a:r>
            <a:endParaRPr lang="en-US" dirty="0" smtClean="0">
              <a:latin typeface="Book Antiqua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78731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Book Antiqua" charset="0"/>
                <a:ea typeface="ＭＳ Ｐゴシック" charset="0"/>
                <a:cs typeface="ＭＳ Ｐゴシック" charset="0"/>
              </a:rPr>
              <a:t>Exam</a:t>
            </a:r>
            <a:r>
              <a:rPr lang="en-US" i="0" dirty="0" smtClean="0">
                <a:latin typeface="Book Antiqua" charset="0"/>
                <a:ea typeface="ＭＳ Ｐゴシック" charset="0"/>
                <a:cs typeface="ＭＳ Ｐゴシック" charset="0"/>
              </a:rPr>
              <a:t> </a:t>
            </a:r>
            <a:r>
              <a:rPr lang="en-US" i="0" dirty="0">
                <a:latin typeface="Book Antiqua" charset="0"/>
                <a:ea typeface="ＭＳ Ｐゴシック" charset="0"/>
                <a:cs typeface="ＭＳ Ｐゴシック" charset="0"/>
              </a:rPr>
              <a:t>Logistics</a:t>
            </a:r>
          </a:p>
        </p:txBody>
      </p:sp>
      <p:sp>
        <p:nvSpPr>
          <p:cNvPr id="220162" name="Content Placeholder 2"/>
          <p:cNvSpPr>
            <a:spLocks noGrp="1"/>
          </p:cNvSpPr>
          <p:nvPr>
            <p:ph idx="1"/>
          </p:nvPr>
        </p:nvSpPr>
        <p:spPr>
          <a:xfrm>
            <a:off x="838200" y="1447800"/>
            <a:ext cx="7772400" cy="4572000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>
                <a:latin typeface="Book Antiqua" charset="0"/>
                <a:ea typeface="ＭＳ Ｐゴシック" charset="0"/>
                <a:cs typeface="ＭＳ Ｐゴシック" charset="0"/>
              </a:rPr>
              <a:t>Please bring ID to the exam.</a:t>
            </a:r>
          </a:p>
          <a:p>
            <a:r>
              <a:rPr lang="en-US" dirty="0">
                <a:latin typeface="Book Antiqua" charset="0"/>
                <a:ea typeface="ＭＳ Ｐゴシック" charset="0"/>
                <a:cs typeface="ＭＳ Ｐゴシック" charset="0"/>
              </a:rPr>
              <a:t>Be on time.</a:t>
            </a:r>
          </a:p>
          <a:p>
            <a:r>
              <a:rPr lang="en-US" dirty="0">
                <a:latin typeface="Book Antiqua" charset="0"/>
                <a:ea typeface="ＭＳ Ｐゴシック" charset="0"/>
                <a:cs typeface="ＭＳ Ｐゴシック" charset="0"/>
              </a:rPr>
              <a:t>We start at </a:t>
            </a:r>
            <a:r>
              <a:rPr lang="en-US" dirty="0" smtClean="0">
                <a:latin typeface="Book Antiqua" charset="0"/>
                <a:ea typeface="ＭＳ Ｐゴシック" charset="0"/>
                <a:cs typeface="ＭＳ Ｐゴシック" charset="0"/>
              </a:rPr>
              <a:t>12</a:t>
            </a:r>
            <a:r>
              <a:rPr lang="en-US" dirty="0">
                <a:latin typeface="Book Antiqua" charset="0"/>
                <a:ea typeface="ＭＳ Ｐゴシック" charset="0"/>
                <a:cs typeface="ＭＳ Ｐゴシック" charset="0"/>
              </a:rPr>
              <a:t>:30 pm when the class starts.</a:t>
            </a:r>
          </a:p>
          <a:p>
            <a:r>
              <a:rPr lang="en-US" dirty="0">
                <a:latin typeface="Book Antiqua" charset="0"/>
                <a:ea typeface="ＭＳ Ｐゴシック" charset="0"/>
                <a:cs typeface="ＭＳ Ｐゴシック" charset="0"/>
              </a:rPr>
              <a:t>No calculators, smartphones, textbook, notes.</a:t>
            </a:r>
          </a:p>
          <a:p>
            <a:r>
              <a:rPr lang="en-US" dirty="0">
                <a:latin typeface="Book Antiqua" charset="0"/>
                <a:ea typeface="ＭＳ Ｐゴシック" charset="0"/>
                <a:cs typeface="ＭＳ Ｐゴシック" charset="0"/>
              </a:rPr>
              <a:t>Read the instructions ahead of time – posted on the web.</a:t>
            </a:r>
          </a:p>
          <a:p>
            <a:r>
              <a:rPr lang="en-US" strike="sngStrike" dirty="0">
                <a:latin typeface="Book Antiqua" charset="0"/>
                <a:ea typeface="ＭＳ Ｐゴシック" charset="0"/>
                <a:cs typeface="ＭＳ Ｐゴシック" charset="0"/>
              </a:rPr>
              <a:t>SQL keywords and such are provided.</a:t>
            </a:r>
          </a:p>
          <a:p>
            <a:r>
              <a:rPr lang="en-US" dirty="0">
                <a:latin typeface="Book Antiqua" charset="0"/>
                <a:ea typeface="ＭＳ Ｐゴシック" charset="0"/>
                <a:cs typeface="ＭＳ Ｐゴシック" charset="0"/>
              </a:rPr>
              <a:t>Links to sample exams as well.</a:t>
            </a:r>
          </a:p>
          <a:p>
            <a:pPr lvl="1"/>
            <a:r>
              <a:rPr lang="en-US" dirty="0">
                <a:latin typeface="Book Antiqua" charset="0"/>
                <a:ea typeface="ＭＳ Ｐゴシック" charset="0"/>
              </a:rPr>
              <a:t>Unfortunately, these come with solutions.</a:t>
            </a:r>
          </a:p>
        </p:txBody>
      </p:sp>
    </p:spTree>
    <p:extLst>
      <p:ext uri="{BB962C8B-B14F-4D97-AF65-F5344CB8AC3E}">
        <p14:creationId xmlns:p14="http://schemas.microsoft.com/office/powerpoint/2010/main" val="1007627492"/>
      </p:ext>
    </p:extLst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376</Words>
  <Application>Microsoft Macintosh PowerPoint</Application>
  <PresentationFormat>On-screen Show (4:3)</PresentationFormat>
  <Paragraphs>71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Exam Information</vt:lpstr>
      <vt:lpstr>The Cheat Sheet</vt:lpstr>
      <vt:lpstr>Topics Covered: Exam 1</vt:lpstr>
      <vt:lpstr>Topics NOT Covered: Exam 1</vt:lpstr>
      <vt:lpstr>Topics Covered: Exam 2</vt:lpstr>
      <vt:lpstr>Topics NOT Covered: Exam 2</vt:lpstr>
      <vt:lpstr>Topics Covered: Exam 3</vt:lpstr>
      <vt:lpstr>Topics NOT Covered: Exam 3</vt:lpstr>
      <vt:lpstr>Exam Logistics</vt:lpstr>
    </vt:vector>
  </TitlesOfParts>
  <Company>Simon Fraser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Midterm Information</dc:title>
  <dc:creator>Oliver Schulte</dc:creator>
  <cp:lastModifiedBy>Oliver Schulte</cp:lastModifiedBy>
  <cp:revision>17</cp:revision>
  <dcterms:created xsi:type="dcterms:W3CDTF">2016-05-27T14:27:30Z</dcterms:created>
  <dcterms:modified xsi:type="dcterms:W3CDTF">2016-12-01T18:06:29Z</dcterms:modified>
</cp:coreProperties>
</file>