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sldIdLst>
    <p:sldId id="256" r:id="rId2"/>
    <p:sldId id="325" r:id="rId3"/>
    <p:sldId id="258" r:id="rId4"/>
    <p:sldId id="286" r:id="rId5"/>
    <p:sldId id="326" r:id="rId6"/>
    <p:sldId id="324" r:id="rId7"/>
    <p:sldId id="285" r:id="rId8"/>
    <p:sldId id="289" r:id="rId9"/>
    <p:sldId id="327" r:id="rId10"/>
    <p:sldId id="259" r:id="rId11"/>
    <p:sldId id="287" r:id="rId12"/>
    <p:sldId id="335" r:id="rId13"/>
    <p:sldId id="263" r:id="rId14"/>
    <p:sldId id="264" r:id="rId15"/>
    <p:sldId id="330" r:id="rId16"/>
    <p:sldId id="331" r:id="rId17"/>
    <p:sldId id="318" r:id="rId18"/>
    <p:sldId id="328" r:id="rId19"/>
    <p:sldId id="332" r:id="rId20"/>
    <p:sldId id="339" r:id="rId21"/>
    <p:sldId id="333" r:id="rId22"/>
    <p:sldId id="334" r:id="rId23"/>
    <p:sldId id="329" r:id="rId24"/>
    <p:sldId id="265" r:id="rId25"/>
    <p:sldId id="345" r:id="rId26"/>
    <p:sldId id="346" r:id="rId27"/>
    <p:sldId id="359" r:id="rId28"/>
    <p:sldId id="341" r:id="rId29"/>
    <p:sldId id="343" r:id="rId30"/>
    <p:sldId id="342" r:id="rId31"/>
    <p:sldId id="356" r:id="rId32"/>
    <p:sldId id="347" r:id="rId33"/>
    <p:sldId id="348" r:id="rId34"/>
    <p:sldId id="349" r:id="rId35"/>
    <p:sldId id="350" r:id="rId36"/>
    <p:sldId id="351" r:id="rId37"/>
    <p:sldId id="360" r:id="rId38"/>
    <p:sldId id="354" r:id="rId39"/>
    <p:sldId id="355" r:id="rId40"/>
    <p:sldId id="319" r:id="rId41"/>
    <p:sldId id="357" r:id="rId42"/>
    <p:sldId id="275" r:id="rId43"/>
    <p:sldId id="276" r:id="rId44"/>
    <p:sldId id="361" r:id="rId45"/>
    <p:sldId id="277" r:id="rId46"/>
    <p:sldId id="280" r:id="rId4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344" y="840"/>
      </p:cViewPr>
      <p:guideLst>
        <p:guide orient="horz" pos="2160"/>
        <p:guide pos="2880"/>
      </p:guideLst>
    </p:cSldViewPr>
  </p:slideViewPr>
  <p:notesTextViewPr>
    <p:cViewPr>
      <p:scale>
        <a:sx n="100" d="100"/>
        <a:sy n="100" d="100"/>
      </p:scale>
      <p:origin x="0" y="0"/>
    </p:cViewPr>
  </p:notesTextViewPr>
  <p:notesViewPr>
    <p:cSldViewPr>
      <p:cViewPr varScale="1">
        <p:scale>
          <a:sx n="111" d="100"/>
          <a:sy n="111" d="100"/>
        </p:scale>
        <p:origin x="-1600"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notesMaster" Target="notesMasters/notesMaster1.xml"/><Relationship Id="rId4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charset="0"/>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F0A5B0D1-AFE2-0B4F-8E86-9744616E5591}" type="datetime1">
              <a:rPr lang="en-US"/>
              <a:pPr>
                <a:defRPr/>
              </a:pPr>
              <a:t>2015-03-11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charset="0"/>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B93EA282-1ECE-2448-86A1-D76CAB058441}" type="slidenum">
              <a:rPr lang="en-US"/>
              <a:pPr>
                <a:defRPr/>
              </a:pPr>
              <a:t>‹#›</a:t>
            </a:fld>
            <a:endParaRPr lang="en-US"/>
          </a:p>
        </p:txBody>
      </p:sp>
    </p:spTree>
    <p:extLst>
      <p:ext uri="{BB962C8B-B14F-4D97-AF65-F5344CB8AC3E}">
        <p14:creationId xmlns:p14="http://schemas.microsoft.com/office/powerpoint/2010/main" val="316146112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53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Calibri" charset="0"/>
                <a:ea typeface="ＭＳ Ｐゴシック" charset="0"/>
                <a:cs typeface="ＭＳ Ｐゴシック" charset="0"/>
              </a:rPr>
              <a:t>Outline</a:t>
            </a:r>
          </a:p>
          <a:p>
            <a:pPr eaLnBrk="1" hangingPunct="1">
              <a:buFontTx/>
              <a:buAutoNum type="arabicPeriod"/>
            </a:pPr>
            <a:r>
              <a:rPr lang="en-US">
                <a:latin typeface="Calibri" charset="0"/>
                <a:ea typeface="ＭＳ Ｐゴシック" charset="0"/>
                <a:cs typeface="ＭＳ Ｐゴシック" charset="0"/>
              </a:rPr>
              <a:t>Random variables.</a:t>
            </a:r>
          </a:p>
          <a:p>
            <a:pPr eaLnBrk="1" hangingPunct="1">
              <a:buFontTx/>
              <a:buAutoNum type="arabicPeriod"/>
            </a:pPr>
            <a:r>
              <a:rPr lang="en-US">
                <a:latin typeface="Calibri" charset="0"/>
                <a:ea typeface="ＭＳ Ｐゴシック" charset="0"/>
                <a:cs typeface="ＭＳ Ｐゴシック" charset="0"/>
              </a:rPr>
              <a:t>Joint distribuiton.</a:t>
            </a:r>
          </a:p>
          <a:p>
            <a:pPr eaLnBrk="1" hangingPunct="1">
              <a:buFontTx/>
              <a:buAutoNum type="arabicPeriod"/>
            </a:pPr>
            <a:r>
              <a:rPr lang="en-US">
                <a:latin typeface="Calibri" charset="0"/>
                <a:ea typeface="ＭＳ Ｐゴシック" charset="0"/>
                <a:cs typeface="ＭＳ Ｐゴシック" charset="0"/>
              </a:rPr>
              <a:t>Probability calculus.</a:t>
            </a:r>
          </a:p>
          <a:p>
            <a:pPr eaLnBrk="1" hangingPunct="1">
              <a:buFontTx/>
              <a:buAutoNum type="arabicPeriod"/>
            </a:pPr>
            <a:r>
              <a:rPr lang="en-US">
                <a:latin typeface="Calibri" charset="0"/>
                <a:ea typeface="ＭＳ Ｐゴシック" charset="0"/>
                <a:cs typeface="ＭＳ Ｐゴシック" charset="0"/>
              </a:rPr>
              <a:t>Marginalization.</a:t>
            </a:r>
          </a:p>
          <a:p>
            <a:pPr eaLnBrk="1" hangingPunct="1">
              <a:buFontTx/>
              <a:buAutoNum type="arabicPeriod"/>
            </a:pPr>
            <a:r>
              <a:rPr lang="en-US">
                <a:latin typeface="Calibri" charset="0"/>
                <a:ea typeface="ＭＳ Ｐゴシック" charset="0"/>
                <a:cs typeface="ＭＳ Ｐゴシック" charset="0"/>
              </a:rPr>
              <a:t>Conditional probabilities.</a:t>
            </a:r>
          </a:p>
          <a:p>
            <a:pPr eaLnBrk="1" hangingPunct="1">
              <a:buFontTx/>
              <a:buAutoNum type="arabicPeriod"/>
            </a:pPr>
            <a:r>
              <a:rPr lang="en-US">
                <a:latin typeface="Calibri" charset="0"/>
                <a:ea typeface="ＭＳ Ｐゴシック" charset="0"/>
                <a:cs typeface="ＭＳ Ｐゴシック" charset="0"/>
              </a:rPr>
              <a:t>Product rule.</a:t>
            </a:r>
          </a:p>
          <a:p>
            <a:pPr eaLnBrk="1" hangingPunct="1">
              <a:buFontTx/>
              <a:buAutoNum type="arabicPeriod"/>
            </a:pPr>
            <a:r>
              <a:rPr lang="en-US">
                <a:latin typeface="Calibri" charset="0"/>
                <a:ea typeface="ＭＳ Ｐゴシック" charset="0"/>
                <a:cs typeface="ＭＳ Ｐゴシック" charset="0"/>
              </a:rPr>
              <a:t>These two go into next lecture.</a:t>
            </a:r>
          </a:p>
          <a:p>
            <a:pPr eaLnBrk="1" hangingPunct="1">
              <a:buFontTx/>
              <a:buAutoNum type="arabicPeriod"/>
            </a:pPr>
            <a:r>
              <a:rPr lang="en-US">
                <a:latin typeface="Calibri" charset="0"/>
                <a:ea typeface="ＭＳ Ｐゴシック" charset="0"/>
                <a:cs typeface="ＭＳ Ｐゴシック" charset="0"/>
              </a:rPr>
              <a:t>Bayes</a:t>
            </a:r>
            <a:r>
              <a:rPr lang="ja-JP" altLang="en-US">
                <a:latin typeface="Calibri" charset="0"/>
                <a:ea typeface="ＭＳ Ｐゴシック" charset="0"/>
                <a:cs typeface="ＭＳ Ｐゴシック" charset="0"/>
              </a:rPr>
              <a:t>’</a:t>
            </a:r>
            <a:r>
              <a:rPr lang="en-US" altLang="ja-JP">
                <a:latin typeface="Calibri" charset="0"/>
                <a:ea typeface="ＭＳ Ｐゴシック" charset="0"/>
                <a:cs typeface="ＭＳ Ｐゴシック" charset="0"/>
              </a:rPr>
              <a:t> theorem.</a:t>
            </a:r>
          </a:p>
          <a:p>
            <a:pPr eaLnBrk="1" hangingPunct="1">
              <a:buFontTx/>
              <a:buAutoNum type="arabicPeriod"/>
            </a:pPr>
            <a:r>
              <a:rPr lang="en-US">
                <a:latin typeface="Calibri" charset="0"/>
                <a:ea typeface="ＭＳ Ｐゴシック" charset="0"/>
                <a:cs typeface="ＭＳ Ｐゴシック" charset="0"/>
              </a:rPr>
              <a:t>Independence.</a:t>
            </a:r>
          </a:p>
          <a:p>
            <a:pPr eaLnBrk="1" hangingPunct="1"/>
            <a:endParaRPr lang="en-US">
              <a:latin typeface="Calibri" charset="0"/>
              <a:ea typeface="ＭＳ Ｐゴシック" charset="0"/>
              <a:cs typeface="ＭＳ Ｐゴシック" charset="0"/>
            </a:endParaRPr>
          </a:p>
          <a:p>
            <a:pPr eaLnBrk="1" hangingPunct="1">
              <a:buFontTx/>
              <a:buAutoNum type="arabicPeriod"/>
            </a:pPr>
            <a:r>
              <a:rPr lang="en-US">
                <a:latin typeface="Calibri" charset="0"/>
                <a:ea typeface="ＭＳ Ｐゴシック" charset="0"/>
                <a:cs typeface="ＭＳ Ｐゴシック" charset="0"/>
              </a:rPr>
              <a:t>Maybe try this: show examples of every rule in Bayes net. So just do joint distribution and marginalization first. Then do independence and conditional independence using a Bayes net example.</a:t>
            </a:r>
          </a:p>
        </p:txBody>
      </p:sp>
      <p:sp>
        <p:nvSpPr>
          <p:cNvPr id="153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381BA1B-B2B6-E24F-BE52-2E8E61756881}" type="slidenum">
              <a:rPr lang="en-US" sz="1200"/>
              <a:pPr eaLnBrk="1" hangingPunct="1"/>
              <a:t>1</a:t>
            </a:fld>
            <a:endParaRPr 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89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r>
              <a:rPr lang="en-US">
                <a:latin typeface="Calibri" charset="0"/>
                <a:ea typeface="ＭＳ Ｐゴシック" charset="0"/>
                <a:cs typeface="ＭＳ Ｐゴシック" charset="0"/>
              </a:rPr>
              <a:t> Give example of possible world in Bayes net.</a:t>
            </a:r>
          </a:p>
          <a:p>
            <a:pPr eaLnBrk="1" hangingPunct="1">
              <a:lnSpc>
                <a:spcPct val="80000"/>
              </a:lnSpc>
            </a:pPr>
            <a:r>
              <a:rPr lang="en-US" sz="2800">
                <a:latin typeface="Calibri" charset="0"/>
                <a:ea typeface="ＭＳ Ｐゴシック" charset="0"/>
                <a:cs typeface="ＭＳ Ｐゴシック" charset="0"/>
              </a:rPr>
              <a:t> Atomic events are </a:t>
            </a:r>
          </a:p>
          <a:p>
            <a:pPr lvl="1" eaLnBrk="1" hangingPunct="1">
              <a:lnSpc>
                <a:spcPct val="80000"/>
              </a:lnSpc>
            </a:pPr>
            <a:r>
              <a:rPr lang="en-US" sz="2400">
                <a:latin typeface="Calibri" charset="0"/>
                <a:ea typeface="ＭＳ Ｐゴシック" charset="0"/>
              </a:rPr>
              <a:t>mutually exclusive: at most one is true</a:t>
            </a:r>
          </a:p>
          <a:p>
            <a:pPr lvl="1" eaLnBrk="1" hangingPunct="1">
              <a:lnSpc>
                <a:spcPct val="80000"/>
              </a:lnSpc>
            </a:pPr>
            <a:r>
              <a:rPr lang="en-US" sz="2400">
                <a:latin typeface="Calibri" charset="0"/>
                <a:ea typeface="ＭＳ Ｐゴシック" charset="0"/>
              </a:rPr>
              <a:t>Exhaustive: at least one is true</a:t>
            </a:r>
          </a:p>
          <a:p>
            <a:pPr lvl="1" eaLnBrk="1" hangingPunct="1">
              <a:lnSpc>
                <a:spcPct val="80000"/>
              </a:lnSpc>
            </a:pPr>
            <a:endParaRPr lang="en-US" sz="2400">
              <a:latin typeface="Calibri" charset="0"/>
              <a:ea typeface="ＭＳ Ｐゴシック" charset="0"/>
            </a:endParaRPr>
          </a:p>
          <a:p>
            <a:pPr lvl="1" eaLnBrk="1" hangingPunct="1">
              <a:lnSpc>
                <a:spcPct val="80000"/>
              </a:lnSpc>
            </a:pPr>
            <a:r>
              <a:rPr lang="en-US" sz="2400">
                <a:latin typeface="Calibri" charset="0"/>
                <a:ea typeface="ＭＳ Ｐゴシック" charset="0"/>
              </a:rPr>
              <a:t>Actually, a variable in logic is a term.</a:t>
            </a:r>
          </a:p>
          <a:p>
            <a:pPr eaLnBrk="1" hangingPunct="1"/>
            <a:endParaRPr lang="en-US">
              <a:latin typeface="Calibri" charset="0"/>
              <a:ea typeface="ＭＳ Ｐゴシック" charset="0"/>
              <a:cs typeface="ＭＳ Ｐゴシック" charset="0"/>
            </a:endParaRPr>
          </a:p>
        </p:txBody>
      </p:sp>
      <p:sp>
        <p:nvSpPr>
          <p:cNvPr id="3891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17B6C20-3391-4448-8A09-8AC109A3418C}" type="slidenum">
              <a:rPr lang="en-US" sz="1200"/>
              <a:pPr eaLnBrk="1" hangingPunct="1"/>
              <a:t>14</a:t>
            </a:fld>
            <a:endParaRPr 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09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Calibri" charset="0"/>
                <a:ea typeface="ＭＳ Ｐゴシック" charset="0"/>
                <a:cs typeface="ＭＳ Ｐゴシック" charset="0"/>
              </a:rPr>
              <a:t>Fill in Cavity value later</a:t>
            </a:r>
          </a:p>
        </p:txBody>
      </p:sp>
      <p:sp>
        <p:nvSpPr>
          <p:cNvPr id="409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458177D-8FDC-0C41-BDFE-564063ADC5CD}" type="slidenum">
              <a:rPr lang="en-US" sz="1200"/>
              <a:pPr eaLnBrk="1" hangingPunct="1"/>
              <a:t>15</a:t>
            </a:fld>
            <a:endParaRPr 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301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Calibri" charset="0"/>
                <a:ea typeface="ＭＳ Ｐゴシック" charset="0"/>
                <a:cs typeface="ＭＳ Ｐゴシック" charset="0"/>
              </a:rPr>
              <a:t>Use sentences that are used later.</a:t>
            </a:r>
          </a:p>
          <a:p>
            <a:pPr eaLnBrk="1" hangingPunct="1"/>
            <a:r>
              <a:rPr lang="en-US">
                <a:latin typeface="Calibri" charset="0"/>
                <a:ea typeface="ＭＳ Ｐゴシック" charset="0"/>
                <a:cs typeface="ＭＳ Ｐゴシック" charset="0"/>
              </a:rPr>
              <a:t>2</a:t>
            </a:r>
            <a:r>
              <a:rPr lang="en-US" baseline="30000">
                <a:latin typeface="Calibri" charset="0"/>
                <a:ea typeface="ＭＳ Ｐゴシック" charset="0"/>
                <a:cs typeface="ＭＳ Ｐゴシック" charset="0"/>
              </a:rPr>
              <a:t>nd</a:t>
            </a:r>
            <a:r>
              <a:rPr lang="en-US">
                <a:latin typeface="Calibri" charset="0"/>
                <a:ea typeface="ＭＳ Ｐゴシック" charset="0"/>
                <a:cs typeface="ＭＳ Ｐゴシック" charset="0"/>
              </a:rPr>
              <a:t> sentence should have higher probability.</a:t>
            </a:r>
          </a:p>
          <a:p>
            <a:pPr eaLnBrk="1" hangingPunct="1"/>
            <a:r>
              <a:rPr lang="en-US">
                <a:latin typeface="Calibri" charset="0"/>
                <a:ea typeface="ＭＳ Ｐゴシック" charset="0"/>
                <a:cs typeface="ＭＳ Ｐゴシック" charset="0"/>
              </a:rPr>
              <a:t>Exercise: Prove that if A entails B, then P(A) &gt;= P(B).</a:t>
            </a:r>
          </a:p>
        </p:txBody>
      </p:sp>
      <p:sp>
        <p:nvSpPr>
          <p:cNvPr id="4301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71FAC19-85AA-0644-91CA-C10455C3A3FC}" type="slidenum">
              <a:rPr lang="en-US" sz="1200"/>
              <a:pPr eaLnBrk="1" hangingPunct="1"/>
              <a:t>16</a:t>
            </a:fld>
            <a:endParaRPr 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505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Calibri" charset="0"/>
              <a:ea typeface="ＭＳ Ｐゴシック" charset="0"/>
              <a:cs typeface="ＭＳ Ｐゴシック" charset="0"/>
            </a:endParaRPr>
          </a:p>
        </p:txBody>
      </p:sp>
      <p:sp>
        <p:nvSpPr>
          <p:cNvPr id="4505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D5B38F9-30DE-5A42-82F9-5645E07A25A5}" type="slidenum">
              <a:rPr lang="en-US" sz="1200"/>
              <a:pPr eaLnBrk="1" hangingPunct="1"/>
              <a:t>17</a:t>
            </a:fld>
            <a:endParaRPr 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81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Calibri" charset="0"/>
                <a:ea typeface="ＭＳ Ｐゴシック" charset="0"/>
                <a:cs typeface="ＭＳ Ｐゴシック" charset="0"/>
              </a:rPr>
              <a:t>Give examples: P(toothache, not cavity, toothache or cavity, as needed before).</a:t>
            </a:r>
          </a:p>
        </p:txBody>
      </p:sp>
      <p:sp>
        <p:nvSpPr>
          <p:cNvPr id="481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470832E-9BBA-034B-AF3A-3AE03F182E5A}" type="slidenum">
              <a:rPr lang="en-US" sz="1200"/>
              <a:pPr eaLnBrk="1" hangingPunct="1"/>
              <a:t>19</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12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Calibri" charset="0"/>
              <a:ea typeface="ＭＳ Ｐゴシック" charset="0"/>
              <a:cs typeface="ＭＳ Ｐゴシック" charset="0"/>
            </a:endParaRPr>
          </a:p>
        </p:txBody>
      </p:sp>
      <p:sp>
        <p:nvSpPr>
          <p:cNvPr id="512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E34A796-F06E-4748-B6B9-9BF8B3737E71}" type="slidenum">
              <a:rPr lang="en-US" sz="1200"/>
              <a:pPr eaLnBrk="1" hangingPunct="1"/>
              <a:t>21</a:t>
            </a:fld>
            <a:endParaRPr 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32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Calibri" charset="0"/>
              <a:ea typeface="ＭＳ Ｐゴシック" charset="0"/>
              <a:cs typeface="ＭＳ Ｐゴシック" charset="0"/>
            </a:endParaRPr>
          </a:p>
        </p:txBody>
      </p:sp>
      <p:sp>
        <p:nvSpPr>
          <p:cNvPr id="5325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97F2875-46FD-C343-B6CE-54F43206C940}" type="slidenum">
              <a:rPr lang="en-US" sz="1200"/>
              <a:pPr eaLnBrk="1" hangingPunct="1"/>
              <a:t>22</a:t>
            </a:fld>
            <a:endParaRPr 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529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Calibri" charset="0"/>
                <a:ea typeface="ＭＳ Ｐゴシック" charset="0"/>
                <a:cs typeface="ＭＳ Ｐゴシック" charset="0"/>
              </a:rPr>
              <a:t>Logic: rewrite rules: infer new sentences from previous ones.</a:t>
            </a:r>
          </a:p>
          <a:p>
            <a:r>
              <a:rPr lang="en-US">
                <a:latin typeface="Calibri" charset="0"/>
                <a:ea typeface="ＭＳ Ｐゴシック" charset="0"/>
                <a:cs typeface="ＭＳ Ｐゴシック" charset="0"/>
              </a:rPr>
              <a:t>Probability: infer new probabilities from previous ones.</a:t>
            </a:r>
          </a:p>
          <a:p>
            <a:r>
              <a:rPr lang="en-US">
                <a:latin typeface="Calibri" charset="0"/>
                <a:ea typeface="ＭＳ Ｐゴシック" charset="0"/>
                <a:cs typeface="ＭＳ Ｐゴシック" charset="0"/>
              </a:rPr>
              <a:t>---</a:t>
            </a:r>
          </a:p>
          <a:p>
            <a:pPr>
              <a:buFontTx/>
              <a:buChar char="•"/>
            </a:pPr>
            <a:r>
              <a:rPr lang="en-US">
                <a:latin typeface="Calibri" charset="0"/>
                <a:ea typeface="ＭＳ Ｐゴシック" charset="0"/>
                <a:cs typeface="ＭＳ Ｐゴシック" charset="0"/>
              </a:rPr>
              <a:t>Assignment prove 1- rule,</a:t>
            </a:r>
          </a:p>
          <a:p>
            <a:pPr>
              <a:buFontTx/>
              <a:buChar char="•"/>
            </a:pPr>
            <a:r>
              <a:rPr lang="en-US">
                <a:latin typeface="Calibri" charset="0"/>
                <a:ea typeface="ＭＳ Ｐゴシック" charset="0"/>
                <a:cs typeface="ＭＳ Ｐゴシック" charset="0"/>
              </a:rPr>
              <a:t> prove that entailment means lower probability.</a:t>
            </a:r>
          </a:p>
          <a:p>
            <a:pPr>
              <a:buFontTx/>
              <a:buChar char="•"/>
            </a:pPr>
            <a:endParaRPr lang="en-US">
              <a:latin typeface="Calibri" charset="0"/>
              <a:ea typeface="ＭＳ Ｐゴシック" charset="0"/>
              <a:cs typeface="ＭＳ Ｐゴシック" charset="0"/>
            </a:endParaRPr>
          </a:p>
        </p:txBody>
      </p:sp>
      <p:sp>
        <p:nvSpPr>
          <p:cNvPr id="5529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5B6089E-C19C-AE4E-8C0D-CFB5BDC6C919}" type="slidenum">
              <a:rPr lang="en-US" sz="1200"/>
              <a:pPr eaLnBrk="1" hangingPunct="1"/>
              <a:t>23</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349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Calibri" charset="0"/>
                <a:ea typeface="ＭＳ Ｐゴシック" charset="0"/>
                <a:cs typeface="ＭＳ Ｐゴシック" charset="0"/>
              </a:rPr>
              <a:t>Logical equivalence connects probability and logic.</a:t>
            </a:r>
          </a:p>
          <a:p>
            <a:pPr eaLnBrk="1" hangingPunct="1"/>
            <a:r>
              <a:rPr lang="ja-JP" altLang="en-US">
                <a:latin typeface="Calibri" charset="0"/>
                <a:ea typeface="ＭＳ Ｐゴシック" charset="0"/>
                <a:cs typeface="ＭＳ Ｐゴシック" charset="0"/>
              </a:rPr>
              <a:t>“</a:t>
            </a:r>
            <a:r>
              <a:rPr lang="en-US" altLang="ja-JP">
                <a:latin typeface="Calibri" charset="0"/>
                <a:ea typeface="ＭＳ Ｐゴシック" charset="0"/>
                <a:cs typeface="ＭＳ Ｐゴシック" charset="0"/>
              </a:rPr>
              <a:t>True</a:t>
            </a:r>
            <a:r>
              <a:rPr lang="ja-JP" altLang="en-US">
                <a:latin typeface="Calibri" charset="0"/>
                <a:ea typeface="ＭＳ Ｐゴシック" charset="0"/>
                <a:cs typeface="ＭＳ Ｐゴシック" charset="0"/>
              </a:rPr>
              <a:t>”</a:t>
            </a:r>
            <a:r>
              <a:rPr lang="en-US" altLang="ja-JP">
                <a:latin typeface="Calibri" charset="0"/>
                <a:ea typeface="ＭＳ Ｐゴシック" charset="0"/>
                <a:cs typeface="ＭＳ Ｐゴシック" charset="0"/>
              </a:rPr>
              <a:t> is a constant sentence that is true in all possible worlds.</a:t>
            </a:r>
            <a:endParaRPr lang="en-US">
              <a:latin typeface="Calibri" charset="0"/>
              <a:ea typeface="ＭＳ Ｐゴシック" charset="0"/>
              <a:cs typeface="ＭＳ Ｐゴシック" charset="0"/>
            </a:endParaRPr>
          </a:p>
        </p:txBody>
      </p:sp>
      <p:sp>
        <p:nvSpPr>
          <p:cNvPr id="6349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85070F9-401A-D642-B51B-D70975F45C39}" type="slidenum">
              <a:rPr lang="en-US" sz="1200"/>
              <a:pPr eaLnBrk="1" hangingPunct="1"/>
              <a:t>24</a:t>
            </a:fld>
            <a:endParaRPr 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55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Calibri" charset="0"/>
                <a:ea typeface="ＭＳ Ｐゴシック" charset="0"/>
                <a:cs typeface="ＭＳ Ｐゴシック" charset="0"/>
              </a:rPr>
              <a:t>Spot the pattern – which rule am I using?</a:t>
            </a:r>
          </a:p>
        </p:txBody>
      </p:sp>
      <p:sp>
        <p:nvSpPr>
          <p:cNvPr id="655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4049CA2-8EA6-2748-8ACE-E4FE8C0EB5CB}" type="slidenum">
              <a:rPr lang="en-US" sz="1200"/>
              <a:pPr eaLnBrk="1" hangingPunct="1"/>
              <a:t>25</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84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Calibri" charset="0"/>
                <a:ea typeface="ＭＳ Ｐゴシック" charset="0"/>
                <a:cs typeface="ＭＳ Ｐゴシック" charset="0"/>
              </a:rPr>
              <a:t>Comparison to game theory. How can you have full observability with nondeterminism? E.g. GPS system: knows its state, but doesn</a:t>
            </a:r>
            <a:r>
              <a:rPr lang="ja-JP" altLang="en-US">
                <a:latin typeface="Calibri" charset="0"/>
                <a:ea typeface="ＭＳ Ｐゴシック" charset="0"/>
                <a:cs typeface="ＭＳ Ｐゴシック" charset="0"/>
              </a:rPr>
              <a:t>’</a:t>
            </a:r>
            <a:r>
              <a:rPr lang="en-US" altLang="ja-JP">
                <a:latin typeface="Calibri" charset="0"/>
                <a:ea typeface="ＭＳ Ｐゴシック" charset="0"/>
                <a:cs typeface="ＭＳ Ｐゴシック" charset="0"/>
              </a:rPr>
              <a:t>t know whether driver will follow its instructions. Can argue philosophically that nondeterminism involves partial observability because there must be hidden factors that determine outcome.</a:t>
            </a:r>
            <a:endParaRPr lang="en-US">
              <a:latin typeface="Calibri" charset="0"/>
              <a:ea typeface="ＭＳ Ｐゴシック" charset="0"/>
              <a:cs typeface="ＭＳ Ｐゴシック" charset="0"/>
            </a:endParaRPr>
          </a:p>
        </p:txBody>
      </p:sp>
      <p:sp>
        <p:nvSpPr>
          <p:cNvPr id="184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FDE167F-213A-C248-B951-D7EEABBBAECD}" type="slidenum">
              <a:rPr lang="en-US" sz="1200"/>
              <a:pPr eaLnBrk="1" hangingPunct="1"/>
              <a:t>2</a:t>
            </a:fld>
            <a:endParaRPr 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75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r>
              <a:rPr lang="en-US">
                <a:latin typeface="Calibri" charset="0"/>
                <a:ea typeface="ＭＳ Ｐゴシック" charset="0"/>
                <a:cs typeface="ＭＳ Ｐゴシック" charset="0"/>
              </a:rPr>
              <a:t>This shows how logical reasoning is an important part of probabilistic reasoning. </a:t>
            </a:r>
          </a:p>
          <a:p>
            <a:pPr marL="171450" indent="-171450">
              <a:buFontTx/>
              <a:buChar char="•"/>
            </a:pPr>
            <a:r>
              <a:rPr lang="en-US">
                <a:latin typeface="Calibri" charset="0"/>
                <a:ea typeface="ＭＳ Ｐゴシック" charset="0"/>
                <a:cs typeface="ＭＳ Ｐゴシック" charset="0"/>
              </a:rPr>
              <a:t>Often easier to determine probability after transforming expression into a logically equivalent form.</a:t>
            </a:r>
          </a:p>
        </p:txBody>
      </p:sp>
      <p:sp>
        <p:nvSpPr>
          <p:cNvPr id="675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D52824E-ACEC-A243-8A7F-9E2DC36754F7}" type="slidenum">
              <a:rPr lang="en-US" sz="1200"/>
              <a:pPr eaLnBrk="1" hangingPunct="1"/>
              <a:t>26</a:t>
            </a:fld>
            <a:endParaRPr 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065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Calibri" charset="0"/>
                <a:ea typeface="ＭＳ Ｐゴシック" charset="0"/>
                <a:cs typeface="ＭＳ Ｐゴシック" charset="0"/>
              </a:rPr>
              <a:t>Assignment: fill in marginal over 2 variables.</a:t>
            </a:r>
          </a:p>
          <a:p>
            <a:r>
              <a:rPr lang="en-US">
                <a:latin typeface="Calibri" charset="0"/>
                <a:ea typeface="ＭＳ Ｐゴシック" charset="0"/>
                <a:cs typeface="ＭＳ Ｐゴシック" charset="0"/>
              </a:rPr>
              <a:t>Second and third problem look similar but are different in the target.</a:t>
            </a:r>
          </a:p>
        </p:txBody>
      </p:sp>
      <p:sp>
        <p:nvSpPr>
          <p:cNvPr id="7065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7F365EE-76F9-B743-959D-95D1E9792631}" type="slidenum">
              <a:rPr lang="en-US" sz="1200"/>
              <a:pPr eaLnBrk="1" hangingPunct="1"/>
              <a:t>28</a:t>
            </a:fld>
            <a:endParaRPr 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27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Calibri" charset="0"/>
                <a:ea typeface="ＭＳ Ｐゴシック" charset="0"/>
                <a:cs typeface="ＭＳ Ｐゴシック" charset="0"/>
              </a:rPr>
              <a:t>Assignment: fill in marginal over 2 variables.</a:t>
            </a:r>
          </a:p>
        </p:txBody>
      </p:sp>
      <p:sp>
        <p:nvSpPr>
          <p:cNvPr id="7270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3D44B68-4E31-4045-9743-FFDD8D3A6A74}" type="slidenum">
              <a:rPr lang="en-US" sz="1200"/>
              <a:pPr eaLnBrk="1" hangingPunct="1"/>
              <a:t>29</a:t>
            </a:fld>
            <a:endParaRPr 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98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Calibri" charset="0"/>
                <a:ea typeface="ＭＳ Ｐゴシック" charset="0"/>
                <a:cs typeface="ＭＳ Ｐゴシック" charset="0"/>
              </a:rPr>
              <a:t>Exercise: prove that conditioning leads to a well-defined normalized probability measure.</a:t>
            </a:r>
          </a:p>
        </p:txBody>
      </p:sp>
      <p:sp>
        <p:nvSpPr>
          <p:cNvPr id="798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1A2AA7B-FF2F-8241-AA95-BDDB5FA93BA7}" type="slidenum">
              <a:rPr lang="en-US" sz="1200"/>
              <a:pPr eaLnBrk="1" hangingPunct="1"/>
              <a:t>35</a:t>
            </a:fld>
            <a:endParaRPr lang="en-US"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29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Calibri" charset="0"/>
                <a:ea typeface="ＭＳ Ｐゴシック" charset="0"/>
                <a:cs typeface="ＭＳ Ｐゴシック" charset="0"/>
              </a:rPr>
              <a:t>The point: thinking about conditionals is easier than thinking about conjunctions</a:t>
            </a:r>
          </a:p>
        </p:txBody>
      </p:sp>
      <p:sp>
        <p:nvSpPr>
          <p:cNvPr id="829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70F91A2-A543-4348-A6E4-6DDC1E5C7A43}" type="slidenum">
              <a:rPr lang="en-US" sz="1200"/>
              <a:pPr eaLnBrk="1" hangingPunct="1"/>
              <a:t>37</a:t>
            </a:fld>
            <a:endParaRPr lang="en-US"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49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Calibri" charset="0"/>
                <a:ea typeface="ＭＳ Ｐゴシック" charset="0"/>
                <a:cs typeface="ＭＳ Ｐゴシック" charset="0"/>
              </a:rPr>
              <a:t>Product Rule: P(A,B) = P(A|B) x P(B)</a:t>
            </a:r>
          </a:p>
        </p:txBody>
      </p:sp>
      <p:sp>
        <p:nvSpPr>
          <p:cNvPr id="849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A9C3C573-0B1E-DC46-A0D9-DA6FC65597B2}" type="slidenum">
              <a:rPr lang="en-US" sz="1200"/>
              <a:pPr eaLnBrk="1" hangingPunct="1"/>
              <a:t>38</a:t>
            </a:fld>
            <a:endParaRPr lang="en-US"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70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Calibri" charset="0"/>
                <a:ea typeface="ＭＳ Ｐゴシック" charset="0"/>
                <a:cs typeface="ＭＳ Ｐゴシック" charset="0"/>
              </a:rPr>
              <a:t>Product Rule: P(A,B) = P(A|B) x P(B)</a:t>
            </a:r>
          </a:p>
        </p:txBody>
      </p:sp>
      <p:sp>
        <p:nvSpPr>
          <p:cNvPr id="870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25E0818-E862-4843-9B53-26A98EAAD9CE}" type="slidenum">
              <a:rPr lang="en-US" sz="1200"/>
              <a:pPr eaLnBrk="1" hangingPunct="1"/>
              <a:t>39</a:t>
            </a:fld>
            <a:endParaRPr lang="en-US"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931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Calibri" charset="0"/>
                <a:ea typeface="ＭＳ Ｐゴシック" charset="0"/>
                <a:cs typeface="ＭＳ Ｐゴシック" charset="0"/>
              </a:rPr>
              <a:t>Solution:</a:t>
            </a:r>
          </a:p>
          <a:p>
            <a:pPr eaLnBrk="1" hangingPunct="1"/>
            <a:r>
              <a:rPr lang="en-US">
                <a:latin typeface="Calibri" charset="0"/>
                <a:ea typeface="ＭＳ Ｐゴシック" charset="0"/>
                <a:cs typeface="ＭＳ Ｐゴシック" charset="0"/>
              </a:rPr>
              <a:t>1 or 2 -&gt; 3: use product rule.</a:t>
            </a:r>
            <a:br>
              <a:rPr lang="en-US">
                <a:latin typeface="Calibri" charset="0"/>
                <a:ea typeface="ＭＳ Ｐゴシック" charset="0"/>
                <a:cs typeface="ＭＳ Ｐゴシック" charset="0"/>
              </a:rPr>
            </a:br>
            <a:r>
              <a:rPr lang="en-US">
                <a:latin typeface="Calibri" charset="0"/>
                <a:ea typeface="ＭＳ Ｐゴシック" charset="0"/>
                <a:cs typeface="ＭＳ Ｐゴシック" charset="0"/>
              </a:rPr>
              <a:t>3 -&gt; 1: P(A|B) = P(A,B)/P(B) = P(A) x P(B) / P(B) = P(A).</a:t>
            </a:r>
          </a:p>
        </p:txBody>
      </p:sp>
      <p:sp>
        <p:nvSpPr>
          <p:cNvPr id="931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C24AE3B-A29A-8E45-B58C-35F6E0B147CD}" type="slidenum">
              <a:rPr lang="en-US" sz="1200"/>
              <a:pPr eaLnBrk="1" hangingPunct="1"/>
              <a:t>40</a:t>
            </a:fld>
            <a:endParaRPr lang="en-US"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208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Calibri" charset="0"/>
              <a:ea typeface="ＭＳ Ｐゴシック" charset="0"/>
              <a:cs typeface="ＭＳ Ｐゴシック" charset="0"/>
            </a:endParaRPr>
          </a:p>
        </p:txBody>
      </p:sp>
      <p:sp>
        <p:nvSpPr>
          <p:cNvPr id="1208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6B7E517-83D7-CE44-8B10-F298CA3353F5}" type="slidenum">
              <a:rPr lang="en-US" sz="1200"/>
              <a:pPr eaLnBrk="1" hangingPunct="1"/>
              <a:t>42</a:t>
            </a:fld>
            <a:endParaRPr lang="en-US"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228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latin typeface="Calibri" charset="0"/>
                <a:ea typeface="ＭＳ Ｐゴシック" charset="0"/>
                <a:cs typeface="ＭＳ Ｐゴシック" charset="0"/>
              </a:rPr>
              <a:t>independence at bottom applies for all values of variables.</a:t>
            </a:r>
          </a:p>
          <a:p>
            <a:pPr eaLnBrk="1" hangingPunct="1"/>
            <a:r>
              <a:rPr lang="en-US" dirty="0" smtClean="0">
                <a:latin typeface="Calibri" charset="0"/>
                <a:ea typeface="ＭＳ Ｐゴシック" charset="0"/>
                <a:cs typeface="ＭＳ Ｐゴシック" charset="0"/>
              </a:rPr>
              <a:t>Demonstrate in </a:t>
            </a:r>
            <a:r>
              <a:rPr lang="en-US" dirty="0" err="1" smtClean="0">
                <a:latin typeface="Calibri" charset="0"/>
                <a:ea typeface="ＭＳ Ｐゴシック" charset="0"/>
                <a:cs typeface="ＭＳ Ｐゴシック" charset="0"/>
              </a:rPr>
              <a:t>Aispace</a:t>
            </a:r>
            <a:r>
              <a:rPr lang="en-US" dirty="0" smtClean="0">
                <a:latin typeface="Calibri" charset="0"/>
                <a:ea typeface="ＭＳ Ｐゴシック" charset="0"/>
                <a:cs typeface="ＭＳ Ｐゴシック" charset="0"/>
              </a:rPr>
              <a:t> tool</a:t>
            </a:r>
            <a:r>
              <a:rPr lang="en-US" baseline="0" dirty="0" smtClean="0">
                <a:latin typeface="Calibri" charset="0"/>
                <a:ea typeface="ＭＳ Ｐゴシック" charset="0"/>
                <a:cs typeface="ＭＳ Ｐゴシック" charset="0"/>
              </a:rPr>
              <a:t> how </a:t>
            </a:r>
            <a:r>
              <a:rPr lang="en-US" baseline="0" dirty="0" err="1" smtClean="0">
                <a:latin typeface="Calibri" charset="0"/>
                <a:ea typeface="ＭＳ Ｐゴシック" charset="0"/>
                <a:cs typeface="ＭＳ Ｐゴシック" charset="0"/>
              </a:rPr>
              <a:t>probabilitiy</a:t>
            </a:r>
            <a:r>
              <a:rPr lang="en-US" baseline="0" dirty="0" smtClean="0">
                <a:latin typeface="Calibri" charset="0"/>
                <a:ea typeface="ＭＳ Ｐゴシック" charset="0"/>
                <a:cs typeface="ＭＳ Ｐゴシック" charset="0"/>
              </a:rPr>
              <a:t> </a:t>
            </a:r>
            <a:r>
              <a:rPr lang="en-US" baseline="0" smtClean="0">
                <a:latin typeface="Calibri" charset="0"/>
                <a:ea typeface="ＭＳ Ｐゴシック" charset="0"/>
                <a:cs typeface="ＭＳ Ｐゴシック" charset="0"/>
              </a:rPr>
              <a:t>doesn’t change.</a:t>
            </a:r>
            <a:endParaRPr lang="en-US" dirty="0">
              <a:latin typeface="Calibri" charset="0"/>
              <a:ea typeface="ＭＳ Ｐゴシック" charset="0"/>
              <a:cs typeface="ＭＳ Ｐゴシック" charset="0"/>
            </a:endParaRPr>
          </a:p>
        </p:txBody>
      </p:sp>
      <p:sp>
        <p:nvSpPr>
          <p:cNvPr id="1228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BF48225-98BC-7D46-B48B-7BA1A38CE57F}" type="slidenum">
              <a:rPr lang="en-US" sz="1200"/>
              <a:pPr eaLnBrk="1" hangingPunct="1"/>
              <a:t>43</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04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Calibri" charset="0"/>
              <a:ea typeface="ＭＳ Ｐゴシック" charset="0"/>
              <a:cs typeface="ＭＳ Ｐゴシック" charset="0"/>
            </a:endParaRPr>
          </a:p>
        </p:txBody>
      </p:sp>
      <p:sp>
        <p:nvSpPr>
          <p:cNvPr id="204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D8481C9-CD4A-144C-A44E-3285556988F3}" type="slidenum">
              <a:rPr lang="en-US" sz="1200"/>
              <a:pPr eaLnBrk="1" hangingPunct="1"/>
              <a:t>3</a:t>
            </a:fld>
            <a:endParaRPr lang="en-US" sz="12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249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Calibri" charset="0"/>
              <a:ea typeface="ＭＳ Ｐゴシック" charset="0"/>
              <a:cs typeface="ＭＳ Ｐゴシック" charset="0"/>
            </a:endParaRPr>
          </a:p>
        </p:txBody>
      </p:sp>
      <p:sp>
        <p:nvSpPr>
          <p:cNvPr id="1249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73E0C94-A86B-E546-86F6-B6781485F6D4}" type="slidenum">
              <a:rPr lang="en-US" sz="1200"/>
              <a:pPr eaLnBrk="1" hangingPunct="1"/>
              <a:t>45</a:t>
            </a:fld>
            <a:endParaRPr lang="en-US" sz="12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4745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Calibri" charset="0"/>
                <a:ea typeface="ＭＳ Ｐゴシック" charset="0"/>
                <a:cs typeface="ＭＳ Ｐゴシック" charset="0"/>
              </a:rPr>
              <a:t>Show in Aispace tool.</a:t>
            </a:r>
          </a:p>
        </p:txBody>
      </p:sp>
      <p:sp>
        <p:nvSpPr>
          <p:cNvPr id="14745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15DD974-8AB4-3E42-907E-A1FCCC40C313}" type="slidenum">
              <a:rPr lang="en-US" sz="1200"/>
              <a:pPr eaLnBrk="1" hangingPunct="1"/>
              <a:t>46</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25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atin typeface="Calibri" charset="0"/>
              <a:ea typeface="ＭＳ Ｐゴシック" charset="0"/>
              <a:cs typeface="ＭＳ Ｐゴシック" charset="0"/>
            </a:endParaRPr>
          </a:p>
          <a:p>
            <a:pPr eaLnBrk="1" hangingPunct="1"/>
            <a:r>
              <a:rPr lang="en-US">
                <a:latin typeface="Calibri" charset="0"/>
                <a:ea typeface="ＭＳ Ｐゴシック" charset="0"/>
                <a:cs typeface="ＭＳ Ｐゴシック" charset="0"/>
              </a:rPr>
              <a:t>We have to act in spite of this!</a:t>
            </a:r>
          </a:p>
          <a:p>
            <a:pPr eaLnBrk="1" hangingPunct="1"/>
            <a:r>
              <a:rPr lang="en-US">
                <a:latin typeface="Calibri" charset="0"/>
                <a:ea typeface="ＭＳ Ｐゴシック" charset="0"/>
                <a:cs typeface="ＭＳ Ｐゴシック" charset="0"/>
              </a:rPr>
              <a:t> Drawing conclusions under uncertainty.</a:t>
            </a:r>
          </a:p>
          <a:p>
            <a:pPr eaLnBrk="1" hangingPunct="1"/>
            <a:r>
              <a:rPr lang="en-US">
                <a:latin typeface="Calibri" charset="0"/>
                <a:ea typeface="ＭＳ Ｐゴシック" charset="0"/>
                <a:cs typeface="ＭＳ Ｐゴシック" charset="0"/>
              </a:rPr>
              <a:t>Connections with Statistics, Economics.</a:t>
            </a:r>
          </a:p>
          <a:p>
            <a:pPr eaLnBrk="1" hangingPunct="1"/>
            <a:r>
              <a:rPr lang="en-US">
                <a:latin typeface="Calibri" charset="0"/>
                <a:ea typeface="ＭＳ Ｐゴシック" charset="0"/>
                <a:cs typeface="ＭＳ Ｐゴシック" charset="0"/>
              </a:rPr>
              <a:t>AI has developed other approaches to uncertainty, not covered in this course.</a:t>
            </a:r>
          </a:p>
          <a:p>
            <a:pPr eaLnBrk="1" hangingPunct="1"/>
            <a:r>
              <a:rPr lang="en-US">
                <a:latin typeface="Calibri" charset="0"/>
                <a:ea typeface="ＭＳ Ｐゴシック" charset="0"/>
                <a:cs typeface="ＭＳ Ｐゴシック" charset="0"/>
              </a:rPr>
              <a:t>Recall early discussion about intelligent action.</a:t>
            </a:r>
          </a:p>
          <a:p>
            <a:pPr eaLnBrk="1" hangingPunct="1"/>
            <a:endParaRPr lang="en-US">
              <a:latin typeface="Calibri" charset="0"/>
              <a:ea typeface="ＭＳ Ｐゴシック" charset="0"/>
              <a:cs typeface="ＭＳ Ｐゴシック" charset="0"/>
            </a:endParaRPr>
          </a:p>
        </p:txBody>
      </p:sp>
      <p:sp>
        <p:nvSpPr>
          <p:cNvPr id="225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FA4A292-A9AE-9742-AB00-17361598EDF4}" type="slidenum">
              <a:rPr lang="en-US" sz="1200"/>
              <a:pPr eaLnBrk="1" hangingPunct="1"/>
              <a:t>4</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Calibri" charset="0"/>
                <a:ea typeface="ＭＳ Ｐゴシック" charset="0"/>
                <a:cs typeface="ＭＳ Ｐゴシック" charset="0"/>
              </a:rPr>
              <a:t>More examples in game theory part.</a:t>
            </a:r>
          </a:p>
          <a:p>
            <a:pPr eaLnBrk="1" hangingPunct="1"/>
            <a:r>
              <a:rPr lang="en-US">
                <a:latin typeface="Calibri" charset="0"/>
                <a:ea typeface="ＭＳ Ｐゴシック" charset="0"/>
                <a:cs typeface="ＭＳ Ｐゴシック" charset="0"/>
              </a:rPr>
              <a:t>Other examples: invest in the stock market.</a:t>
            </a:r>
          </a:p>
          <a:p>
            <a:pPr eaLnBrk="1" hangingPunct="1"/>
            <a:r>
              <a:rPr lang="en-US">
                <a:latin typeface="Calibri" charset="0"/>
                <a:ea typeface="ＭＳ Ｐゴシック" charset="0"/>
                <a:cs typeface="ＭＳ Ｐゴシック" charset="0"/>
              </a:rPr>
              <a:t>Believe in God?!</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192C473-508D-1E4C-965B-6FD92E4018D4}" type="slidenum">
              <a:rPr lang="en-US" sz="1200"/>
              <a:pPr eaLnBrk="1" hangingPunct="1"/>
              <a:t>7</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8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Calibri" charset="0"/>
              <a:ea typeface="ＭＳ Ｐゴシック" charset="0"/>
              <a:cs typeface="ＭＳ Ｐゴシック" charset="0"/>
            </a:endParaRPr>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9061AEC-67A3-9140-B25D-20B62E426872}" type="slidenum">
              <a:rPr lang="en-US" sz="1200"/>
              <a:pPr eaLnBrk="1" hangingPunct="1"/>
              <a:t>8</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17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Calibri" charset="0"/>
                <a:ea typeface="ＭＳ Ｐゴシック" charset="0"/>
                <a:cs typeface="ＭＳ Ｐゴシック" charset="0"/>
              </a:rPr>
              <a:t>Other examples: no logical rule for skytrain checks.</a:t>
            </a:r>
          </a:p>
          <a:p>
            <a:pPr eaLnBrk="1" hangingPunct="1"/>
            <a:r>
              <a:rPr lang="en-US">
                <a:latin typeface="Georgia" charset="0"/>
                <a:ea typeface="ＭＳ Ｐゴシック" charset="0"/>
                <a:cs typeface="ＭＳ Ｐゴシック" charset="0"/>
              </a:rPr>
              <a:t>Logical entailment is </a:t>
            </a:r>
            <a:r>
              <a:rPr lang="en-US" b="1">
                <a:latin typeface="Georgia" charset="0"/>
                <a:ea typeface="ＭＳ Ｐゴシック" charset="0"/>
                <a:cs typeface="ＭＳ Ｐゴシック" charset="0"/>
              </a:rPr>
              <a:t>deterministic</a:t>
            </a:r>
            <a:r>
              <a:rPr lang="en-US">
                <a:latin typeface="Georgia" charset="0"/>
                <a:ea typeface="ＭＳ Ｐゴシック" charset="0"/>
                <a:cs typeface="ＭＳ Ｐゴシック" charset="0"/>
              </a:rPr>
              <a:t>: given that the conditions hold, the consequence must hold also. </a:t>
            </a:r>
          </a:p>
          <a:p>
            <a:pPr eaLnBrk="1" hangingPunct="1"/>
            <a:endParaRPr lang="en-US">
              <a:latin typeface="Calibri" charset="0"/>
              <a:ea typeface="ＭＳ Ｐゴシック" charset="0"/>
              <a:cs typeface="ＭＳ Ｐゴシック" charset="0"/>
            </a:endParaRPr>
          </a:p>
        </p:txBody>
      </p:sp>
      <p:sp>
        <p:nvSpPr>
          <p:cNvPr id="317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3B23ADF-6F81-FC47-81D9-599DCA7745EE}" type="slidenum">
              <a:rPr lang="en-US" sz="1200"/>
              <a:pPr eaLnBrk="1" hangingPunct="1"/>
              <a:t>10</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37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Calibri" charset="0"/>
                <a:ea typeface="ＭＳ Ｐゴシック" charset="0"/>
                <a:cs typeface="ＭＳ Ｐゴシック" charset="0"/>
              </a:rPr>
              <a:t>If we had complete knowledge, deterministic rules would be fine.</a:t>
            </a:r>
          </a:p>
          <a:p>
            <a:pPr eaLnBrk="1" hangingPunct="1"/>
            <a:r>
              <a:rPr lang="en-US">
                <a:latin typeface="Calibri" charset="0"/>
                <a:ea typeface="ＭＳ Ｐゴシック" charset="0"/>
                <a:cs typeface="ＭＳ Ｐゴシック" charset="0"/>
              </a:rPr>
              <a:t>(Laplace 19</a:t>
            </a:r>
            <a:r>
              <a:rPr lang="en-US" baseline="30000">
                <a:latin typeface="Calibri" charset="0"/>
                <a:ea typeface="ＭＳ Ｐゴシック" charset="0"/>
                <a:cs typeface="ＭＳ Ｐゴシック" charset="0"/>
              </a:rPr>
              <a:t>th</a:t>
            </a:r>
            <a:r>
              <a:rPr lang="en-US">
                <a:latin typeface="Calibri" charset="0"/>
                <a:ea typeface="ＭＳ Ｐゴシック" charset="0"/>
                <a:cs typeface="ＭＳ Ｐゴシック" charset="0"/>
              </a:rPr>
              <a:t> century).</a:t>
            </a:r>
          </a:p>
        </p:txBody>
      </p:sp>
      <p:sp>
        <p:nvSpPr>
          <p:cNvPr id="337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4B02CC4-9130-9647-8956-55239454D3E3}" type="slidenum">
              <a:rPr lang="en-US" sz="1200"/>
              <a:pPr eaLnBrk="1" hangingPunct="1"/>
              <a:t>11</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68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Calibri" charset="0"/>
                <a:ea typeface="ＭＳ Ｐゴシック" charset="0"/>
                <a:cs typeface="ＭＳ Ｐゴシック" charset="0"/>
              </a:rPr>
              <a:t>Show how to graph in Bayes net.</a:t>
            </a:r>
          </a:p>
          <a:p>
            <a:pPr eaLnBrk="1" hangingPunct="1"/>
            <a:r>
              <a:rPr lang="en-US">
                <a:latin typeface="Calibri" charset="0"/>
                <a:ea typeface="ＭＳ Ｐゴシック" charset="0"/>
                <a:cs typeface="ＭＳ Ｐゴシック" charset="0"/>
              </a:rPr>
              <a:t>Variable like CSP. Do table CSP vs. logic. Assignment of value to variable. Sentence: Boolean combination of assignments= boolean combination of literals. Example with 3 variables, cavity etc. Proposition = set of possible worlds. Random variable example.</a:t>
            </a:r>
          </a:p>
          <a:p>
            <a:pPr eaLnBrk="1" hangingPunct="1">
              <a:buFontTx/>
              <a:buChar char="•"/>
            </a:pPr>
            <a:r>
              <a:rPr lang="en-US">
                <a:latin typeface="Calibri" charset="0"/>
                <a:ea typeface="ＭＳ Ｐゴシック" charset="0"/>
                <a:cs typeface="ＭＳ Ｐゴシック" charset="0"/>
              </a:rPr>
              <a:t> Sentences are also called events or propositions, more soon.</a:t>
            </a:r>
          </a:p>
          <a:p>
            <a:pPr eaLnBrk="1" hangingPunct="1">
              <a:buFontTx/>
              <a:buChar char="•"/>
            </a:pPr>
            <a:r>
              <a:rPr lang="en-US">
                <a:latin typeface="Calibri" charset="0"/>
                <a:ea typeface="ＭＳ Ｐゴシック" charset="0"/>
                <a:cs typeface="ＭＳ Ｐゴシック" charset="0"/>
              </a:rPr>
              <a:t> Can also have continuous variables (not covered).</a:t>
            </a:r>
          </a:p>
          <a:p>
            <a:pPr eaLnBrk="1" hangingPunct="1">
              <a:buFontTx/>
              <a:buChar char="•"/>
            </a:pPr>
            <a:r>
              <a:rPr lang="en-US">
                <a:latin typeface="Calibri" charset="0"/>
                <a:ea typeface="ＭＳ Ｐゴシック" charset="0"/>
                <a:cs typeface="ＭＳ Ｐゴシック" charset="0"/>
              </a:rPr>
              <a:t> Don</a:t>
            </a:r>
            <a:r>
              <a:rPr lang="ja-JP" altLang="en-US">
                <a:latin typeface="Calibri" charset="0"/>
                <a:ea typeface="ＭＳ Ｐゴシック" charset="0"/>
                <a:cs typeface="ＭＳ Ｐゴシック" charset="0"/>
              </a:rPr>
              <a:t>’</a:t>
            </a:r>
            <a:r>
              <a:rPr lang="en-US" altLang="ja-JP">
                <a:latin typeface="Calibri" charset="0"/>
                <a:ea typeface="ＭＳ Ｐゴシック" charset="0"/>
                <a:cs typeface="ＭＳ Ｐゴシック" charset="0"/>
              </a:rPr>
              <a:t>t confuse probabilistic variables with 1</a:t>
            </a:r>
            <a:r>
              <a:rPr lang="en-US" altLang="ja-JP" baseline="30000">
                <a:latin typeface="Calibri" charset="0"/>
                <a:ea typeface="ＭＳ Ｐゴシック" charset="0"/>
                <a:cs typeface="ＭＳ Ｐゴシック" charset="0"/>
              </a:rPr>
              <a:t>st</a:t>
            </a:r>
            <a:r>
              <a:rPr lang="en-US" altLang="ja-JP">
                <a:latin typeface="Calibri" charset="0"/>
                <a:ea typeface="ＭＳ Ｐゴシック" charset="0"/>
                <a:cs typeface="ＭＳ Ｐゴシック" charset="0"/>
              </a:rPr>
              <a:t>-order variables.</a:t>
            </a:r>
            <a:endParaRPr lang="en-US">
              <a:latin typeface="Calibri" charset="0"/>
              <a:ea typeface="ＭＳ Ｐゴシック" charset="0"/>
              <a:cs typeface="ＭＳ Ｐゴシック" charset="0"/>
            </a:endParaRPr>
          </a:p>
        </p:txBody>
      </p:sp>
      <p:sp>
        <p:nvSpPr>
          <p:cNvPr id="368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CC698E5-3818-6746-825F-254C6EBB8E0C}" type="slidenum">
              <a:rPr lang="en-US" sz="1200"/>
              <a:pPr eaLnBrk="1" hangingPunct="1"/>
              <a:t>13</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ea typeface="+mn-ea"/>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pPr>
              <a:defRPr/>
            </a:pPr>
            <a:fld id="{C174C67B-9997-E74B-A7CE-1D0FD9FF8A4C}" type="slidenum">
              <a:rPr lang="en-US"/>
              <a:pPr>
                <a:defRPr/>
              </a:pPr>
              <a:t>‹#›</a:t>
            </a:fld>
            <a:endParaRPr lang="en-US"/>
          </a:p>
        </p:txBody>
      </p:sp>
    </p:spTree>
    <p:extLst>
      <p:ext uri="{BB962C8B-B14F-4D97-AF65-F5344CB8AC3E}">
        <p14:creationId xmlns:p14="http://schemas.microsoft.com/office/powerpoint/2010/main" val="53463025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330388-1E91-7740-B777-81AE0AE11B80}" type="slidenum">
              <a:rPr lang="en-US"/>
              <a:pPr>
                <a:defRPr/>
              </a:pPr>
              <a:t>‹#›</a:t>
            </a:fld>
            <a:endParaRPr lang="en-US"/>
          </a:p>
        </p:txBody>
      </p:sp>
    </p:spTree>
    <p:extLst>
      <p:ext uri="{BB962C8B-B14F-4D97-AF65-F5344CB8AC3E}">
        <p14:creationId xmlns:p14="http://schemas.microsoft.com/office/powerpoint/2010/main" val="3815404085"/>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 name="Rectangle 21"/>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ea typeface="+mn-ea"/>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37BB901B-5C02-7548-8247-044947E5A0A0}" type="slidenum">
              <a:rPr lang="en-US"/>
              <a:pPr>
                <a:defRPr/>
              </a:pPr>
              <a:t>‹#›</a:t>
            </a:fld>
            <a:endParaRPr lang="en-US"/>
          </a:p>
        </p:txBody>
      </p:sp>
      <p:sp>
        <p:nvSpPr>
          <p:cNvPr id="14" name="Date Placeholder 3"/>
          <p:cNvSpPr>
            <a:spLocks noGrp="1"/>
          </p:cNvSpPr>
          <p:nvPr>
            <p:ph type="dt" sz="half" idx="11"/>
          </p:nvPr>
        </p:nvSpPr>
        <p:spPr/>
        <p:txBody>
          <a:bodyPr/>
          <a:lstStyle>
            <a:lvl1pPr>
              <a:defRPr/>
            </a:lvl1pPr>
          </a:lstStyle>
          <a:p>
            <a:pPr>
              <a:defRPr/>
            </a:pPr>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68460760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B9CEE548-0570-014B-8694-E616F9A336B0}" type="slidenum">
              <a:rPr lang="en-US"/>
              <a:pPr>
                <a:defRPr/>
              </a:pPr>
              <a:t>‹#›</a:t>
            </a:fld>
            <a:endParaRPr lang="en-US"/>
          </a:p>
        </p:txBody>
      </p:sp>
    </p:spTree>
    <p:extLst>
      <p:ext uri="{BB962C8B-B14F-4D97-AF65-F5344CB8AC3E}">
        <p14:creationId xmlns:p14="http://schemas.microsoft.com/office/powerpoint/2010/main" val="327249911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 name="Rectangle 21"/>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 name="Rectangle 23"/>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8" name="Rectangle 24"/>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9" name="Rectangle 25"/>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ea typeface="+mn-ea"/>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pPr>
              <a:defRPr/>
            </a:pPr>
            <a:fld id="{854125E3-A3E6-6549-8B0A-6D248200D484}" type="slidenum">
              <a:rPr lang="en-US"/>
              <a:pPr>
                <a:defRPr/>
              </a:pPr>
              <a:t>‹#›</a:t>
            </a:fld>
            <a:endParaRPr lang="en-US"/>
          </a:p>
        </p:txBody>
      </p:sp>
    </p:spTree>
    <p:extLst>
      <p:ext uri="{BB962C8B-B14F-4D97-AF65-F5344CB8AC3E}">
        <p14:creationId xmlns:p14="http://schemas.microsoft.com/office/powerpoint/2010/main" val="305071730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98AE4618-7648-BB45-BB73-87D9EBF4BCC6}" type="slidenum">
              <a:rPr lang="en-US"/>
              <a:pPr>
                <a:defRPr/>
              </a:pPr>
              <a:t>‹#›</a:t>
            </a:fld>
            <a:endParaRPr lang="en-US"/>
          </a:p>
        </p:txBody>
      </p:sp>
    </p:spTree>
    <p:extLst>
      <p:ext uri="{BB962C8B-B14F-4D97-AF65-F5344CB8AC3E}">
        <p14:creationId xmlns:p14="http://schemas.microsoft.com/office/powerpoint/2010/main" val="382265533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9" name="Rectangle 21"/>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1"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ea typeface="+mn-ea"/>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pPr>
              <a:defRPr/>
            </a:pPr>
            <a:fld id="{0841D3D5-6151-9A40-A0D1-B438B033D372}" type="slidenum">
              <a:rPr lang="en-US"/>
              <a:pPr>
                <a:defRPr/>
              </a:pPr>
              <a:t>‹#›</a:t>
            </a:fld>
            <a:endParaRPr lang="en-US"/>
          </a:p>
        </p:txBody>
      </p:sp>
    </p:spTree>
    <p:extLst>
      <p:ext uri="{BB962C8B-B14F-4D97-AF65-F5344CB8AC3E}">
        <p14:creationId xmlns:p14="http://schemas.microsoft.com/office/powerpoint/2010/main" val="300914638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DC3C2119-D2E1-C140-97CB-AEBCD8499F7E}" type="slidenum">
              <a:rPr lang="en-US"/>
              <a:pPr>
                <a:defRPr/>
              </a:pPr>
              <a:t>‹#›</a:t>
            </a:fld>
            <a:endParaRPr lang="en-US"/>
          </a:p>
        </p:txBody>
      </p:sp>
    </p:spTree>
    <p:extLst>
      <p:ext uri="{BB962C8B-B14F-4D97-AF65-F5344CB8AC3E}">
        <p14:creationId xmlns:p14="http://schemas.microsoft.com/office/powerpoint/2010/main" val="3909863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a:p>
        </p:txBody>
      </p:sp>
      <p:sp>
        <p:nvSpPr>
          <p:cNvPr id="8" name="Date Placeholder 1"/>
          <p:cNvSpPr>
            <a:spLocks noGrp="1"/>
          </p:cNvSpPr>
          <p:nvPr>
            <p:ph type="dt" sz="half" idx="10"/>
          </p:nvPr>
        </p:nvSpPr>
        <p:spPr/>
        <p:txBody>
          <a:bodyPr/>
          <a:lstStyle>
            <a:lvl1pPr>
              <a:defRPr/>
            </a:lvl1pPr>
          </a:lstStyle>
          <a:p>
            <a:pPr>
              <a:defRPr/>
            </a:pPr>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41A95AD9-A76C-7E46-B766-7E9D464293F2}" type="slidenum">
              <a:rPr lang="en-US"/>
              <a:pPr>
                <a:defRPr/>
              </a:pPr>
              <a:t>‹#›</a:t>
            </a:fld>
            <a:endParaRPr lang="en-US"/>
          </a:p>
        </p:txBody>
      </p:sp>
    </p:spTree>
    <p:extLst>
      <p:ext uri="{BB962C8B-B14F-4D97-AF65-F5344CB8AC3E}">
        <p14:creationId xmlns:p14="http://schemas.microsoft.com/office/powerpoint/2010/main" val="3405757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8" name="Rectangle 23"/>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ea typeface="+mn-ea"/>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859811CC-D6E9-E34A-AC15-198F1B88FADE}" type="slidenum">
              <a:rPr lang="en-US"/>
              <a:pPr>
                <a:defRPr/>
              </a:pPr>
              <a:t>‹#›</a:t>
            </a:fld>
            <a:endParaRPr lang="en-US"/>
          </a:p>
        </p:txBody>
      </p:sp>
      <p:sp>
        <p:nvSpPr>
          <p:cNvPr id="17" name="Date Placeholder 4"/>
          <p:cNvSpPr>
            <a:spLocks noGrp="1"/>
          </p:cNvSpPr>
          <p:nvPr>
            <p:ph type="dt" sz="half" idx="11"/>
          </p:nvPr>
        </p:nvSpPr>
        <p:spPr/>
        <p:txBody>
          <a:bodyPr/>
          <a:lstStyle>
            <a:lvl1pPr>
              <a:defRPr/>
            </a:lvl1pPr>
          </a:lstStyle>
          <a:p>
            <a:pPr>
              <a:defRPr/>
            </a:pPr>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extLst>
      <p:ext uri="{BB962C8B-B14F-4D97-AF65-F5344CB8AC3E}">
        <p14:creationId xmlns:p14="http://schemas.microsoft.com/office/powerpoint/2010/main" val="30743256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ea typeface="+mn-ea"/>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8"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04E86077-4566-2A44-A6FE-16C53048EF3A}" type="slidenum">
              <a:rPr lang="en-US"/>
              <a:pPr>
                <a:defRPr/>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extLst>
      <p:ext uri="{BB962C8B-B14F-4D97-AF65-F5344CB8AC3E}">
        <p14:creationId xmlns:p14="http://schemas.microsoft.com/office/powerpoint/2010/main" val="213165065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Date Placeholder 1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prstTxWarp prst="textNoShape">
              <a:avLst/>
            </a:prstTxWarp>
          </a:bodyPr>
          <a:lstStyle>
            <a:lvl1pPr algn="r">
              <a:defRPr sz="1400">
                <a:solidFill>
                  <a:srgbClr val="FFFFFF"/>
                </a:solidFill>
                <a:latin typeface="Arial" charset="0"/>
                <a:ea typeface="ＭＳ Ｐゴシック" charset="0"/>
                <a:cs typeface="ＭＳ Ｐゴシック" charset="0"/>
              </a:defRPr>
            </a:lvl1pPr>
          </a:lstStyle>
          <a:p>
            <a:pPr>
              <a:defRPr/>
            </a:pPr>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prstTxWarp prst="textNoShape">
              <a:avLst/>
            </a:prstTxWarp>
          </a:bodyPr>
          <a:lstStyle>
            <a:lvl1pPr>
              <a:defRPr sz="1200">
                <a:solidFill>
                  <a:srgbClr val="FFFFFF"/>
                </a:solidFill>
                <a:latin typeface="Arial" charset="0"/>
                <a:ea typeface="ＭＳ Ｐゴシック" charset="0"/>
                <a:cs typeface="ＭＳ Ｐゴシック" charset="0"/>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ea typeface="+mn-ea"/>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defRPr>
            </a:lvl1pPr>
          </a:lstStyle>
          <a:p>
            <a:pPr>
              <a:defRPr/>
            </a:pPr>
            <a:fld id="{DA714089-CA00-E346-AB1E-3D4595AFD056}" type="slidenum">
              <a:rPr lang="en-US"/>
              <a:pPr>
                <a:defRPr/>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4277" r:id="rId1"/>
    <p:sldLayoutId id="2147484278" r:id="rId2"/>
    <p:sldLayoutId id="2147484279" r:id="rId3"/>
    <p:sldLayoutId id="2147484280" r:id="rId4"/>
    <p:sldLayoutId id="2147484281" r:id="rId5"/>
    <p:sldLayoutId id="2147484282" r:id="rId6"/>
    <p:sldLayoutId id="2147484283" r:id="rId7"/>
    <p:sldLayoutId id="2147484284" r:id="rId8"/>
    <p:sldLayoutId id="2147484285" r:id="rId9"/>
    <p:sldLayoutId id="2147484286" r:id="rId10"/>
    <p:sldLayoutId id="2147484287" r:id="rId11"/>
  </p:sldLayoutIdLst>
  <p:txStyles>
    <p:titleStyle>
      <a:lvl1pPr algn="ctr" rtl="0" eaLnBrk="0" fontAlgn="base" hangingPunct="0">
        <a:spcBef>
          <a:spcPct val="0"/>
        </a:spcBef>
        <a:spcAft>
          <a:spcPct val="0"/>
        </a:spcAft>
        <a:defRPr sz="3300" kern="1200">
          <a:solidFill>
            <a:srgbClr val="7B9899"/>
          </a:solidFill>
          <a:latin typeface="+mj-lt"/>
          <a:ea typeface="ＭＳ Ｐゴシック" charset="-128"/>
          <a:cs typeface="ＭＳ Ｐゴシック" charset="-128"/>
        </a:defRPr>
      </a:lvl1pPr>
      <a:lvl2pPr algn="ctr" rtl="0" eaLnBrk="0" fontAlgn="base" hangingPunct="0">
        <a:spcBef>
          <a:spcPct val="0"/>
        </a:spcBef>
        <a:spcAft>
          <a:spcPct val="0"/>
        </a:spcAft>
        <a:defRPr sz="3300">
          <a:solidFill>
            <a:srgbClr val="7B9899"/>
          </a:solidFill>
          <a:latin typeface="Georgia" pitchFamily="18" charset="0"/>
          <a:ea typeface="ＭＳ Ｐゴシック" charset="-128"/>
          <a:cs typeface="ＭＳ Ｐゴシック" charset="-128"/>
        </a:defRPr>
      </a:lvl2pPr>
      <a:lvl3pPr algn="ctr" rtl="0" eaLnBrk="0" fontAlgn="base" hangingPunct="0">
        <a:spcBef>
          <a:spcPct val="0"/>
        </a:spcBef>
        <a:spcAft>
          <a:spcPct val="0"/>
        </a:spcAft>
        <a:defRPr sz="3300">
          <a:solidFill>
            <a:srgbClr val="7B9899"/>
          </a:solidFill>
          <a:latin typeface="Georgia" pitchFamily="18" charset="0"/>
          <a:ea typeface="ＭＳ Ｐゴシック" charset="-128"/>
          <a:cs typeface="ＭＳ Ｐゴシック" charset="-128"/>
        </a:defRPr>
      </a:lvl3pPr>
      <a:lvl4pPr algn="ctr" rtl="0" eaLnBrk="0" fontAlgn="base" hangingPunct="0">
        <a:spcBef>
          <a:spcPct val="0"/>
        </a:spcBef>
        <a:spcAft>
          <a:spcPct val="0"/>
        </a:spcAft>
        <a:defRPr sz="3300">
          <a:solidFill>
            <a:srgbClr val="7B9899"/>
          </a:solidFill>
          <a:latin typeface="Georgia" pitchFamily="18" charset="0"/>
          <a:ea typeface="ＭＳ Ｐゴシック" charset="-128"/>
          <a:cs typeface="ＭＳ Ｐゴシック" charset="-128"/>
        </a:defRPr>
      </a:lvl4pPr>
      <a:lvl5pPr algn="ctr" rtl="0" eaLnBrk="0" fontAlgn="base" hangingPunct="0">
        <a:spcBef>
          <a:spcPct val="0"/>
        </a:spcBef>
        <a:spcAft>
          <a:spcPct val="0"/>
        </a:spcAft>
        <a:defRPr sz="3300">
          <a:solidFill>
            <a:srgbClr val="7B9899"/>
          </a:solidFill>
          <a:latin typeface="Georgia" pitchFamily="18" charset="0"/>
          <a:ea typeface="ＭＳ Ｐゴシック" charset="-128"/>
          <a:cs typeface="ＭＳ Ｐゴシック" charset="-128"/>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charset="0"/>
        <a:buChar char=""/>
        <a:defRPr sz="2700" kern="1200">
          <a:solidFill>
            <a:schemeClr val="tx1"/>
          </a:solidFill>
          <a:latin typeface="+mn-lt"/>
          <a:ea typeface="ＭＳ Ｐゴシック" charset="-128"/>
          <a:cs typeface="ＭＳ Ｐゴシック" charset="-128"/>
        </a:defRPr>
      </a:lvl1pPr>
      <a:lvl2pPr marL="547688" indent="-273050" algn="l" rtl="0" eaLnBrk="0" fontAlgn="base" hangingPunct="0">
        <a:spcBef>
          <a:spcPct val="20000"/>
        </a:spcBef>
        <a:spcAft>
          <a:spcPct val="0"/>
        </a:spcAft>
        <a:buClr>
          <a:schemeClr val="accent2"/>
        </a:buClr>
        <a:buSzPct val="70000"/>
        <a:buFont typeface="Wingdings" charset="0"/>
        <a:buChar char=""/>
        <a:defRPr sz="2200" kern="1200">
          <a:solidFill>
            <a:schemeClr val="tx2"/>
          </a:solidFill>
          <a:latin typeface="+mn-lt"/>
          <a:ea typeface="ＭＳ Ｐゴシック" charset="-128"/>
          <a:cs typeface="+mn-cs"/>
        </a:defRPr>
      </a:lvl2pPr>
      <a:lvl3pPr marL="822325" indent="-228600" algn="l" rtl="0" eaLnBrk="0" fontAlgn="base" hangingPunct="0">
        <a:spcBef>
          <a:spcPct val="20000"/>
        </a:spcBef>
        <a:spcAft>
          <a:spcPct val="0"/>
        </a:spcAft>
        <a:buClr>
          <a:srgbClr val="8CADAE"/>
        </a:buClr>
        <a:buSzPct val="75000"/>
        <a:buFont typeface="Wingdings 2" charset="0"/>
        <a:buChar char=""/>
        <a:defRPr sz="2000" kern="1200">
          <a:solidFill>
            <a:schemeClr val="tx1"/>
          </a:solidFill>
          <a:latin typeface="+mn-lt"/>
          <a:ea typeface="ＭＳ Ｐゴシック" charset="-128"/>
          <a:cs typeface="+mn-cs"/>
        </a:defRPr>
      </a:lvl3pPr>
      <a:lvl4pPr marL="1096963" indent="-228600" algn="l" rtl="0" eaLnBrk="0" fontAlgn="base" hangingPunct="0">
        <a:spcBef>
          <a:spcPct val="20000"/>
        </a:spcBef>
        <a:spcAft>
          <a:spcPct val="0"/>
        </a:spcAft>
        <a:buClr>
          <a:srgbClr val="8C7B70"/>
        </a:buClr>
        <a:buSzPct val="70000"/>
        <a:buFont typeface="Wingdings" charset="0"/>
        <a:buChar char=""/>
        <a:defRPr sz="2000" kern="1200">
          <a:solidFill>
            <a:schemeClr val="tx2"/>
          </a:solidFill>
          <a:latin typeface="+mn-lt"/>
          <a:ea typeface="ＭＳ Ｐゴシック" charset="-128"/>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ＭＳ Ｐゴシック" charset="-128"/>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5.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6.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subTitle" idx="1"/>
          </p:nvPr>
        </p:nvSpPr>
        <p:spPr/>
        <p:txBody>
          <a:bodyPr>
            <a:normAutofit/>
          </a:bodyPr>
          <a:lstStyle/>
          <a:p>
            <a:pPr eaLnBrk="1" hangingPunct="1">
              <a:buFont typeface="Wingdings 2" pitchFamily="-103" charset="2"/>
              <a:buNone/>
              <a:defRPr/>
            </a:pPr>
            <a:r>
              <a:rPr lang="en-US" cap="none" smtClean="0">
                <a:ea typeface="ＭＳ Ｐゴシック" pitchFamily="-103" charset="-128"/>
                <a:cs typeface="ＭＳ Ｐゴシック" pitchFamily="-103" charset="-128"/>
              </a:rPr>
              <a:t>CMPT 310</a:t>
            </a:r>
          </a:p>
          <a:p>
            <a:pPr eaLnBrk="1" hangingPunct="1">
              <a:buFont typeface="Wingdings 2" pitchFamily="-103" charset="2"/>
              <a:buNone/>
              <a:defRPr/>
            </a:pPr>
            <a:r>
              <a:rPr lang="en-US" cap="none" smtClean="0">
                <a:ea typeface="ＭＳ Ｐゴシック" pitchFamily="-103" charset="-128"/>
                <a:cs typeface="ＭＳ Ｐゴシック" pitchFamily="-103" charset="-128"/>
              </a:rPr>
              <a:t>CHAPTER 13</a:t>
            </a:r>
          </a:p>
          <a:p>
            <a:pPr eaLnBrk="1" hangingPunct="1">
              <a:buFont typeface="Wingdings 2" pitchFamily="-103" charset="2"/>
              <a:buNone/>
              <a:defRPr/>
            </a:pPr>
            <a:r>
              <a:rPr lang="en-US" cap="none" smtClean="0">
                <a:ea typeface="ＭＳ Ｐゴシック" pitchFamily="-103" charset="-128"/>
                <a:cs typeface="ＭＳ Ｐゴシック" pitchFamily="-103" charset="-128"/>
              </a:rPr>
              <a:t>Oliver Schulte</a:t>
            </a:r>
          </a:p>
        </p:txBody>
      </p:sp>
      <p:sp>
        <p:nvSpPr>
          <p:cNvPr id="14338" name="Rectangle 2"/>
          <p:cNvSpPr>
            <a:spLocks noGrp="1" noChangeArrowheads="1"/>
          </p:cNvSpPr>
          <p:nvPr>
            <p:ph type="ctrTitle"/>
          </p:nvPr>
        </p:nvSpPr>
        <p:spPr/>
        <p:txBody>
          <a:bodyPr/>
          <a:lstStyle/>
          <a:p>
            <a:pPr eaLnBrk="1" hangingPunct="1"/>
            <a:r>
              <a:rPr lang="en-US">
                <a:latin typeface="Georgia" charset="0"/>
                <a:ea typeface="ＭＳ Ｐゴシック" charset="0"/>
                <a:cs typeface="ＭＳ Ｐゴシック" charset="0"/>
              </a:rPr>
              <a:t>Uncertainty</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Uncertainty vs. Logical Rules</a:t>
            </a:r>
          </a:p>
        </p:txBody>
      </p:sp>
      <p:sp>
        <p:nvSpPr>
          <p:cNvPr id="30722" name="Content Placeholder 2"/>
          <p:cNvSpPr>
            <a:spLocks noGrp="1"/>
          </p:cNvSpPr>
          <p:nvPr>
            <p:ph sz="quarter" idx="1"/>
          </p:nvPr>
        </p:nvSpPr>
        <p:spPr>
          <a:xfrm>
            <a:off x="381000" y="1371600"/>
            <a:ext cx="8229600" cy="4830763"/>
          </a:xfrm>
        </p:spPr>
        <p:txBody>
          <a:bodyPr/>
          <a:lstStyle/>
          <a:p>
            <a:pPr eaLnBrk="1" hangingPunct="1">
              <a:lnSpc>
                <a:spcPct val="90000"/>
              </a:lnSpc>
            </a:pPr>
            <a:r>
              <a:rPr lang="en-US" sz="2600">
                <a:latin typeface="Georgia" charset="0"/>
                <a:ea typeface="ＭＳ Ｐゴシック" charset="0"/>
                <a:cs typeface="ＭＳ Ｐゴシック" charset="0"/>
              </a:rPr>
              <a:t>Cavity causes toothache.</a:t>
            </a:r>
          </a:p>
          <a:p>
            <a:pPr eaLnBrk="1" hangingPunct="1">
              <a:lnSpc>
                <a:spcPct val="90000"/>
              </a:lnSpc>
            </a:pPr>
            <a:r>
              <a:rPr lang="en-US" sz="2600">
                <a:latin typeface="Georgia" charset="0"/>
                <a:ea typeface="ＭＳ Ｐゴシック" charset="0"/>
                <a:cs typeface="ＭＳ Ｐゴシック" charset="0"/>
              </a:rPr>
              <a:t>Cavity is detected by probe (catches).</a:t>
            </a:r>
          </a:p>
          <a:p>
            <a:pPr eaLnBrk="1" hangingPunct="1">
              <a:lnSpc>
                <a:spcPct val="90000"/>
              </a:lnSpc>
            </a:pPr>
            <a:r>
              <a:rPr lang="en-US" sz="2600">
                <a:latin typeface="Georgia" charset="0"/>
                <a:ea typeface="ＭＳ Ｐゴシック" charset="0"/>
                <a:cs typeface="ＭＳ Ｐゴシック" charset="0"/>
              </a:rPr>
              <a:t>In logic:</a:t>
            </a:r>
          </a:p>
          <a:p>
            <a:pPr lvl="1" eaLnBrk="1" hangingPunct="1">
              <a:lnSpc>
                <a:spcPct val="90000"/>
              </a:lnSpc>
            </a:pPr>
            <a:r>
              <a:rPr lang="en-US" sz="2400">
                <a:latin typeface="Georgia" charset="0"/>
                <a:ea typeface="ＭＳ Ｐゴシック" charset="0"/>
              </a:rPr>
              <a:t>Cavity =&gt; Toothache.</a:t>
            </a:r>
          </a:p>
          <a:p>
            <a:pPr lvl="2" eaLnBrk="1" hangingPunct="1">
              <a:lnSpc>
                <a:spcPct val="90000"/>
              </a:lnSpc>
            </a:pPr>
            <a:r>
              <a:rPr lang="en-US">
                <a:latin typeface="Georgia" charset="0"/>
                <a:ea typeface="ＭＳ Ｐゴシック" charset="0"/>
              </a:rPr>
              <a:t>But not always, e.g. </a:t>
            </a:r>
            <a:br>
              <a:rPr lang="en-US">
                <a:latin typeface="Georgia" charset="0"/>
                <a:ea typeface="ＭＳ Ｐゴシック" charset="0"/>
              </a:rPr>
            </a:br>
            <a:r>
              <a:rPr lang="en-US">
                <a:latin typeface="Georgia" charset="0"/>
                <a:ea typeface="ＭＳ Ｐゴシック" charset="0"/>
              </a:rPr>
              <a:t>Cavity, dead nerve does not cause Toothache.</a:t>
            </a:r>
          </a:p>
          <a:p>
            <a:pPr lvl="2" eaLnBrk="1" hangingPunct="1">
              <a:lnSpc>
                <a:spcPct val="90000"/>
              </a:lnSpc>
            </a:pPr>
            <a:r>
              <a:rPr lang="en-US" b="1">
                <a:latin typeface="Georgia" charset="0"/>
                <a:ea typeface="ＭＳ Ｐゴシック" charset="0"/>
              </a:rPr>
              <a:t>Nonmonotonic rules</a:t>
            </a:r>
            <a:r>
              <a:rPr lang="en-US">
                <a:latin typeface="Georgia" charset="0"/>
                <a:ea typeface="ＭＳ Ｐゴシック" charset="0"/>
              </a:rPr>
              <a:t>: </a:t>
            </a:r>
            <a:r>
              <a:rPr lang="en-US" i="1">
                <a:latin typeface="Georgia" charset="0"/>
                <a:ea typeface="ＭＳ Ｐゴシック" charset="0"/>
              </a:rPr>
              <a:t>adding information changes conclusions.</a:t>
            </a:r>
          </a:p>
          <a:p>
            <a:pPr lvl="1" eaLnBrk="1" hangingPunct="1">
              <a:lnSpc>
                <a:spcPct val="90000"/>
              </a:lnSpc>
            </a:pPr>
            <a:r>
              <a:rPr lang="en-US">
                <a:latin typeface="Georgia" charset="0"/>
                <a:ea typeface="ＭＳ Ｐゴシック" charset="0"/>
              </a:rPr>
              <a:t>Cavity =&gt; CatchProbe.</a:t>
            </a:r>
          </a:p>
          <a:p>
            <a:pPr lvl="2" eaLnBrk="1" hangingPunct="1">
              <a:lnSpc>
                <a:spcPct val="90000"/>
              </a:lnSpc>
            </a:pPr>
            <a:r>
              <a:rPr lang="en-US">
                <a:latin typeface="Georgia" charset="0"/>
                <a:ea typeface="ＭＳ Ｐゴシック" charset="0"/>
              </a:rPr>
              <a:t>Also not always.</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Probability vs. Determinism </a:t>
            </a:r>
          </a:p>
        </p:txBody>
      </p:sp>
      <p:sp>
        <p:nvSpPr>
          <p:cNvPr id="32770" name="Content Placeholder 2"/>
          <p:cNvSpPr>
            <a:spLocks noGrp="1"/>
          </p:cNvSpPr>
          <p:nvPr>
            <p:ph sz="quarter" idx="1"/>
          </p:nvPr>
        </p:nvSpPr>
        <p:spPr>
          <a:xfrm>
            <a:off x="301625" y="1527175"/>
            <a:ext cx="8504238" cy="4572000"/>
          </a:xfrm>
        </p:spPr>
        <p:txBody>
          <a:bodyPr/>
          <a:lstStyle/>
          <a:p>
            <a:pPr eaLnBrk="1" hangingPunct="1">
              <a:lnSpc>
                <a:spcPct val="80000"/>
              </a:lnSpc>
            </a:pPr>
            <a:r>
              <a:rPr lang="en-US" sz="3200">
                <a:latin typeface="Times New Roman" charset="0"/>
                <a:ea typeface="ＭＳ Ｐゴシック" charset="0"/>
                <a:cs typeface="ＭＳ Ｐゴシック" charset="0"/>
              </a:rPr>
              <a:t>Medical diagnosis is not deterministic.</a:t>
            </a:r>
          </a:p>
          <a:p>
            <a:pPr lvl="1" eaLnBrk="1" hangingPunct="1">
              <a:lnSpc>
                <a:spcPct val="80000"/>
              </a:lnSpc>
            </a:pPr>
            <a:r>
              <a:rPr lang="en-US" sz="2400">
                <a:solidFill>
                  <a:srgbClr val="0000FF"/>
                </a:solidFill>
                <a:latin typeface="Times New Roman" charset="0"/>
                <a:ea typeface="ＭＳ Ｐゴシック" charset="0"/>
              </a:rPr>
              <a:t>Laziness</a:t>
            </a:r>
            <a:r>
              <a:rPr lang="en-US" sz="2400">
                <a:latin typeface="Times New Roman" charset="0"/>
                <a:ea typeface="ＭＳ Ｐゴシック" charset="0"/>
              </a:rPr>
              <a:t>: failure to enumerate exceptions, qualifications, etc.</a:t>
            </a:r>
          </a:p>
          <a:p>
            <a:pPr lvl="1" eaLnBrk="1" hangingPunct="1">
              <a:lnSpc>
                <a:spcPct val="80000"/>
              </a:lnSpc>
            </a:pPr>
            <a:r>
              <a:rPr lang="en-US" sz="2400">
                <a:solidFill>
                  <a:srgbClr val="0000FF"/>
                </a:solidFill>
                <a:latin typeface="Times New Roman" charset="0"/>
                <a:ea typeface="ＭＳ Ｐゴシック" charset="0"/>
              </a:rPr>
              <a:t>Theoretical ignorance</a:t>
            </a:r>
            <a:r>
              <a:rPr lang="en-US" sz="2400">
                <a:latin typeface="Times New Roman" charset="0"/>
                <a:ea typeface="ＭＳ Ｐゴシック" charset="0"/>
              </a:rPr>
              <a:t>: lack of relevant facts, initial conditions, etc.</a:t>
            </a:r>
          </a:p>
          <a:p>
            <a:pPr lvl="1" eaLnBrk="1" hangingPunct="1">
              <a:lnSpc>
                <a:spcPct val="80000"/>
              </a:lnSpc>
            </a:pPr>
            <a:r>
              <a:rPr lang="en-US" sz="2400">
                <a:solidFill>
                  <a:srgbClr val="0000FF"/>
                </a:solidFill>
                <a:latin typeface="Times New Roman" charset="0"/>
                <a:ea typeface="ＭＳ Ｐゴシック" charset="0"/>
              </a:rPr>
              <a:t>Practical ignorance</a:t>
            </a:r>
            <a:r>
              <a:rPr lang="en-US" sz="2400">
                <a:solidFill>
                  <a:schemeClr val="accent2"/>
                </a:solidFill>
                <a:latin typeface="Times New Roman" charset="0"/>
                <a:ea typeface="ＭＳ Ｐゴシック" charset="0"/>
              </a:rPr>
              <a:t>: </a:t>
            </a:r>
            <a:r>
              <a:rPr lang="en-US" sz="2400">
                <a:latin typeface="Times New Roman" charset="0"/>
                <a:ea typeface="ＭＳ Ｐゴシック" charset="0"/>
              </a:rPr>
              <a:t>Even if we know all the rules, a patient might not have done all the necessary tests.</a:t>
            </a:r>
          </a:p>
          <a:p>
            <a:pPr eaLnBrk="1" hangingPunct="1"/>
            <a:endParaRPr lang="en-US" sz="3200">
              <a:latin typeface="Times New Roman" charset="0"/>
              <a:ea typeface="ＭＳ Ｐゴシック" charset="0"/>
              <a:cs typeface="ＭＳ Ｐゴシック" charset="0"/>
            </a:endParaRPr>
          </a:p>
          <a:p>
            <a:pPr eaLnBrk="1" hangingPunct="1"/>
            <a:r>
              <a:rPr lang="en-US" sz="3200">
                <a:latin typeface="Times New Roman" charset="0"/>
                <a:ea typeface="ＭＳ Ｐゴシック" charset="0"/>
                <a:cs typeface="ＭＳ Ｐゴシック" charset="0"/>
              </a:rPr>
              <a:t>Probabilistic assertions </a:t>
            </a:r>
            <a:r>
              <a:rPr lang="en-US" sz="3200">
                <a:solidFill>
                  <a:srgbClr val="FF0000"/>
                </a:solidFill>
                <a:latin typeface="Times New Roman" charset="0"/>
                <a:ea typeface="ＭＳ Ｐゴシック" charset="0"/>
                <a:cs typeface="ＭＳ Ｐゴシック" charset="0"/>
              </a:rPr>
              <a:t>summarize</a:t>
            </a:r>
            <a:r>
              <a:rPr lang="en-US" sz="3200">
                <a:latin typeface="Times New Roman" charset="0"/>
                <a:ea typeface="ＭＳ Ｐゴシック" charset="0"/>
                <a:cs typeface="ＭＳ Ｐゴシック" charset="0"/>
              </a:rPr>
              <a:t> effects of</a:t>
            </a:r>
          </a:p>
          <a:p>
            <a:pPr lvl="1" eaLnBrk="1" hangingPunct="1">
              <a:lnSpc>
                <a:spcPct val="80000"/>
              </a:lnSpc>
            </a:pPr>
            <a:r>
              <a:rPr lang="en-US" sz="2800">
                <a:solidFill>
                  <a:srgbClr val="0000FF"/>
                </a:solidFill>
                <a:latin typeface="Times New Roman" charset="0"/>
                <a:ea typeface="ＭＳ Ｐゴシック" charset="0"/>
              </a:rPr>
              <a:t>Laziness</a:t>
            </a:r>
          </a:p>
          <a:p>
            <a:pPr lvl="1" eaLnBrk="1" hangingPunct="1">
              <a:lnSpc>
                <a:spcPct val="80000"/>
              </a:lnSpc>
            </a:pPr>
            <a:r>
              <a:rPr lang="en-US" sz="2800">
                <a:solidFill>
                  <a:srgbClr val="0000FF"/>
                </a:solidFill>
                <a:latin typeface="Times New Roman" charset="0"/>
                <a:ea typeface="ＭＳ Ｐゴシック" charset="0"/>
              </a:rPr>
              <a:t>Ignorance</a:t>
            </a:r>
            <a:endParaRPr lang="en-US" sz="2800">
              <a:solidFill>
                <a:srgbClr val="0000FF"/>
              </a:solidFill>
              <a:latin typeface="Georgia" charset="0"/>
              <a:ea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5" y="2743200"/>
            <a:ext cx="6480175" cy="1673225"/>
          </a:xfrm>
        </p:spPr>
        <p:txBody>
          <a:bodyPr/>
          <a:lstStyle/>
          <a:p>
            <a:pPr>
              <a:defRPr/>
            </a:pPr>
            <a:endParaRPr lang="en-US"/>
          </a:p>
        </p:txBody>
      </p:sp>
      <p:sp>
        <p:nvSpPr>
          <p:cNvPr id="34818" name="Title 3"/>
          <p:cNvSpPr>
            <a:spLocks noGrp="1"/>
          </p:cNvSpPr>
          <p:nvPr>
            <p:ph type="title"/>
          </p:nvPr>
        </p:nvSpPr>
        <p:spPr/>
        <p:txBody>
          <a:bodyPr/>
          <a:lstStyle/>
          <a:p>
            <a:r>
              <a:rPr lang="en-US" sz="4400">
                <a:latin typeface="Georgia" charset="0"/>
                <a:ea typeface="ＭＳ Ｐゴシック" charset="0"/>
                <a:cs typeface="ＭＳ Ｐゴシック" charset="0"/>
              </a:rPr>
              <a:t>Probability Syntax</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Probability Syntax</a:t>
            </a:r>
          </a:p>
        </p:txBody>
      </p:sp>
      <p:sp>
        <p:nvSpPr>
          <p:cNvPr id="35842" name="Rectangle 3"/>
          <p:cNvSpPr>
            <a:spLocks noGrp="1" noChangeArrowheads="1"/>
          </p:cNvSpPr>
          <p:nvPr>
            <p:ph sz="quarter" idx="1"/>
          </p:nvPr>
        </p:nvSpPr>
        <p:spPr>
          <a:xfrm>
            <a:off x="301625" y="1527175"/>
            <a:ext cx="8504238" cy="4797425"/>
          </a:xfrm>
        </p:spPr>
        <p:txBody>
          <a:bodyPr/>
          <a:lstStyle/>
          <a:p>
            <a:pPr eaLnBrk="1" hangingPunct="1">
              <a:lnSpc>
                <a:spcPct val="80000"/>
              </a:lnSpc>
            </a:pPr>
            <a:r>
              <a:rPr lang="en-US" sz="1800" dirty="0">
                <a:latin typeface="Georgia" charset="0"/>
                <a:ea typeface="ＭＳ Ｐゴシック" charset="0"/>
                <a:cs typeface="ＭＳ Ｐゴシック" charset="0"/>
              </a:rPr>
              <a:t>Basic element: </a:t>
            </a:r>
            <a:r>
              <a:rPr lang="en-US" sz="1800" dirty="0">
                <a:solidFill>
                  <a:srgbClr val="FF0000"/>
                </a:solidFill>
                <a:latin typeface="Georgia" charset="0"/>
                <a:ea typeface="ＭＳ Ｐゴシック" charset="0"/>
                <a:cs typeface="ＭＳ Ｐゴシック" charset="0"/>
              </a:rPr>
              <a:t>variable </a:t>
            </a:r>
            <a:r>
              <a:rPr lang="en-US" sz="1800" dirty="0">
                <a:latin typeface="Georgia" charset="0"/>
                <a:ea typeface="ＭＳ Ｐゴシック" charset="0"/>
                <a:cs typeface="ＭＳ Ｐゴシック" charset="0"/>
              </a:rPr>
              <a:t>that can be assigned a value. </a:t>
            </a:r>
          </a:p>
          <a:p>
            <a:pPr lvl="1" eaLnBrk="1" hangingPunct="1">
              <a:lnSpc>
                <a:spcPct val="80000"/>
              </a:lnSpc>
            </a:pPr>
            <a:r>
              <a:rPr lang="en-US" sz="1800" dirty="0">
                <a:latin typeface="Georgia" charset="0"/>
                <a:ea typeface="ＭＳ Ｐゴシック" charset="0"/>
              </a:rPr>
              <a:t>Unlike 1</a:t>
            </a:r>
            <a:r>
              <a:rPr lang="en-US" sz="1800" baseline="30000" dirty="0">
                <a:latin typeface="Georgia" charset="0"/>
                <a:ea typeface="ＭＳ Ｐゴシック" charset="0"/>
              </a:rPr>
              <a:t>st</a:t>
            </a:r>
            <a:r>
              <a:rPr lang="en-US" sz="1800" dirty="0">
                <a:latin typeface="Georgia" charset="0"/>
                <a:ea typeface="ＭＳ Ｐゴシック" charset="0"/>
              </a:rPr>
              <a:t>-order variables.</a:t>
            </a:r>
          </a:p>
          <a:p>
            <a:pPr lvl="4" eaLnBrk="1" hangingPunct="1">
              <a:lnSpc>
                <a:spcPct val="80000"/>
              </a:lnSpc>
            </a:pPr>
            <a:endParaRPr lang="en-US" dirty="0">
              <a:latin typeface="Georgia" charset="0"/>
              <a:ea typeface="ＭＳ Ｐゴシック" charset="0"/>
            </a:endParaRPr>
          </a:p>
          <a:p>
            <a:pPr eaLnBrk="1" hangingPunct="1">
              <a:lnSpc>
                <a:spcPct val="80000"/>
              </a:lnSpc>
            </a:pPr>
            <a:r>
              <a:rPr lang="en-US" sz="1800" dirty="0">
                <a:solidFill>
                  <a:srgbClr val="0000FF"/>
                </a:solidFill>
                <a:latin typeface="Georgia" charset="0"/>
                <a:ea typeface="ＭＳ Ｐゴシック" charset="0"/>
                <a:cs typeface="ＭＳ Ｐゴシック" charset="0"/>
              </a:rPr>
              <a:t>Boolean</a:t>
            </a:r>
            <a:r>
              <a:rPr lang="en-US" sz="1800" dirty="0">
                <a:latin typeface="Georgia" charset="0"/>
                <a:ea typeface="ＭＳ Ｐゴシック" charset="0"/>
                <a:cs typeface="ＭＳ Ｐゴシック" charset="0"/>
              </a:rPr>
              <a:t> variables</a:t>
            </a:r>
          </a:p>
          <a:p>
            <a:pPr lvl="1" eaLnBrk="1" hangingPunct="1">
              <a:lnSpc>
                <a:spcPct val="80000"/>
              </a:lnSpc>
              <a:buFontTx/>
              <a:buNone/>
            </a:pPr>
            <a:r>
              <a:rPr lang="en-US" sz="1800" dirty="0">
                <a:latin typeface="Georgia" charset="0"/>
                <a:ea typeface="ＭＳ Ｐゴシック" charset="0"/>
              </a:rPr>
              <a:t>e.g., </a:t>
            </a:r>
            <a:r>
              <a:rPr lang="en-US" sz="1800" i="1" dirty="0">
                <a:latin typeface="Georgia" charset="0"/>
                <a:ea typeface="ＭＳ Ｐゴシック" charset="0"/>
              </a:rPr>
              <a:t>Cavity</a:t>
            </a:r>
            <a:r>
              <a:rPr lang="en-US" sz="1800" dirty="0">
                <a:latin typeface="Georgia" charset="0"/>
                <a:ea typeface="ＭＳ Ｐゴシック" charset="0"/>
              </a:rPr>
              <a:t> (do I have a cavity?)
</a:t>
            </a:r>
          </a:p>
          <a:p>
            <a:pPr eaLnBrk="1" hangingPunct="1">
              <a:lnSpc>
                <a:spcPct val="80000"/>
              </a:lnSpc>
            </a:pPr>
            <a:r>
              <a:rPr lang="en-US" sz="1800" dirty="0">
                <a:solidFill>
                  <a:srgbClr val="0000FF"/>
                </a:solidFill>
                <a:latin typeface="Georgia" charset="0"/>
                <a:ea typeface="ＭＳ Ｐゴシック" charset="0"/>
                <a:cs typeface="ＭＳ Ｐゴシック" charset="0"/>
              </a:rPr>
              <a:t>Discrete</a:t>
            </a:r>
            <a:r>
              <a:rPr lang="en-US" sz="1800" dirty="0">
                <a:latin typeface="Georgia" charset="0"/>
                <a:ea typeface="ＭＳ Ｐゴシック" charset="0"/>
                <a:cs typeface="ＭＳ Ｐゴシック" charset="0"/>
              </a:rPr>
              <a:t>  variables</a:t>
            </a:r>
          </a:p>
          <a:p>
            <a:pPr lvl="1" eaLnBrk="1" hangingPunct="1">
              <a:lnSpc>
                <a:spcPct val="80000"/>
              </a:lnSpc>
              <a:buFontTx/>
              <a:buNone/>
            </a:pPr>
            <a:r>
              <a:rPr lang="en-US" sz="1800" dirty="0">
                <a:latin typeface="Georgia" charset="0"/>
                <a:ea typeface="ＭＳ Ｐゴシック" charset="0"/>
              </a:rPr>
              <a:t>e.g., </a:t>
            </a:r>
            <a:r>
              <a:rPr lang="en-US" sz="1800" i="1" dirty="0">
                <a:latin typeface="Georgia" charset="0"/>
                <a:ea typeface="ＭＳ Ｐゴシック" charset="0"/>
              </a:rPr>
              <a:t>Weather</a:t>
            </a:r>
            <a:r>
              <a:rPr lang="en-US" sz="1800" dirty="0">
                <a:latin typeface="Georgia" charset="0"/>
                <a:ea typeface="ＭＳ Ｐゴシック" charset="0"/>
              </a:rPr>
              <a:t> is one of &lt;</a:t>
            </a:r>
            <a:r>
              <a:rPr lang="en-US" sz="1800" i="1" dirty="0" err="1">
                <a:latin typeface="Georgia" charset="0"/>
                <a:ea typeface="ＭＳ Ｐゴシック" charset="0"/>
              </a:rPr>
              <a:t>sunny,rainy,cloudy,snow</a:t>
            </a:r>
            <a:r>
              <a:rPr lang="en-US" sz="1800" dirty="0">
                <a:latin typeface="Georgia" charset="0"/>
                <a:ea typeface="ＭＳ Ｐゴシック" charset="0"/>
              </a:rPr>
              <a:t>&gt;
</a:t>
            </a:r>
          </a:p>
          <a:p>
            <a:pPr eaLnBrk="1" hangingPunct="1">
              <a:lnSpc>
                <a:spcPct val="80000"/>
              </a:lnSpc>
            </a:pPr>
            <a:r>
              <a:rPr lang="en-US" sz="1800" dirty="0">
                <a:latin typeface="Georgia" charset="0"/>
                <a:ea typeface="ＭＳ Ｐゴシック" charset="0"/>
                <a:cs typeface="ＭＳ Ｐゴシック" charset="0"/>
              </a:rPr>
              <a:t>Atom = assignment of value to </a:t>
            </a:r>
            <a:r>
              <a:rPr lang="en-US" sz="1800" smtClean="0">
                <a:latin typeface="Georgia" charset="0"/>
                <a:ea typeface="ＭＳ Ｐゴシック" charset="0"/>
                <a:cs typeface="ＭＳ Ｐゴシック" charset="0"/>
              </a:rPr>
              <a:t>variable. </a:t>
            </a:r>
            <a:r>
              <a:rPr lang="en-US" sz="1800" smtClean="0">
                <a:latin typeface="Georgia" charset="0"/>
                <a:ea typeface="ＭＳ Ｐゴシック" charset="0"/>
              </a:rPr>
              <a:t>Examples</a:t>
            </a:r>
            <a:r>
              <a:rPr lang="en-US" sz="1800" dirty="0">
                <a:latin typeface="Georgia" charset="0"/>
                <a:ea typeface="ＭＳ Ｐゴシック" charset="0"/>
              </a:rPr>
              <a:t>:</a:t>
            </a:r>
          </a:p>
          <a:p>
            <a:pPr lvl="1" eaLnBrk="1" hangingPunct="1">
              <a:lnSpc>
                <a:spcPct val="80000"/>
              </a:lnSpc>
            </a:pPr>
            <a:r>
              <a:rPr lang="en-US" sz="1800" i="1" dirty="0">
                <a:latin typeface="Georgia" charset="0"/>
                <a:ea typeface="ＭＳ Ｐゴシック" charset="0"/>
              </a:rPr>
              <a:t>Weather =</a:t>
            </a:r>
            <a:r>
              <a:rPr lang="en-US" sz="1800" dirty="0">
                <a:latin typeface="Georgia" charset="0"/>
                <a:ea typeface="ＭＳ Ｐゴシック" charset="0"/>
              </a:rPr>
              <a:t> </a:t>
            </a:r>
            <a:r>
              <a:rPr lang="en-US" sz="1800" i="1" dirty="0">
                <a:latin typeface="Georgia" charset="0"/>
                <a:ea typeface="ＭＳ Ｐゴシック" charset="0"/>
              </a:rPr>
              <a:t>sunny</a:t>
            </a:r>
            <a:endParaRPr lang="en-US" sz="1800" dirty="0">
              <a:latin typeface="Georgia" charset="0"/>
              <a:ea typeface="ＭＳ Ｐゴシック" charset="0"/>
            </a:endParaRPr>
          </a:p>
          <a:p>
            <a:pPr lvl="1" eaLnBrk="1" hangingPunct="1">
              <a:lnSpc>
                <a:spcPct val="80000"/>
              </a:lnSpc>
            </a:pPr>
            <a:r>
              <a:rPr lang="en-US" sz="1800" i="1" dirty="0">
                <a:latin typeface="Georgia" charset="0"/>
                <a:ea typeface="ＭＳ Ｐゴシック" charset="0"/>
              </a:rPr>
              <a:t>Cavity </a:t>
            </a:r>
            <a:r>
              <a:rPr lang="en-US" sz="1800" dirty="0">
                <a:latin typeface="Georgia" charset="0"/>
                <a:ea typeface="ＭＳ Ｐゴシック" charset="0"/>
              </a:rPr>
              <a:t>= </a:t>
            </a:r>
            <a:r>
              <a:rPr lang="en-US" sz="1800" i="1" dirty="0">
                <a:latin typeface="Georgia" charset="0"/>
                <a:ea typeface="ＭＳ Ｐゴシック" charset="0"/>
              </a:rPr>
              <a:t>false.</a:t>
            </a:r>
            <a:br>
              <a:rPr lang="en-US" sz="1800" i="1" dirty="0">
                <a:latin typeface="Georgia" charset="0"/>
                <a:ea typeface="ＭＳ Ｐゴシック" charset="0"/>
              </a:rPr>
            </a:br>
            <a:endParaRPr lang="en-US" sz="1800" dirty="0">
              <a:latin typeface="Georgia" charset="0"/>
              <a:ea typeface="ＭＳ Ｐゴシック" charset="0"/>
            </a:endParaRPr>
          </a:p>
          <a:p>
            <a:pPr eaLnBrk="1" hangingPunct="1">
              <a:lnSpc>
                <a:spcPct val="80000"/>
              </a:lnSpc>
            </a:pPr>
            <a:r>
              <a:rPr lang="en-US" sz="1800" dirty="0">
                <a:latin typeface="Georgia" charset="0"/>
                <a:ea typeface="ＭＳ Ｐゴシック" charset="0"/>
                <a:cs typeface="ＭＳ Ｐゴシック" charset="0"/>
              </a:rPr>
              <a:t>Sentences are Boolean combinations of atoms.</a:t>
            </a:r>
          </a:p>
          <a:p>
            <a:pPr lvl="1" eaLnBrk="1" hangingPunct="1">
              <a:lnSpc>
                <a:spcPct val="80000"/>
              </a:lnSpc>
            </a:pPr>
            <a:r>
              <a:rPr lang="en-US" sz="1800" i="1" dirty="0">
                <a:latin typeface="Georgia" charset="0"/>
                <a:ea typeface="ＭＳ Ｐゴシック" charset="0"/>
              </a:rPr>
              <a:t>Same as propositional logic. Examples:</a:t>
            </a:r>
          </a:p>
          <a:p>
            <a:pPr lvl="1" eaLnBrk="1" hangingPunct="1">
              <a:lnSpc>
                <a:spcPct val="80000"/>
              </a:lnSpc>
            </a:pPr>
            <a:r>
              <a:rPr lang="en-US" sz="1800" i="1" dirty="0">
                <a:latin typeface="Georgia" charset="0"/>
                <a:ea typeface="ＭＳ Ｐゴシック" charset="0"/>
              </a:rPr>
              <a:t>Weather = sunny </a:t>
            </a:r>
            <a:r>
              <a:rPr lang="en-US" sz="1800" dirty="0">
                <a:latin typeface="Georgia" charset="0"/>
                <a:ea typeface="ＭＳ Ｐゴシック" charset="0"/>
                <a:sym typeface="Symbol" charset="0"/>
              </a:rPr>
              <a:t>OR </a:t>
            </a:r>
            <a:r>
              <a:rPr lang="en-US" sz="1800" i="1" dirty="0">
                <a:latin typeface="Georgia" charset="0"/>
                <a:ea typeface="ＭＳ Ｐゴシック" charset="0"/>
              </a:rPr>
              <a:t>Cavity </a:t>
            </a:r>
            <a:r>
              <a:rPr lang="en-US" sz="1800" dirty="0">
                <a:latin typeface="Georgia" charset="0"/>
                <a:ea typeface="ＭＳ Ｐゴシック" charset="0"/>
              </a:rPr>
              <a:t>= </a:t>
            </a:r>
            <a:r>
              <a:rPr lang="en-US" sz="1800" i="1" dirty="0">
                <a:latin typeface="Georgia" charset="0"/>
                <a:ea typeface="ＭＳ Ｐゴシック" charset="0"/>
              </a:rPr>
              <a:t>false.</a:t>
            </a:r>
          </a:p>
          <a:p>
            <a:pPr lvl="1" eaLnBrk="1" hangingPunct="1">
              <a:lnSpc>
                <a:spcPct val="80000"/>
              </a:lnSpc>
            </a:pPr>
            <a:r>
              <a:rPr lang="en-US" sz="1800" i="1" dirty="0">
                <a:latin typeface="Georgia" charset="0"/>
                <a:ea typeface="ＭＳ Ｐゴシック" charset="0"/>
              </a:rPr>
              <a:t>Catch = true </a:t>
            </a:r>
            <a:r>
              <a:rPr lang="en-US" sz="1800" dirty="0">
                <a:latin typeface="Georgia" charset="0"/>
                <a:ea typeface="ＭＳ Ｐゴシック" charset="0"/>
              </a:rPr>
              <a:t>AND</a:t>
            </a:r>
            <a:r>
              <a:rPr lang="en-US" sz="1800" i="1" dirty="0">
                <a:latin typeface="Georgia" charset="0"/>
                <a:ea typeface="ＭＳ Ｐゴシック" charset="0"/>
              </a:rPr>
              <a:t> </a:t>
            </a:r>
            <a:r>
              <a:rPr lang="en-US" sz="1800" i="1" dirty="0" err="1">
                <a:latin typeface="Georgia" charset="0"/>
                <a:ea typeface="ＭＳ Ｐゴシック" charset="0"/>
              </a:rPr>
              <a:t>Tootache</a:t>
            </a:r>
            <a:r>
              <a:rPr lang="en-US" sz="1800" i="1" dirty="0">
                <a:latin typeface="Georgia" charset="0"/>
                <a:ea typeface="ＭＳ Ｐゴシック" charset="0"/>
              </a:rPr>
              <a:t> = False.</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Probabilities and Possible Worlds</a:t>
            </a:r>
          </a:p>
        </p:txBody>
      </p:sp>
      <p:sp>
        <p:nvSpPr>
          <p:cNvPr id="37890" name="Rectangle 3"/>
          <p:cNvSpPr>
            <a:spLocks noGrp="1" noChangeArrowheads="1"/>
          </p:cNvSpPr>
          <p:nvPr>
            <p:ph sz="quarter" idx="1"/>
          </p:nvPr>
        </p:nvSpPr>
        <p:spPr>
          <a:xfrm>
            <a:off x="457200" y="1524000"/>
            <a:ext cx="8229600" cy="2971800"/>
          </a:xfrm>
        </p:spPr>
        <p:txBody>
          <a:bodyPr/>
          <a:lstStyle/>
          <a:p>
            <a:pPr eaLnBrk="1" hangingPunct="1">
              <a:lnSpc>
                <a:spcPct val="80000"/>
              </a:lnSpc>
            </a:pPr>
            <a:r>
              <a:rPr lang="en-US" sz="2800">
                <a:solidFill>
                  <a:srgbClr val="FF0000"/>
                </a:solidFill>
                <a:latin typeface="Georgia" charset="0"/>
                <a:ea typeface="ＭＳ Ｐゴシック" charset="0"/>
                <a:cs typeface="ＭＳ Ｐゴシック" charset="0"/>
              </a:rPr>
              <a:t>Possible World: </a:t>
            </a:r>
            <a:r>
              <a:rPr lang="en-US" sz="2800">
                <a:latin typeface="Georgia" charset="0"/>
                <a:ea typeface="ＭＳ Ｐゴシック" charset="0"/>
                <a:cs typeface="ＭＳ Ｐゴシック" charset="0"/>
              </a:rPr>
              <a:t>A </a:t>
            </a:r>
            <a:r>
              <a:rPr lang="en-US" sz="2800" u="sng">
                <a:latin typeface="Georgia" charset="0"/>
                <a:ea typeface="ＭＳ Ｐゴシック" charset="0"/>
                <a:cs typeface="ＭＳ Ｐゴシック" charset="0"/>
              </a:rPr>
              <a:t>complete</a:t>
            </a:r>
            <a:r>
              <a:rPr lang="en-US" sz="2800">
                <a:latin typeface="Georgia" charset="0"/>
                <a:ea typeface="ＭＳ Ｐゴシック" charset="0"/>
                <a:cs typeface="ＭＳ Ｐゴシック" charset="0"/>
              </a:rPr>
              <a:t> assignment of a value to each variable.</a:t>
            </a:r>
          </a:p>
          <a:p>
            <a:pPr eaLnBrk="1" hangingPunct="1">
              <a:lnSpc>
                <a:spcPct val="80000"/>
              </a:lnSpc>
            </a:pPr>
            <a:r>
              <a:rPr lang="en-US" sz="2800">
                <a:latin typeface="Georgia" charset="0"/>
                <a:ea typeface="ＭＳ Ｐゴシック" charset="0"/>
                <a:cs typeface="ＭＳ Ｐゴシック" charset="0"/>
              </a:rPr>
              <a:t>Removes all uncertainty.</a:t>
            </a:r>
          </a:p>
          <a:p>
            <a:pPr eaLnBrk="1" hangingPunct="1">
              <a:lnSpc>
                <a:spcPct val="80000"/>
              </a:lnSpc>
            </a:pPr>
            <a:r>
              <a:rPr lang="en-US" sz="2800" b="1">
                <a:latin typeface="Georgia" charset="0"/>
                <a:ea typeface="ＭＳ Ｐゴシック" charset="0"/>
                <a:cs typeface="ＭＳ Ｐゴシック" charset="0"/>
              </a:rPr>
              <a:t>Event </a:t>
            </a:r>
            <a:r>
              <a:rPr lang="en-US" sz="2800">
                <a:latin typeface="Georgia" charset="0"/>
                <a:ea typeface="ＭＳ Ｐゴシック" charset="0"/>
                <a:cs typeface="ＭＳ Ｐゴシック" charset="0"/>
              </a:rPr>
              <a:t>or</a:t>
            </a:r>
            <a:r>
              <a:rPr lang="en-US" sz="2800" b="1">
                <a:latin typeface="Georgia" charset="0"/>
                <a:ea typeface="ＭＳ Ｐゴシック" charset="0"/>
                <a:cs typeface="ＭＳ Ｐゴシック" charset="0"/>
              </a:rPr>
              <a:t> proposition </a:t>
            </a:r>
            <a:r>
              <a:rPr lang="en-US" sz="2800">
                <a:latin typeface="Georgia" charset="0"/>
                <a:ea typeface="ＭＳ Ｐゴシック" charset="0"/>
                <a:cs typeface="ＭＳ Ｐゴシック" charset="0"/>
              </a:rPr>
              <a:t>= set of possible worlds.</a:t>
            </a:r>
          </a:p>
          <a:p>
            <a:pPr eaLnBrk="1" hangingPunct="1">
              <a:lnSpc>
                <a:spcPct val="80000"/>
              </a:lnSpc>
            </a:pPr>
            <a:r>
              <a:rPr lang="en-US" sz="2800">
                <a:solidFill>
                  <a:srgbClr val="FF0000"/>
                </a:solidFill>
                <a:latin typeface="Georgia" charset="0"/>
                <a:ea typeface="ＭＳ Ｐゴシック" charset="0"/>
                <a:cs typeface="ＭＳ Ｐゴシック" charset="0"/>
              </a:rPr>
              <a:t>Atomic event</a:t>
            </a:r>
            <a:r>
              <a:rPr lang="en-US" sz="2800">
                <a:latin typeface="Georgia" charset="0"/>
                <a:ea typeface="ＭＳ Ｐゴシック" charset="0"/>
                <a:cs typeface="ＭＳ Ｐゴシック" charset="0"/>
              </a:rPr>
              <a:t> = a single possible world.</a:t>
            </a:r>
          </a:p>
        </p:txBody>
      </p:sp>
      <p:graphicFrame>
        <p:nvGraphicFramePr>
          <p:cNvPr id="4" name="Table 3"/>
          <p:cNvGraphicFramePr>
            <a:graphicFrameLocks noGrp="1"/>
          </p:cNvGraphicFramePr>
          <p:nvPr/>
        </p:nvGraphicFramePr>
        <p:xfrm>
          <a:off x="533400" y="3733800"/>
          <a:ext cx="8001000" cy="2478089"/>
        </p:xfrm>
        <a:graphic>
          <a:graphicData uri="http://schemas.openxmlformats.org/drawingml/2006/table">
            <a:tbl>
              <a:tblPr/>
              <a:tblGrid>
                <a:gridCol w="2667000"/>
                <a:gridCol w="2667000"/>
                <a:gridCol w="2667000"/>
              </a:tblGrid>
              <a:tr h="3657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charset="0"/>
                          <a:ea typeface="ＭＳ Ｐゴシック" charset="0"/>
                          <a:cs typeface="ＭＳ Ｐゴシック" charset="0"/>
                        </a:rPr>
                        <a:t>Logic</a:t>
                      </a: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charset="0"/>
                          <a:ea typeface="ＭＳ Ｐゴシック" charset="0"/>
                          <a:cs typeface="ＭＳ Ｐゴシック" charset="0"/>
                        </a:rPr>
                        <a:t>Statistics</a:t>
                      </a: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charset="0"/>
                          <a:ea typeface="ＭＳ Ｐゴシック" charset="0"/>
                          <a:cs typeface="ＭＳ Ｐゴシック" charset="0"/>
                        </a:rPr>
                        <a:t>Examples</a:t>
                      </a: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4753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n/a</a:t>
                      </a: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Variable</a:t>
                      </a: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Georgia" charset="0"/>
                          <a:ea typeface="ＭＳ Ｐゴシック" charset="0"/>
                          <a:cs typeface="ＭＳ Ｐゴシック" charset="0"/>
                        </a:rPr>
                        <a:t>Weather, Cavity, Probe, Toothache</a:t>
                      </a: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r h="54753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Atom</a:t>
                      </a: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Variable Assignment</a:t>
                      </a: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Georgia" charset="0"/>
                          <a:ea typeface="ＭＳ Ｐゴシック" charset="0"/>
                          <a:cs typeface="ＭＳ Ｐゴシック" charset="0"/>
                        </a:rPr>
                        <a:t>Weather = sunny</a:t>
                      </a:r>
                      <a:br>
                        <a:rPr kumimoji="0" lang="en-US" sz="1200" b="0" i="0" u="none" strike="noStrike" cap="none" normalizeH="0" baseline="0">
                          <a:ln>
                            <a:noFill/>
                          </a:ln>
                          <a:solidFill>
                            <a:srgbClr val="000000"/>
                          </a:solidFill>
                          <a:effectLst/>
                          <a:latin typeface="Georgia" charset="0"/>
                          <a:ea typeface="ＭＳ Ｐゴシック" charset="0"/>
                          <a:cs typeface="ＭＳ Ｐゴシック" charset="0"/>
                        </a:rPr>
                      </a:br>
                      <a:r>
                        <a:rPr kumimoji="0" lang="en-US" sz="1200" b="0" i="0" u="none" strike="noStrike" cap="none" normalizeH="0" baseline="0">
                          <a:ln>
                            <a:noFill/>
                          </a:ln>
                          <a:solidFill>
                            <a:srgbClr val="000000"/>
                          </a:solidFill>
                          <a:effectLst/>
                          <a:latin typeface="Georgia" charset="0"/>
                          <a:ea typeface="ＭＳ Ｐゴシック" charset="0"/>
                          <a:cs typeface="ＭＳ Ｐゴシック" charset="0"/>
                        </a:rPr>
                        <a:t>Cavity = false</a:t>
                      </a: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r>
              <a:tr h="10172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Possible World</a:t>
                      </a: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Atomic Event</a:t>
                      </a: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Georgia" charset="0"/>
                          <a:ea typeface="ＭＳ Ｐゴシック" charset="0"/>
                          <a:cs typeface="ＭＳ Ｐゴシック" charset="0"/>
                        </a:rPr>
                        <a:t>[Weather = sunny</a:t>
                      </a:r>
                      <a:br>
                        <a:rPr kumimoji="0" lang="en-US" sz="1200" b="0" i="0" u="none" strike="noStrike" cap="none" normalizeH="0" baseline="0">
                          <a:ln>
                            <a:noFill/>
                          </a:ln>
                          <a:solidFill>
                            <a:srgbClr val="000000"/>
                          </a:solidFill>
                          <a:effectLst/>
                          <a:latin typeface="Georgia" charset="0"/>
                          <a:ea typeface="ＭＳ Ｐゴシック" charset="0"/>
                          <a:cs typeface="ＭＳ Ｐゴシック" charset="0"/>
                        </a:rPr>
                      </a:br>
                      <a:r>
                        <a:rPr kumimoji="0" lang="en-US" sz="1200" b="0" i="0" u="none" strike="noStrike" cap="none" normalizeH="0" baseline="0">
                          <a:ln>
                            <a:noFill/>
                          </a:ln>
                          <a:solidFill>
                            <a:srgbClr val="000000"/>
                          </a:solidFill>
                          <a:effectLst/>
                          <a:latin typeface="Georgia" charset="0"/>
                          <a:ea typeface="ＭＳ Ｐゴシック" charset="0"/>
                          <a:cs typeface="ＭＳ Ｐゴシック" charset="0"/>
                        </a:rPr>
                        <a:t>Cavity = false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Georgia" charset="0"/>
                          <a:ea typeface="ＭＳ Ｐゴシック" charset="0"/>
                          <a:cs typeface="ＭＳ Ｐゴシック" charset="0"/>
                        </a:rPr>
                        <a:t>Catch = false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Georgia" charset="0"/>
                          <a:ea typeface="ＭＳ Ｐゴシック" charset="0"/>
                          <a:cs typeface="ＭＳ Ｐゴシック" charset="0"/>
                        </a:rPr>
                        <a:t>Toothache = true]</a:t>
                      </a: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Random Variables</a:t>
            </a:r>
          </a:p>
        </p:txBody>
      </p:sp>
      <p:sp>
        <p:nvSpPr>
          <p:cNvPr id="39938" name="Rectangle 3"/>
          <p:cNvSpPr>
            <a:spLocks noGrp="1" noChangeArrowheads="1"/>
          </p:cNvSpPr>
          <p:nvPr>
            <p:ph sz="quarter" idx="1"/>
          </p:nvPr>
        </p:nvSpPr>
        <p:spPr>
          <a:xfrm>
            <a:off x="457200" y="1524000"/>
            <a:ext cx="8229600" cy="5410200"/>
          </a:xfrm>
        </p:spPr>
        <p:txBody>
          <a:bodyPr/>
          <a:lstStyle/>
          <a:p>
            <a:pPr eaLnBrk="1" hangingPunct="1">
              <a:lnSpc>
                <a:spcPct val="80000"/>
              </a:lnSpc>
            </a:pPr>
            <a:r>
              <a:rPr lang="en-US" sz="2800">
                <a:latin typeface="Georgia" charset="0"/>
                <a:ea typeface="ＭＳ Ｐゴシック" charset="0"/>
                <a:cs typeface="ＭＳ Ｐゴシック" charset="0"/>
              </a:rPr>
              <a:t>A </a:t>
            </a:r>
            <a:r>
              <a:rPr lang="en-US" sz="2800" b="1">
                <a:latin typeface="Georgia" charset="0"/>
                <a:ea typeface="ＭＳ Ｐゴシック" charset="0"/>
                <a:cs typeface="ＭＳ Ｐゴシック" charset="0"/>
              </a:rPr>
              <a:t>random variable </a:t>
            </a:r>
            <a:r>
              <a:rPr lang="en-US" sz="2800">
                <a:latin typeface="Georgia" charset="0"/>
                <a:ea typeface="ＭＳ Ｐゴシック" charset="0"/>
                <a:cs typeface="ＭＳ Ｐゴシック" charset="0"/>
              </a:rPr>
              <a:t>has a probability associated with each of its values.</a:t>
            </a:r>
          </a:p>
        </p:txBody>
      </p:sp>
      <p:graphicFrame>
        <p:nvGraphicFramePr>
          <p:cNvPr id="4" name="Table 3"/>
          <p:cNvGraphicFramePr>
            <a:graphicFrameLocks noGrp="1"/>
          </p:cNvGraphicFramePr>
          <p:nvPr/>
        </p:nvGraphicFramePr>
        <p:xfrm>
          <a:off x="762000" y="2667000"/>
          <a:ext cx="6096000" cy="2868624"/>
        </p:xfrm>
        <a:graphic>
          <a:graphicData uri="http://schemas.openxmlformats.org/drawingml/2006/table">
            <a:tbl>
              <a:tblPr/>
              <a:tblGrid>
                <a:gridCol w="2032000"/>
                <a:gridCol w="2032000"/>
                <a:gridCol w="2032000"/>
              </a:tblGrid>
              <a:tr h="3714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charset="0"/>
                          <a:ea typeface="ＭＳ Ｐゴシック" charset="0"/>
                          <a:cs typeface="ＭＳ Ｐゴシック" charset="0"/>
                        </a:rPr>
                        <a:t>Variable</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charset="0"/>
                          <a:ea typeface="ＭＳ Ｐゴシック" charset="0"/>
                          <a:cs typeface="ＭＳ Ｐゴシック" charset="0"/>
                        </a:rPr>
                        <a:t>Value</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charset="0"/>
                          <a:ea typeface="ＭＳ Ｐゴシック" charset="0"/>
                          <a:cs typeface="ＭＳ Ｐゴシック" charset="0"/>
                        </a:rPr>
                        <a:t>Probability</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4004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Weather</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Sunny
</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0.7</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r h="3714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Weather</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Rainy</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0.2</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r>
              <a:tr h="3714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Weather</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Cloudy</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0.08</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r h="3714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Weather</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Snow</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0.02</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r>
              <a:tr h="3714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Cavity</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True</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0.2</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r h="3714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Cavity</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False</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0.8</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Probability for Sentences</a:t>
            </a:r>
          </a:p>
        </p:txBody>
      </p:sp>
      <p:sp>
        <p:nvSpPr>
          <p:cNvPr id="41986" name="Rectangle 3"/>
          <p:cNvSpPr>
            <a:spLocks noGrp="1" noChangeArrowheads="1"/>
          </p:cNvSpPr>
          <p:nvPr>
            <p:ph sz="quarter" idx="1"/>
          </p:nvPr>
        </p:nvSpPr>
        <p:spPr>
          <a:xfrm>
            <a:off x="457200" y="1524000"/>
            <a:ext cx="8229600" cy="5410200"/>
          </a:xfrm>
        </p:spPr>
        <p:txBody>
          <a:bodyPr/>
          <a:lstStyle/>
          <a:p>
            <a:pPr eaLnBrk="1" hangingPunct="1">
              <a:lnSpc>
                <a:spcPct val="80000"/>
              </a:lnSpc>
            </a:pPr>
            <a:r>
              <a:rPr lang="en-US" sz="2800">
                <a:latin typeface="Georgia" charset="0"/>
                <a:ea typeface="ＭＳ Ｐゴシック" charset="0"/>
                <a:cs typeface="ＭＳ Ｐゴシック" charset="0"/>
              </a:rPr>
              <a:t>Sentences also have probabilities assigned to them.</a:t>
            </a:r>
          </a:p>
        </p:txBody>
      </p:sp>
      <p:graphicFrame>
        <p:nvGraphicFramePr>
          <p:cNvPr id="4" name="Table 3"/>
          <p:cNvGraphicFramePr>
            <a:graphicFrameLocks noGrp="1"/>
          </p:cNvGraphicFramePr>
          <p:nvPr/>
        </p:nvGraphicFramePr>
        <p:xfrm>
          <a:off x="762000" y="2667000"/>
          <a:ext cx="7696200" cy="1114425"/>
        </p:xfrm>
        <a:graphic>
          <a:graphicData uri="http://schemas.openxmlformats.org/drawingml/2006/table">
            <a:tbl>
              <a:tblPr/>
              <a:tblGrid>
                <a:gridCol w="4800600"/>
                <a:gridCol w="28956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charset="0"/>
                          <a:ea typeface="ＭＳ Ｐゴシック" charset="0"/>
                          <a:cs typeface="ＭＳ Ｐゴシック" charset="0"/>
                        </a:rPr>
                        <a:t>Sentence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charset="0"/>
                          <a:ea typeface="ＭＳ Ｐゴシック" charset="0"/>
                          <a:cs typeface="ＭＳ Ｐゴシック" charset="0"/>
                        </a:rPr>
                        <a:t>Probability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P(Cavity = false </a:t>
                      </a: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sym typeface="Symbol" charset="0"/>
                        </a:rPr>
                        <a:t>AND </a:t>
                      </a: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Toothache = false)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0.72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P(Cavity = true OR Toothache = false)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0.08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Probability Notation</a:t>
            </a:r>
          </a:p>
        </p:txBody>
      </p:sp>
      <p:sp>
        <p:nvSpPr>
          <p:cNvPr id="44034" name="Content Placeholder 2"/>
          <p:cNvSpPr>
            <a:spLocks noGrp="1"/>
          </p:cNvSpPr>
          <p:nvPr>
            <p:ph sz="quarter" idx="1"/>
          </p:nvPr>
        </p:nvSpPr>
        <p:spPr>
          <a:xfrm>
            <a:off x="301625" y="1527175"/>
            <a:ext cx="8504238" cy="4572000"/>
          </a:xfrm>
        </p:spPr>
        <p:txBody>
          <a:bodyPr/>
          <a:lstStyle/>
          <a:p>
            <a:r>
              <a:rPr lang="en-US">
                <a:latin typeface="Georgia" charset="0"/>
                <a:ea typeface="ＭＳ Ｐゴシック" charset="0"/>
                <a:cs typeface="ＭＳ Ｐゴシック" charset="0"/>
              </a:rPr>
              <a:t>Often probability theorists write A,B instead of A </a:t>
            </a:r>
            <a:r>
              <a:rPr lang="en-US" sz="2800">
                <a:latin typeface="Georgia" charset="0"/>
                <a:ea typeface="ＭＳ Ｐゴシック" charset="0"/>
                <a:cs typeface="ＭＳ Ｐゴシック" charset="0"/>
                <a:sym typeface="Symbol" charset="0"/>
              </a:rPr>
              <a:t> </a:t>
            </a:r>
            <a:r>
              <a:rPr lang="en-US">
                <a:latin typeface="Georgia" charset="0"/>
                <a:ea typeface="ＭＳ Ｐゴシック" charset="0"/>
                <a:cs typeface="ＭＳ Ｐゴシック" charset="0"/>
              </a:rPr>
              <a:t>B (like Prolog).</a:t>
            </a:r>
          </a:p>
          <a:p>
            <a:r>
              <a:rPr lang="en-US" sz="2800">
                <a:latin typeface="Georgia" charset="0"/>
                <a:ea typeface="ＭＳ Ｐゴシック" charset="0"/>
                <a:cs typeface="ＭＳ Ｐゴシック" charset="0"/>
              </a:rPr>
              <a:t> If the intended random variables are known, they are often not mentioned.</a:t>
            </a:r>
            <a:endParaRPr lang="en-US">
              <a:latin typeface="Georgia" charset="0"/>
              <a:ea typeface="ＭＳ Ｐゴシック" charset="0"/>
              <a:cs typeface="ＭＳ Ｐゴシック" charset="0"/>
            </a:endParaRPr>
          </a:p>
        </p:txBody>
      </p:sp>
      <p:graphicFrame>
        <p:nvGraphicFramePr>
          <p:cNvPr id="4" name="Table 3"/>
          <p:cNvGraphicFramePr>
            <a:graphicFrameLocks noGrp="1"/>
          </p:cNvGraphicFramePr>
          <p:nvPr/>
        </p:nvGraphicFramePr>
        <p:xfrm>
          <a:off x="762000" y="3581400"/>
          <a:ext cx="7772400" cy="1114425"/>
        </p:xfrm>
        <a:graphic>
          <a:graphicData uri="http://schemas.openxmlformats.org/drawingml/2006/table">
            <a:tbl>
              <a:tblPr/>
              <a:tblGrid>
                <a:gridCol w="3886200"/>
                <a:gridCol w="38862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Shorthand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Full Notation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rPr>
                        <a:t>P(Cavity = false,Toothache = false)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rPr>
                        <a:t>P(Cavity = false </a:t>
                      </a:r>
                      <a:r>
                        <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sym typeface="Symbol" pitchFamily="-103" charset="2"/>
                        </a:rPr>
                        <a:t></a:t>
                      </a:r>
                      <a:r>
                        <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rPr>
                        <a:t>Toothache = false)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rPr>
                        <a:t>P(false, false)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rPr>
                        <a:t>P(Cavity = false </a:t>
                      </a:r>
                      <a:r>
                        <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sym typeface="Symbol" pitchFamily="-103" charset="2"/>
                        </a:rPr>
                        <a:t></a:t>
                      </a:r>
                      <a:r>
                        <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rPr>
                        <a:t>Toothache = false)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5" y="2743200"/>
            <a:ext cx="6480175" cy="1673225"/>
          </a:xfrm>
        </p:spPr>
        <p:txBody>
          <a:bodyPr/>
          <a:lstStyle/>
          <a:p>
            <a:pPr>
              <a:defRPr/>
            </a:pPr>
            <a:endParaRPr lang="en-US"/>
          </a:p>
        </p:txBody>
      </p:sp>
      <p:sp>
        <p:nvSpPr>
          <p:cNvPr id="46082" name="Title 3"/>
          <p:cNvSpPr>
            <a:spLocks noGrp="1"/>
          </p:cNvSpPr>
          <p:nvPr>
            <p:ph type="title"/>
          </p:nvPr>
        </p:nvSpPr>
        <p:spPr/>
        <p:txBody>
          <a:bodyPr/>
          <a:lstStyle/>
          <a:p>
            <a:r>
              <a:rPr lang="en-US" sz="4400">
                <a:latin typeface="Georgia" charset="0"/>
                <a:ea typeface="ＭＳ Ｐゴシック" charset="0"/>
                <a:cs typeface="ＭＳ Ｐゴシック" charset="0"/>
              </a:rPr>
              <a:t>Joint Probabilities</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Assigning Probabilities to Sentences</a:t>
            </a:r>
          </a:p>
        </p:txBody>
      </p:sp>
      <p:sp>
        <p:nvSpPr>
          <p:cNvPr id="47106" name="Rectangle 3"/>
          <p:cNvSpPr>
            <a:spLocks noGrp="1" noChangeArrowheads="1"/>
          </p:cNvSpPr>
          <p:nvPr>
            <p:ph sz="quarter" idx="1"/>
          </p:nvPr>
        </p:nvSpPr>
        <p:spPr>
          <a:xfrm>
            <a:off x="301625" y="1527175"/>
            <a:ext cx="8504238" cy="4572000"/>
          </a:xfrm>
        </p:spPr>
        <p:txBody>
          <a:bodyPr/>
          <a:lstStyle/>
          <a:p>
            <a:pPr eaLnBrk="1" hangingPunct="1">
              <a:lnSpc>
                <a:spcPct val="90000"/>
              </a:lnSpc>
            </a:pPr>
            <a:r>
              <a:rPr lang="en-US" sz="2400">
                <a:latin typeface="Georgia" charset="0"/>
                <a:ea typeface="ＭＳ Ｐゴシック" charset="0"/>
                <a:cs typeface="ＭＳ Ｐゴシック" charset="0"/>
              </a:rPr>
              <a:t>The </a:t>
            </a:r>
            <a:r>
              <a:rPr lang="en-US" sz="2400" b="1">
                <a:latin typeface="Georgia" charset="0"/>
                <a:ea typeface="ＭＳ Ｐゴシック" charset="0"/>
                <a:cs typeface="ＭＳ Ｐゴシック" charset="0"/>
              </a:rPr>
              <a:t>joint probability distribution</a:t>
            </a:r>
            <a:r>
              <a:rPr lang="en-US" sz="2400">
                <a:latin typeface="Georgia" charset="0"/>
                <a:ea typeface="ＭＳ Ｐゴシック" charset="0"/>
                <a:cs typeface="ＭＳ Ｐゴシック" charset="0"/>
              </a:rPr>
              <a:t> specifies the probability of each possible world (atomic event).</a:t>
            </a:r>
          </a:p>
          <a:p>
            <a:pPr eaLnBrk="1" hangingPunct="1">
              <a:lnSpc>
                <a:spcPct val="90000"/>
              </a:lnSpc>
            </a:pPr>
            <a:endParaRPr lang="en-US" sz="2400">
              <a:latin typeface="Georgia" charset="0"/>
              <a:ea typeface="ＭＳ Ｐゴシック" charset="0"/>
              <a:cs typeface="ＭＳ Ｐゴシック" charset="0"/>
            </a:endParaRPr>
          </a:p>
          <a:p>
            <a:pPr eaLnBrk="1" hangingPunct="1">
              <a:lnSpc>
                <a:spcPct val="90000"/>
              </a:lnSpc>
            </a:pPr>
            <a:endParaRPr lang="en-US" sz="2400">
              <a:latin typeface="Georgia" charset="0"/>
              <a:ea typeface="ＭＳ Ｐゴシック" charset="0"/>
              <a:cs typeface="ＭＳ Ｐゴシック" charset="0"/>
            </a:endParaRPr>
          </a:p>
          <a:p>
            <a:pPr eaLnBrk="1" hangingPunct="1">
              <a:lnSpc>
                <a:spcPct val="90000"/>
              </a:lnSpc>
            </a:pPr>
            <a:endParaRPr lang="en-US" sz="2400">
              <a:latin typeface="Georgia" charset="0"/>
              <a:ea typeface="ＭＳ Ｐゴシック" charset="0"/>
              <a:cs typeface="ＭＳ Ｐゴシック" charset="0"/>
            </a:endParaRPr>
          </a:p>
          <a:p>
            <a:pPr eaLnBrk="1" hangingPunct="1">
              <a:lnSpc>
                <a:spcPct val="90000"/>
              </a:lnSpc>
              <a:buFontTx/>
              <a:buNone/>
            </a:pPr>
            <a:r>
              <a:rPr lang="en-US" sz="2400">
                <a:latin typeface="Georgia" charset="0"/>
                <a:ea typeface="ＭＳ Ｐゴシック" charset="0"/>
                <a:cs typeface="ＭＳ Ｐゴシック" charset="0"/>
              </a:rPr>
              <a:t>
</a:t>
            </a:r>
          </a:p>
          <a:p>
            <a:pPr eaLnBrk="1" hangingPunct="1">
              <a:lnSpc>
                <a:spcPct val="90000"/>
              </a:lnSpc>
            </a:pPr>
            <a:r>
              <a:rPr lang="en-US" sz="2400" u="sng">
                <a:latin typeface="Georgia" charset="0"/>
                <a:ea typeface="ＭＳ Ｐゴシック" charset="0"/>
                <a:cs typeface="ＭＳ Ｐゴシック" charset="0"/>
              </a:rPr>
              <a:t>A joint distribution determines an probability for every sentence.</a:t>
            </a:r>
          </a:p>
          <a:p>
            <a:pPr eaLnBrk="1" hangingPunct="1">
              <a:lnSpc>
                <a:spcPct val="90000"/>
              </a:lnSpc>
            </a:pPr>
            <a:r>
              <a:rPr lang="en-US" sz="2400">
                <a:latin typeface="Georgia" charset="0"/>
                <a:ea typeface="ＭＳ Ｐゴシック" charset="0"/>
                <a:cs typeface="ＭＳ Ｐゴシック" charset="0"/>
              </a:rPr>
              <a:t>How? Spot the pattern.</a:t>
            </a:r>
          </a:p>
        </p:txBody>
      </p:sp>
      <p:pic>
        <p:nvPicPr>
          <p:cNvPr id="47107" name="Picture 4" descr="dentist-joi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511425"/>
            <a:ext cx="3657600" cy="145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Environments with Uncertainty</a:t>
            </a:r>
          </a:p>
        </p:txBody>
      </p:sp>
      <p:sp>
        <p:nvSpPr>
          <p:cNvPr id="1741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200">
                <a:solidFill>
                  <a:srgbClr val="FFFFFF"/>
                </a:solidFill>
              </a:rPr>
              <a:t>Artificial Intelligence a modern approach</a:t>
            </a:r>
          </a:p>
        </p:txBody>
      </p:sp>
      <p:sp>
        <p:nvSpPr>
          <p:cNvPr id="1741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A5AB3778-E791-E14E-A619-F8030D588865}" type="slidenum">
              <a:rPr lang="en-US" sz="1600">
                <a:solidFill>
                  <a:srgbClr val="7B9899"/>
                </a:solidFill>
              </a:rPr>
              <a:pPr eaLnBrk="1" hangingPunct="1"/>
              <a:t>2</a:t>
            </a:fld>
            <a:endParaRPr lang="en-US" sz="1600">
              <a:solidFill>
                <a:srgbClr val="7B9899"/>
              </a:solidFill>
            </a:endParaRPr>
          </a:p>
        </p:txBody>
      </p:sp>
      <p:sp>
        <p:nvSpPr>
          <p:cNvPr id="17412" name="TextBox 5"/>
          <p:cNvSpPr txBox="1">
            <a:spLocks noChangeArrowheads="1"/>
          </p:cNvSpPr>
          <p:nvPr/>
        </p:nvSpPr>
        <p:spPr bwMode="auto">
          <a:xfrm>
            <a:off x="3429000" y="1981200"/>
            <a:ext cx="1447800" cy="6461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Fully Observable</a:t>
            </a:r>
          </a:p>
        </p:txBody>
      </p:sp>
      <p:sp>
        <p:nvSpPr>
          <p:cNvPr id="17413" name="TextBox 7"/>
          <p:cNvSpPr txBox="1">
            <a:spLocks noChangeArrowheads="1"/>
          </p:cNvSpPr>
          <p:nvPr/>
        </p:nvSpPr>
        <p:spPr bwMode="auto">
          <a:xfrm>
            <a:off x="1752600" y="3276600"/>
            <a:ext cx="1600200" cy="3698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Deterministic</a:t>
            </a:r>
          </a:p>
        </p:txBody>
      </p:sp>
      <p:sp>
        <p:nvSpPr>
          <p:cNvPr id="17414" name="TextBox 8"/>
          <p:cNvSpPr txBox="1">
            <a:spLocks noChangeArrowheads="1"/>
          </p:cNvSpPr>
          <p:nvPr/>
        </p:nvSpPr>
        <p:spPr bwMode="auto">
          <a:xfrm>
            <a:off x="1676400" y="4267200"/>
            <a:ext cx="1600200" cy="6461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Certainty: Search</a:t>
            </a:r>
          </a:p>
        </p:txBody>
      </p:sp>
      <p:sp>
        <p:nvSpPr>
          <p:cNvPr id="17415" name="TextBox 9"/>
          <p:cNvSpPr txBox="1">
            <a:spLocks noChangeArrowheads="1"/>
          </p:cNvSpPr>
          <p:nvPr/>
        </p:nvSpPr>
        <p:spPr bwMode="auto">
          <a:xfrm>
            <a:off x="3810000" y="4267200"/>
            <a:ext cx="1600200" cy="3698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a:t>Uncertainty</a:t>
            </a:r>
          </a:p>
        </p:txBody>
      </p:sp>
      <p:cxnSp>
        <p:nvCxnSpPr>
          <p:cNvPr id="12" name="Straight Arrow Connector 11"/>
          <p:cNvCxnSpPr>
            <a:stCxn id="17412" idx="2"/>
            <a:endCxn id="17413" idx="0"/>
          </p:cNvCxnSpPr>
          <p:nvPr/>
        </p:nvCxnSpPr>
        <p:spPr>
          <a:xfrm rot="5400000">
            <a:off x="3028156" y="2151857"/>
            <a:ext cx="649287" cy="1600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a:stCxn id="17413" idx="2"/>
            <a:endCxn id="17414" idx="0"/>
          </p:cNvCxnSpPr>
          <p:nvPr/>
        </p:nvCxnSpPr>
        <p:spPr>
          <a:xfrm rot="5400000">
            <a:off x="2204244" y="3918744"/>
            <a:ext cx="620712" cy="76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stCxn id="17413" idx="3"/>
          </p:cNvCxnSpPr>
          <p:nvPr/>
        </p:nvCxnSpPr>
        <p:spPr>
          <a:xfrm>
            <a:off x="3352800" y="3460750"/>
            <a:ext cx="1219200" cy="7302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cxnSpLocks noChangeShapeType="1"/>
            <a:stCxn id="17412" idx="2"/>
          </p:cNvCxnSpPr>
          <p:nvPr/>
        </p:nvCxnSpPr>
        <p:spPr bwMode="auto">
          <a:xfrm rot="16200000" flipH="1">
            <a:off x="3656806" y="3123407"/>
            <a:ext cx="1563687" cy="571500"/>
          </a:xfrm>
          <a:prstGeom prst="straightConnector1">
            <a:avLst/>
          </a:prstGeom>
          <a:noFill/>
          <a:ln w="11429">
            <a:solidFill>
              <a:schemeClr val="accent1"/>
            </a:solidFill>
            <a:prstDash val="sysDash"/>
            <a:round/>
            <a:headEnd/>
            <a:tailEnd type="arrow" w="med" len="med"/>
          </a:ln>
          <a:effectLst>
            <a:outerShdw blurRad="50800" dist="25400" dir="5400000" rotWithShape="0">
              <a:srgbClr val="000000">
                <a:alpha val="34998"/>
              </a:srgbClr>
            </a:outerShdw>
          </a:effectLst>
          <a:extLst/>
        </p:spPr>
      </p:cxnSp>
      <p:sp>
        <p:nvSpPr>
          <p:cNvPr id="17420" name="TextBox 18"/>
          <p:cNvSpPr txBox="1">
            <a:spLocks noChangeArrowheads="1"/>
          </p:cNvSpPr>
          <p:nvPr/>
        </p:nvSpPr>
        <p:spPr bwMode="auto">
          <a:xfrm>
            <a:off x="4648200" y="30480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no</a:t>
            </a:r>
          </a:p>
        </p:txBody>
      </p:sp>
      <p:sp>
        <p:nvSpPr>
          <p:cNvPr id="17421" name="TextBox 19"/>
          <p:cNvSpPr txBox="1">
            <a:spLocks noChangeArrowheads="1"/>
          </p:cNvSpPr>
          <p:nvPr/>
        </p:nvSpPr>
        <p:spPr bwMode="auto">
          <a:xfrm>
            <a:off x="2286000" y="25908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yes</a:t>
            </a:r>
          </a:p>
        </p:txBody>
      </p:sp>
      <p:sp>
        <p:nvSpPr>
          <p:cNvPr id="17422" name="TextBox 20"/>
          <p:cNvSpPr txBox="1">
            <a:spLocks noChangeArrowheads="1"/>
          </p:cNvSpPr>
          <p:nvPr/>
        </p:nvSpPr>
        <p:spPr bwMode="auto">
          <a:xfrm>
            <a:off x="1905000" y="3744913"/>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yes</a:t>
            </a:r>
          </a:p>
        </p:txBody>
      </p:sp>
      <p:sp>
        <p:nvSpPr>
          <p:cNvPr id="17423" name="TextBox 21"/>
          <p:cNvSpPr txBox="1">
            <a:spLocks noChangeArrowheads="1"/>
          </p:cNvSpPr>
          <p:nvPr/>
        </p:nvSpPr>
        <p:spPr bwMode="auto">
          <a:xfrm>
            <a:off x="3657600" y="32766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no</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Probabilities for Sentences: Spot the Pattern</a:t>
            </a:r>
          </a:p>
        </p:txBody>
      </p:sp>
      <p:pic>
        <p:nvPicPr>
          <p:cNvPr id="49154" name="Picture 4" descr="dentist-joi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1905000"/>
            <a:ext cx="3657600" cy="145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p:cNvGraphicFramePr>
            <a:graphicFrameLocks noGrp="1"/>
          </p:cNvGraphicFramePr>
          <p:nvPr/>
        </p:nvGraphicFramePr>
        <p:xfrm>
          <a:off x="914400" y="3914775"/>
          <a:ext cx="7696200" cy="1485900"/>
        </p:xfrm>
        <a:graphic>
          <a:graphicData uri="http://schemas.openxmlformats.org/drawingml/2006/table">
            <a:tbl>
              <a:tblPr/>
              <a:tblGrid>
                <a:gridCol w="4800600"/>
                <a:gridCol w="28956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charset="0"/>
                          <a:ea typeface="ＭＳ Ｐゴシック" charset="0"/>
                          <a:cs typeface="ＭＳ Ｐゴシック" charset="0"/>
                        </a:rPr>
                        <a:t>Sentence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charset="0"/>
                          <a:ea typeface="ＭＳ Ｐゴシック" charset="0"/>
                          <a:cs typeface="ＭＳ Ｐゴシック" charset="0"/>
                        </a:rPr>
                        <a:t>Probability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P(Cavity = false </a:t>
                      </a: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sym typeface="Symbol" charset="0"/>
                        </a:rPr>
                        <a:t>AND </a:t>
                      </a: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Toothache = false)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0.72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P(Cavity = true OR Toothache = false)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0.92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P(Toothache = false)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0.8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Inference by enumeration</a:t>
            </a:r>
          </a:p>
        </p:txBody>
      </p:sp>
      <p:pic>
        <p:nvPicPr>
          <p:cNvPr id="50178" name="Picture 9" descr="dentist-joint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1597025"/>
            <a:ext cx="3657600" cy="145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Inference by enumeration</a:t>
            </a:r>
          </a:p>
        </p:txBody>
      </p:sp>
      <p:sp>
        <p:nvSpPr>
          <p:cNvPr id="52226" name="Rectangle 3"/>
          <p:cNvSpPr>
            <a:spLocks noGrp="1" noChangeArrowheads="1"/>
          </p:cNvSpPr>
          <p:nvPr>
            <p:ph sz="quarter" idx="1"/>
          </p:nvPr>
        </p:nvSpPr>
        <p:spPr>
          <a:xfrm>
            <a:off x="301625" y="1527175"/>
            <a:ext cx="8504238" cy="1901825"/>
          </a:xfrm>
        </p:spPr>
        <p:txBody>
          <a:bodyPr/>
          <a:lstStyle/>
          <a:p>
            <a:pPr eaLnBrk="1" hangingPunct="1">
              <a:lnSpc>
                <a:spcPct val="90000"/>
              </a:lnSpc>
            </a:pPr>
            <a:r>
              <a:rPr lang="en-US" sz="2400" dirty="0" err="1" smtClean="0">
                <a:latin typeface="Georgia" charset="0"/>
                <a:ea typeface="ＭＳ Ｐゴシック" charset="0"/>
                <a:cs typeface="ＭＳ Ｐゴシック" charset="0"/>
              </a:rPr>
              <a:t>alization</a:t>
            </a:r>
            <a:r>
              <a:rPr lang="en-US" sz="2400" dirty="0">
                <a:latin typeface="Georgia" charset="0"/>
                <a:ea typeface="ＭＳ Ｐゴシック" charset="0"/>
                <a:cs typeface="ＭＳ Ｐゴシック" charset="0"/>
              </a:rPr>
              <a:t>: For any sentence </a:t>
            </a:r>
            <a:r>
              <a:rPr lang="en-US" sz="2400" i="1" dirty="0">
                <a:latin typeface="Georgia" charset="0"/>
                <a:ea typeface="ＭＳ Ｐゴシック" charset="0"/>
                <a:cs typeface="ＭＳ Ｐゴシック" charset="0"/>
              </a:rPr>
              <a:t>A</a:t>
            </a:r>
            <a:r>
              <a:rPr lang="en-US" sz="2400" dirty="0">
                <a:latin typeface="Georgia" charset="0"/>
                <a:ea typeface="ＭＳ Ｐゴシック" charset="0"/>
                <a:cs typeface="ＭＳ Ｐゴシック" charset="0"/>
              </a:rPr>
              <a:t>, sum the atomic events (possible worlds) where </a:t>
            </a:r>
            <a:r>
              <a:rPr lang="en-US" sz="2400" i="1" dirty="0">
                <a:latin typeface="Georgia" charset="0"/>
                <a:ea typeface="ＭＳ Ｐゴシック" charset="0"/>
                <a:cs typeface="ＭＳ Ｐゴシック" charset="0"/>
              </a:rPr>
              <a:t>A</a:t>
            </a:r>
            <a:r>
              <a:rPr lang="en-US" sz="2400" dirty="0">
                <a:latin typeface="Georgia" charset="0"/>
                <a:ea typeface="ＭＳ Ｐゴシック" charset="0"/>
                <a:cs typeface="ＭＳ Ｐゴシック" charset="0"/>
              </a:rPr>
              <a:t> is true.</a:t>
            </a:r>
          </a:p>
          <a:p>
            <a:pPr eaLnBrk="1" hangingPunct="1">
              <a:lnSpc>
                <a:spcPct val="90000"/>
              </a:lnSpc>
            </a:pPr>
            <a:r>
              <a:rPr lang="en-US" sz="2400" dirty="0">
                <a:latin typeface="Georgia" charset="0"/>
                <a:ea typeface="ＭＳ Ｐゴシック" charset="0"/>
                <a:cs typeface="ＭＳ Ｐゴシック" charset="0"/>
              </a:rPr>
              <a:t>P(</a:t>
            </a:r>
            <a:r>
              <a:rPr lang="en-US" sz="2400" i="1" dirty="0">
                <a:latin typeface="Georgia" charset="0"/>
                <a:ea typeface="ＭＳ Ｐゴシック" charset="0"/>
                <a:cs typeface="ＭＳ Ｐゴシック" charset="0"/>
              </a:rPr>
              <a:t>toothache</a:t>
            </a:r>
            <a:r>
              <a:rPr lang="en-US" sz="2400" dirty="0">
                <a:latin typeface="Georgia" charset="0"/>
                <a:ea typeface="ＭＳ Ｐゴシック" charset="0"/>
                <a:cs typeface="ＭＳ Ｐゴシック" charset="0"/>
              </a:rPr>
              <a:t>) = 0.108 + 0.012 + 0.016 + 0.064 = 0.2.</a:t>
            </a:r>
          </a:p>
          <a:p>
            <a:pPr eaLnBrk="1" hangingPunct="1">
              <a:lnSpc>
                <a:spcPct val="90000"/>
              </a:lnSpc>
            </a:pPr>
            <a:r>
              <a:rPr lang="en-US" sz="2400" dirty="0">
                <a:latin typeface="Georgia" charset="0"/>
                <a:ea typeface="ＭＳ Ｐゴシック" charset="0"/>
                <a:cs typeface="ＭＳ Ｐゴシック" charset="0"/>
              </a:rPr>
              <a:t>Compare with logical inference by model checking.</a:t>
            </a:r>
          </a:p>
          <a:p>
            <a:pPr eaLnBrk="1" hangingPunct="1">
              <a:lnSpc>
                <a:spcPct val="90000"/>
              </a:lnSpc>
            </a:pPr>
            <a:endParaRPr lang="en-US" sz="1800" dirty="0">
              <a:latin typeface="Georgia" charset="0"/>
              <a:ea typeface="ＭＳ Ｐゴシック" charset="0"/>
              <a:cs typeface="ＭＳ Ｐゴシック" charset="0"/>
            </a:endParaRPr>
          </a:p>
          <a:p>
            <a:pPr eaLnBrk="1" hangingPunct="1">
              <a:lnSpc>
                <a:spcPct val="90000"/>
              </a:lnSpc>
            </a:pPr>
            <a:endParaRPr lang="en-US" sz="2400" dirty="0">
              <a:latin typeface="Georgia" charset="0"/>
              <a:ea typeface="ＭＳ Ｐゴシック" charset="0"/>
              <a:cs typeface="ＭＳ Ｐゴシック" charset="0"/>
            </a:endParaRPr>
          </a:p>
        </p:txBody>
      </p:sp>
      <p:pic>
        <p:nvPicPr>
          <p:cNvPr id="52227" name="Picture 9" descr="dentist-joint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3429000"/>
            <a:ext cx="3657600" cy="145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5" y="2743200"/>
            <a:ext cx="6480175" cy="1673225"/>
          </a:xfrm>
        </p:spPr>
        <p:txBody>
          <a:bodyPr/>
          <a:lstStyle/>
          <a:p>
            <a:pPr>
              <a:defRPr/>
            </a:pPr>
            <a:endParaRPr lang="en-US"/>
          </a:p>
        </p:txBody>
      </p:sp>
      <p:sp>
        <p:nvSpPr>
          <p:cNvPr id="54274" name="Title 3"/>
          <p:cNvSpPr>
            <a:spLocks noGrp="1"/>
          </p:cNvSpPr>
          <p:nvPr>
            <p:ph type="title"/>
          </p:nvPr>
        </p:nvSpPr>
        <p:spPr/>
        <p:txBody>
          <a:bodyPr/>
          <a:lstStyle/>
          <a:p>
            <a:r>
              <a:rPr lang="en-US" sz="4400">
                <a:latin typeface="Georgia" charset="0"/>
                <a:ea typeface="ＭＳ Ｐゴシック" charset="0"/>
                <a:cs typeface="ＭＳ Ｐゴシック" charset="0"/>
              </a:rPr>
              <a:t>Probabilistic Inference Rules</a:t>
            </a: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Axioms of probability</a:t>
            </a:r>
          </a:p>
        </p:txBody>
      </p:sp>
      <p:sp>
        <p:nvSpPr>
          <p:cNvPr id="62466" name="Rectangle 3"/>
          <p:cNvSpPr>
            <a:spLocks noGrp="1" noChangeArrowheads="1"/>
          </p:cNvSpPr>
          <p:nvPr>
            <p:ph sz="quarter" idx="1"/>
          </p:nvPr>
        </p:nvSpPr>
        <p:spPr>
          <a:xfrm>
            <a:off x="228600" y="1600200"/>
            <a:ext cx="4876800" cy="3505200"/>
          </a:xfrm>
        </p:spPr>
        <p:txBody>
          <a:bodyPr/>
          <a:lstStyle/>
          <a:p>
            <a:pPr marL="0" indent="0" eaLnBrk="1" hangingPunct="1">
              <a:buFont typeface="Wingdings 2" charset="0"/>
              <a:buNone/>
            </a:pPr>
            <a:r>
              <a:rPr lang="en-US">
                <a:latin typeface="Georgia" charset="0"/>
                <a:ea typeface="ＭＳ Ｐゴシック" charset="0"/>
                <a:cs typeface="ＭＳ Ｐゴシック" charset="0"/>
              </a:rPr>
              <a:t>For any formula </a:t>
            </a:r>
            <a:r>
              <a:rPr lang="en-US" i="1">
                <a:latin typeface="Georgia" charset="0"/>
                <a:ea typeface="ＭＳ Ｐゴシック" charset="0"/>
                <a:cs typeface="ＭＳ Ｐゴシック" charset="0"/>
              </a:rPr>
              <a:t>A, B</a:t>
            </a:r>
            <a:r>
              <a:rPr lang="en-US">
                <a:latin typeface="Georgia" charset="0"/>
                <a:ea typeface="ＭＳ Ｐゴシック" charset="0"/>
                <a:cs typeface="ＭＳ Ｐゴシック" charset="0"/>
              </a:rPr>
              <a:t>
0 </a:t>
            </a:r>
            <a:r>
              <a:rPr lang="en-US">
                <a:latin typeface="Georgia" charset="0"/>
                <a:ea typeface="ＭＳ Ｐゴシック" charset="0"/>
                <a:cs typeface="Arial" charset="0"/>
              </a:rPr>
              <a:t>≤</a:t>
            </a:r>
            <a:r>
              <a:rPr lang="en-US">
                <a:latin typeface="Georgia" charset="0"/>
                <a:ea typeface="ＭＳ Ｐゴシック" charset="0"/>
                <a:cs typeface="ＭＳ Ｐゴシック" charset="0"/>
              </a:rPr>
              <a:t> P(</a:t>
            </a:r>
            <a:r>
              <a:rPr lang="en-US" i="1">
                <a:latin typeface="Georgia" charset="0"/>
                <a:ea typeface="ＭＳ Ｐゴシック" charset="0"/>
                <a:cs typeface="ＭＳ Ｐゴシック" charset="0"/>
              </a:rPr>
              <a:t>A</a:t>
            </a:r>
            <a:r>
              <a:rPr lang="en-US">
                <a:latin typeface="Georgia" charset="0"/>
                <a:ea typeface="ＭＳ Ｐゴシック" charset="0"/>
                <a:cs typeface="ＭＳ Ｐゴシック" charset="0"/>
              </a:rPr>
              <a:t>) </a:t>
            </a:r>
            <a:r>
              <a:rPr lang="en-US">
                <a:latin typeface="Georgia" charset="0"/>
                <a:ea typeface="ＭＳ Ｐゴシック" charset="0"/>
                <a:cs typeface="Arial" charset="0"/>
              </a:rPr>
              <a:t>≤</a:t>
            </a:r>
            <a:r>
              <a:rPr lang="en-US">
                <a:latin typeface="Georgia" charset="0"/>
                <a:ea typeface="ＭＳ Ｐゴシック" charset="0"/>
                <a:cs typeface="ＭＳ Ｐゴシック" charset="0"/>
              </a:rPr>
              <a:t> 1</a:t>
            </a:r>
          </a:p>
          <a:p>
            <a:pPr marL="0" indent="0" eaLnBrk="1" hangingPunct="1"/>
            <a:r>
              <a:rPr lang="en-US">
                <a:latin typeface="Georgia" charset="0"/>
                <a:ea typeface="ＭＳ Ｐゴシック" charset="0"/>
                <a:cs typeface="ＭＳ Ｐゴシック" charset="0"/>
              </a:rPr>
              <a:t>P(</a:t>
            </a:r>
            <a:r>
              <a:rPr lang="en-US" i="1">
                <a:latin typeface="Georgia" charset="0"/>
                <a:ea typeface="ＭＳ Ｐゴシック" charset="0"/>
                <a:cs typeface="ＭＳ Ｐゴシック" charset="0"/>
              </a:rPr>
              <a:t>true</a:t>
            </a:r>
            <a:r>
              <a:rPr lang="en-US">
                <a:latin typeface="Georgia" charset="0"/>
                <a:ea typeface="ＭＳ Ｐゴシック" charset="0"/>
                <a:cs typeface="ＭＳ Ｐゴシック" charset="0"/>
              </a:rPr>
              <a:t>) = 1 and P(</a:t>
            </a:r>
            <a:r>
              <a:rPr lang="en-US" i="1">
                <a:latin typeface="Georgia" charset="0"/>
                <a:ea typeface="ＭＳ Ｐゴシック" charset="0"/>
                <a:cs typeface="ＭＳ Ｐゴシック" charset="0"/>
              </a:rPr>
              <a:t>false</a:t>
            </a:r>
            <a:r>
              <a:rPr lang="en-US">
                <a:latin typeface="Georgia" charset="0"/>
                <a:ea typeface="ＭＳ Ｐゴシック" charset="0"/>
                <a:cs typeface="ＭＳ Ｐゴシック" charset="0"/>
              </a:rPr>
              <a:t>) = 0</a:t>
            </a:r>
          </a:p>
          <a:p>
            <a:pPr marL="0" indent="0" eaLnBrk="1" hangingPunct="1"/>
            <a:r>
              <a:rPr lang="en-US">
                <a:latin typeface="Georgia" charset="0"/>
                <a:ea typeface="ＭＳ Ｐゴシック" charset="0"/>
                <a:cs typeface="ＭＳ Ｐゴシック" charset="0"/>
              </a:rPr>
              <a:t>P(A) = P(B) if A and B are logically equivalent. </a:t>
            </a:r>
          </a:p>
          <a:p>
            <a:pPr marL="0" indent="0" eaLnBrk="1" hangingPunct="1"/>
            <a:r>
              <a:rPr lang="en-US">
                <a:latin typeface="Georgia" charset="0"/>
                <a:ea typeface="ＭＳ Ｐゴシック" charset="0"/>
                <a:cs typeface="ＭＳ Ｐゴシック" charset="0"/>
              </a:rPr>
              <a:t>P(</a:t>
            </a:r>
            <a:r>
              <a:rPr lang="en-US" i="1">
                <a:latin typeface="Georgia" charset="0"/>
                <a:ea typeface="ＭＳ Ｐゴシック" charset="0"/>
                <a:cs typeface="ＭＳ Ｐゴシック" charset="0"/>
              </a:rPr>
              <a:t>A</a:t>
            </a:r>
            <a:r>
              <a:rPr lang="en-US">
                <a:latin typeface="Georgia" charset="0"/>
                <a:ea typeface="ＭＳ Ｐゴシック" charset="0"/>
                <a:cs typeface="ＭＳ Ｐゴシック" charset="0"/>
              </a:rPr>
              <a:t> </a:t>
            </a:r>
            <a:r>
              <a:rPr lang="en-US">
                <a:latin typeface="Georgia" charset="0"/>
                <a:ea typeface="ＭＳ Ｐゴシック" charset="0"/>
                <a:cs typeface="ＭＳ Ｐゴシック" charset="0"/>
                <a:sym typeface="Symbol" charset="0"/>
              </a:rPr>
              <a:t> </a:t>
            </a:r>
            <a:r>
              <a:rPr lang="en-US" i="1">
                <a:latin typeface="Georgia" charset="0"/>
                <a:ea typeface="ＭＳ Ｐゴシック" charset="0"/>
                <a:cs typeface="ＭＳ Ｐゴシック" charset="0"/>
              </a:rPr>
              <a:t>B</a:t>
            </a:r>
            <a:r>
              <a:rPr lang="en-US">
                <a:latin typeface="Georgia" charset="0"/>
                <a:ea typeface="ＭＳ Ｐゴシック" charset="0"/>
                <a:cs typeface="ＭＳ Ｐゴシック" charset="0"/>
              </a:rPr>
              <a:t>) = </a:t>
            </a:r>
            <a:br>
              <a:rPr lang="en-US">
                <a:latin typeface="Georgia" charset="0"/>
                <a:ea typeface="ＭＳ Ｐゴシック" charset="0"/>
                <a:cs typeface="ＭＳ Ｐゴシック" charset="0"/>
              </a:rPr>
            </a:br>
            <a:r>
              <a:rPr lang="en-US">
                <a:latin typeface="Georgia" charset="0"/>
                <a:ea typeface="ＭＳ Ｐゴシック" charset="0"/>
                <a:cs typeface="ＭＳ Ｐゴシック" charset="0"/>
              </a:rPr>
              <a:t>P(</a:t>
            </a:r>
            <a:r>
              <a:rPr lang="en-US" i="1">
                <a:latin typeface="Georgia" charset="0"/>
                <a:ea typeface="ＭＳ Ｐゴシック" charset="0"/>
                <a:cs typeface="ＭＳ Ｐゴシック" charset="0"/>
              </a:rPr>
              <a:t>A</a:t>
            </a:r>
            <a:r>
              <a:rPr lang="en-US">
                <a:latin typeface="Georgia" charset="0"/>
                <a:ea typeface="ＭＳ Ｐゴシック" charset="0"/>
                <a:cs typeface="ＭＳ Ｐゴシック" charset="0"/>
              </a:rPr>
              <a:t>) + P(</a:t>
            </a:r>
            <a:r>
              <a:rPr lang="en-US" i="1">
                <a:latin typeface="Georgia" charset="0"/>
                <a:ea typeface="ＭＳ Ｐゴシック" charset="0"/>
                <a:cs typeface="ＭＳ Ｐゴシック" charset="0"/>
              </a:rPr>
              <a:t>B</a:t>
            </a:r>
            <a:r>
              <a:rPr lang="en-US">
                <a:latin typeface="Georgia" charset="0"/>
                <a:ea typeface="ＭＳ Ｐゴシック" charset="0"/>
                <a:cs typeface="ＭＳ Ｐゴシック" charset="0"/>
              </a:rPr>
              <a:t>) - P(</a:t>
            </a:r>
            <a:r>
              <a:rPr lang="en-US" i="1">
                <a:latin typeface="Georgia" charset="0"/>
                <a:ea typeface="ＭＳ Ｐゴシック" charset="0"/>
                <a:cs typeface="ＭＳ Ｐゴシック" charset="0"/>
              </a:rPr>
              <a:t>A</a:t>
            </a:r>
            <a:r>
              <a:rPr lang="en-US">
                <a:latin typeface="Georgia" charset="0"/>
                <a:ea typeface="ＭＳ Ｐゴシック" charset="0"/>
                <a:cs typeface="ＭＳ Ｐゴシック" charset="0"/>
              </a:rPr>
              <a:t> </a:t>
            </a:r>
            <a:r>
              <a:rPr lang="en-US">
                <a:latin typeface="Georgia" charset="0"/>
                <a:ea typeface="ＭＳ Ｐゴシック" charset="0"/>
                <a:cs typeface="ＭＳ Ｐゴシック" charset="0"/>
                <a:sym typeface="Symbol" charset="0"/>
              </a:rPr>
              <a:t></a:t>
            </a:r>
            <a:r>
              <a:rPr lang="en-US">
                <a:latin typeface="Georgia" charset="0"/>
                <a:ea typeface="ＭＳ Ｐゴシック" charset="0"/>
                <a:cs typeface="ＭＳ Ｐゴシック" charset="0"/>
              </a:rPr>
              <a:t> </a:t>
            </a:r>
            <a:r>
              <a:rPr lang="en-US" i="1">
                <a:latin typeface="Georgia" charset="0"/>
                <a:ea typeface="ＭＳ Ｐゴシック" charset="0"/>
                <a:cs typeface="ＭＳ Ｐゴシック" charset="0"/>
              </a:rPr>
              <a:t>B</a:t>
            </a:r>
            <a:r>
              <a:rPr lang="en-US">
                <a:latin typeface="Georgia" charset="0"/>
                <a:ea typeface="ＭＳ Ｐゴシック" charset="0"/>
                <a:cs typeface="ＭＳ Ｐゴシック" charset="0"/>
              </a:rPr>
              <a:t>)</a:t>
            </a:r>
          </a:p>
          <a:p>
            <a:pPr marL="0" indent="0" eaLnBrk="1" hangingPunct="1"/>
            <a:r>
              <a:rPr lang="en-US">
                <a:latin typeface="Georgia" charset="0"/>
                <a:ea typeface="ＭＳ Ｐゴシック" charset="0"/>
                <a:cs typeface="ＭＳ Ｐゴシック" charset="0"/>
              </a:rPr>
              <a:t>
</a:t>
            </a:r>
          </a:p>
        </p:txBody>
      </p:sp>
      <p:pic>
        <p:nvPicPr>
          <p:cNvPr id="62467" name="Picture 4" descr="axiom3-ven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2895600"/>
            <a:ext cx="3781425" cy="249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68" name="TextBox 4"/>
          <p:cNvSpPr txBox="1">
            <a:spLocks noChangeArrowheads="1"/>
          </p:cNvSpPr>
          <p:nvPr/>
        </p:nvSpPr>
        <p:spPr bwMode="auto">
          <a:xfrm>
            <a:off x="5410200" y="5791200"/>
            <a:ext cx="3581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Formulas considered as sets of possible worlds.</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Rule 1: Logical Equivalence</a:t>
            </a:r>
          </a:p>
        </p:txBody>
      </p:sp>
      <p:graphicFrame>
        <p:nvGraphicFramePr>
          <p:cNvPr id="4" name="Content Placeholder 3"/>
          <p:cNvGraphicFramePr>
            <a:graphicFrameLocks noGrp="1"/>
          </p:cNvGraphicFramePr>
          <p:nvPr/>
        </p:nvGraphicFramePr>
        <p:xfrm>
          <a:off x="533400" y="1524000"/>
          <a:ext cx="4724400" cy="1011238"/>
        </p:xfrm>
        <a:graphic>
          <a:graphicData uri="http://schemas.openxmlformats.org/drawingml/2006/table">
            <a:tbl>
              <a:tblPr/>
              <a:tblGrid>
                <a:gridCol w="2778125"/>
                <a:gridCol w="1946275"/>
              </a:tblGrid>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P(NOT (NOT Cavity))</a:t>
                      </a:r>
                    </a:p>
                  </a:txBody>
                  <a:tcPr marL="91428" marR="91428" marT="45734" marB="457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a:t>
                      </a:r>
                    </a:p>
                  </a:txBody>
                  <a:tcPr marL="91428" marR="91428" marT="45734" marB="457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0.2</a:t>
                      </a:r>
                    </a:p>
                  </a:txBody>
                  <a:tcPr marL="91428" marR="91428" marT="45734" marB="457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0.2</a:t>
                      </a:r>
                    </a:p>
                  </a:txBody>
                  <a:tcPr marL="91428" marR="91428" marT="45734" marB="457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5" name="Content Placeholder 3"/>
          <p:cNvGraphicFramePr>
            <a:graphicFrameLocks noGrp="1"/>
          </p:cNvGraphicFramePr>
          <p:nvPr/>
        </p:nvGraphicFramePr>
        <p:xfrm>
          <a:off x="533400" y="4419600"/>
          <a:ext cx="8153400" cy="1011238"/>
        </p:xfrm>
        <a:graphic>
          <a:graphicData uri="http://schemas.openxmlformats.org/drawingml/2006/table">
            <a:tbl>
              <a:tblPr/>
              <a:tblGrid>
                <a:gridCol w="3989388"/>
                <a:gridCol w="4164012"/>
              </a:tblGrid>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P(NOT (Cavity OR Toothache)</a:t>
                      </a:r>
                    </a:p>
                  </a:txBody>
                  <a:tcPr marL="91428" marR="91428" marT="45734" marB="457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 F AND Toothache = F)</a:t>
                      </a:r>
                    </a:p>
                  </a:txBody>
                  <a:tcPr marL="91428" marR="91428" marT="45734" marB="457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0.72</a:t>
                      </a:r>
                    </a:p>
                  </a:txBody>
                  <a:tcPr marL="91428" marR="91428" marT="45734" marB="457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0.72</a:t>
                      </a:r>
                    </a:p>
                  </a:txBody>
                  <a:tcPr marL="91428" marR="91428" marT="45734" marB="457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6" name="Content Placeholder 3"/>
          <p:cNvGraphicFramePr>
            <a:graphicFrameLocks noGrp="1"/>
          </p:cNvGraphicFramePr>
          <p:nvPr/>
        </p:nvGraphicFramePr>
        <p:xfrm>
          <a:off x="533400" y="2895600"/>
          <a:ext cx="8153400" cy="1011238"/>
        </p:xfrm>
        <a:graphic>
          <a:graphicData uri="http://schemas.openxmlformats.org/drawingml/2006/table">
            <a:tbl>
              <a:tblPr/>
              <a:tblGrid>
                <a:gridCol w="4191000"/>
                <a:gridCol w="3962400"/>
              </a:tblGrid>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P(NOT (Cavity AND Toothache))</a:t>
                      </a:r>
                    </a:p>
                  </a:txBody>
                  <a:tcPr marL="91428" marR="91428" marT="45734" marB="457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 F OR Toothache = F)</a:t>
                      </a:r>
                    </a:p>
                  </a:txBody>
                  <a:tcPr marL="91428" marR="91428" marT="45734" marB="457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0.88</a:t>
                      </a:r>
                    </a:p>
                  </a:txBody>
                  <a:tcPr marL="91428" marR="91428" marT="45734" marB="457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0.88</a:t>
                      </a:r>
                    </a:p>
                  </a:txBody>
                  <a:tcPr marL="91428" marR="91428" marT="45734" marB="457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sp>
        <p:nvSpPr>
          <p:cNvPr id="64547" name="TextBox 2"/>
          <p:cNvSpPr txBox="1">
            <a:spLocks noChangeArrowheads="1"/>
          </p:cNvSpPr>
          <p:nvPr/>
        </p:nvSpPr>
        <p:spPr bwMode="auto">
          <a:xfrm>
            <a:off x="609600" y="5715000"/>
            <a:ext cx="7315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ja-JP" altLang="en-US" sz="2000"/>
              <a:t>“</a:t>
            </a:r>
            <a:r>
              <a:rPr lang="en-US" altLang="ja-JP" sz="2000"/>
              <a:t>Cavity</a:t>
            </a:r>
            <a:r>
              <a:rPr lang="ja-JP" altLang="en-US" sz="2000"/>
              <a:t>”</a:t>
            </a:r>
            <a:r>
              <a:rPr lang="en-US" altLang="ja-JP" sz="2000"/>
              <a:t> is shorthand for Cavity = True.</a:t>
            </a:r>
            <a:endParaRPr lang="en-US" sz="2000"/>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The Logical Equivalence Pattern</a:t>
            </a:r>
          </a:p>
        </p:txBody>
      </p:sp>
      <p:graphicFrame>
        <p:nvGraphicFramePr>
          <p:cNvPr id="4" name="Content Placeholder 3"/>
          <p:cNvGraphicFramePr>
            <a:graphicFrameLocks noGrp="1"/>
          </p:cNvGraphicFramePr>
          <p:nvPr/>
        </p:nvGraphicFramePr>
        <p:xfrm>
          <a:off x="533400" y="1524000"/>
          <a:ext cx="4724400" cy="1011293"/>
        </p:xfrm>
        <a:graphic>
          <a:graphicData uri="http://schemas.openxmlformats.org/drawingml/2006/table">
            <a:tbl>
              <a:tblPr/>
              <a:tblGrid>
                <a:gridCol w="1749425"/>
                <a:gridCol w="1749425"/>
                <a:gridCol w="1225550"/>
              </a:tblGrid>
              <a:tr h="639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P(NOT (NOT Cavity))</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0.2</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0.2</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5" name="Content Placeholder 3"/>
          <p:cNvGraphicFramePr>
            <a:graphicFrameLocks noGrp="1"/>
          </p:cNvGraphicFramePr>
          <p:nvPr/>
        </p:nvGraphicFramePr>
        <p:xfrm>
          <a:off x="533400" y="4419600"/>
          <a:ext cx="4267200" cy="1558925"/>
        </p:xfrm>
        <a:graphic>
          <a:graphicData uri="http://schemas.openxmlformats.org/drawingml/2006/table">
            <a:tbl>
              <a:tblPr/>
              <a:tblGrid>
                <a:gridCol w="1905000"/>
                <a:gridCol w="854075"/>
                <a:gridCol w="1508125"/>
              </a:tblGrid>
              <a:tr h="11890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P(NOT (Cavity OR Toothache)</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 F AND Toothache = F)</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698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0.72</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0.72</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6" name="Content Placeholder 3"/>
          <p:cNvGraphicFramePr>
            <a:graphicFrameLocks noGrp="1"/>
          </p:cNvGraphicFramePr>
          <p:nvPr/>
        </p:nvGraphicFramePr>
        <p:xfrm>
          <a:off x="533400" y="2667000"/>
          <a:ext cx="4727575" cy="1558925"/>
        </p:xfrm>
        <a:graphic>
          <a:graphicData uri="http://schemas.openxmlformats.org/drawingml/2006/table">
            <a:tbl>
              <a:tblPr/>
              <a:tblGrid>
                <a:gridCol w="1674813"/>
                <a:gridCol w="1674812"/>
                <a:gridCol w="1377950"/>
              </a:tblGrid>
              <a:tr h="11890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P(NOT (Cavity AND Toothache))</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 F OR Toothache = F)</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698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0.88</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0.88</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sp>
        <p:nvSpPr>
          <p:cNvPr id="66604" name="TextBox 6"/>
          <p:cNvSpPr txBox="1">
            <a:spLocks noChangeArrowheads="1"/>
          </p:cNvSpPr>
          <p:nvPr/>
        </p:nvSpPr>
        <p:spPr bwMode="auto">
          <a:xfrm>
            <a:off x="5791200" y="1828800"/>
            <a:ext cx="2743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Rule 1: Logically equivalent expressions have the same probability.</a:t>
            </a: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Psychology: Probability Judgements</a:t>
            </a:r>
          </a:p>
        </p:txBody>
      </p:sp>
      <p:sp>
        <p:nvSpPr>
          <p:cNvPr id="3" name="Content Placeholder 2"/>
          <p:cNvSpPr>
            <a:spLocks noGrp="1"/>
          </p:cNvSpPr>
          <p:nvPr>
            <p:ph sz="quarter" idx="1"/>
          </p:nvPr>
        </p:nvSpPr>
        <p:spPr>
          <a:xfrm>
            <a:off x="301625" y="1527175"/>
            <a:ext cx="8504238" cy="4572000"/>
          </a:xfrm>
        </p:spPr>
        <p:txBody>
          <a:bodyPr/>
          <a:lstStyle/>
          <a:p>
            <a:pPr>
              <a:buFont typeface="Wingdings 2" pitchFamily="-103" charset="2"/>
              <a:buNone/>
              <a:defRPr/>
            </a:pPr>
            <a:r>
              <a:rPr lang="en-US" dirty="0" smtClean="0"/>
              <a:t>Consider the following famous experiment.</a:t>
            </a:r>
          </a:p>
          <a:p>
            <a:pPr>
              <a:buFont typeface="Wingdings 2" pitchFamily="-103" charset="2"/>
              <a:buNone/>
              <a:defRPr/>
            </a:pPr>
            <a:r>
              <a:rPr lang="en-US" dirty="0" smtClean="0"/>
              <a:t>Two groups of subjects. </a:t>
            </a:r>
          </a:p>
          <a:p>
            <a:pPr marL="514350" indent="-514350">
              <a:buFont typeface="+mj-lt"/>
              <a:buAutoNum type="arabicPeriod"/>
              <a:defRPr/>
            </a:pPr>
            <a:r>
              <a:rPr lang="en-US" dirty="0" smtClean="0"/>
              <a:t>Would you opt for surgery if the survival rate is 90 percent?</a:t>
            </a:r>
          </a:p>
          <a:p>
            <a:pPr marL="514350" indent="-514350">
              <a:buFont typeface="+mj-lt"/>
              <a:buAutoNum type="arabicPeriod"/>
              <a:defRPr/>
            </a:pPr>
            <a:r>
              <a:rPr lang="en-US" dirty="0" smtClean="0"/>
              <a:t>Would you opt for surgery if the </a:t>
            </a:r>
            <a:r>
              <a:rPr lang="en-US" dirty="0" err="1" smtClean="0"/>
              <a:t>mortatility</a:t>
            </a:r>
            <a:r>
              <a:rPr lang="en-US" dirty="0" smtClean="0"/>
              <a:t> rate is 10 percent?</a:t>
            </a:r>
          </a:p>
          <a:p>
            <a:pPr marL="514350" indent="-514350">
              <a:buFont typeface="Wingdings 2" pitchFamily="-103" charset="2"/>
              <a:buNone/>
              <a:defRPr/>
            </a:pPr>
            <a:r>
              <a:rPr lang="en-US" dirty="0" smtClean="0"/>
              <a:t>Which would you prefer?</a:t>
            </a: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p:cNvSpPr>
            <a:spLocks noGrp="1"/>
          </p:cNvSpPr>
          <p:nvPr>
            <p:ph type="title"/>
          </p:nvPr>
        </p:nvSpPr>
        <p:spPr/>
        <p:txBody>
          <a:bodyPr/>
          <a:lstStyle/>
          <a:p>
            <a:r>
              <a:rPr lang="en-US" dirty="0">
                <a:solidFill>
                  <a:srgbClr val="7B9899"/>
                </a:solidFill>
                <a:latin typeface="Georgia" charset="0"/>
                <a:ea typeface="ＭＳ Ｐゴシック" charset="0"/>
                <a:cs typeface="ＭＳ Ｐゴシック" charset="0"/>
              </a:rPr>
              <a:t>Rule 2: Marginalization</a:t>
            </a:r>
          </a:p>
        </p:txBody>
      </p:sp>
      <p:graphicFrame>
        <p:nvGraphicFramePr>
          <p:cNvPr id="4" name="Content Placeholder 3"/>
          <p:cNvGraphicFramePr>
            <a:graphicFrameLocks noGrp="1"/>
          </p:cNvGraphicFramePr>
          <p:nvPr/>
        </p:nvGraphicFramePr>
        <p:xfrm>
          <a:off x="301625" y="1527175"/>
          <a:ext cx="6116638" cy="1011293"/>
        </p:xfrm>
        <a:graphic>
          <a:graphicData uri="http://schemas.openxmlformats.org/drawingml/2006/table">
            <a:tbl>
              <a:tblPr/>
              <a:tblGrid>
                <a:gridCol w="2038350"/>
                <a:gridCol w="2039938"/>
                <a:gridCol w="2038350"/>
              </a:tblGrid>
              <a:tr h="639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Toothache)</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Toothache = F)</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0.12</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0.08</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0.2</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6" name="Content Placeholder 3"/>
          <p:cNvGraphicFramePr>
            <a:graphicFrameLocks noGrp="1"/>
          </p:cNvGraphicFramePr>
          <p:nvPr/>
        </p:nvGraphicFramePr>
        <p:xfrm>
          <a:off x="301625" y="4856163"/>
          <a:ext cx="6116638" cy="1011292"/>
        </p:xfrm>
        <a:graphic>
          <a:graphicData uri="http://schemas.openxmlformats.org/drawingml/2006/table">
            <a:tbl>
              <a:tblPr/>
              <a:tblGrid>
                <a:gridCol w="2038350"/>
                <a:gridCol w="2039938"/>
                <a:gridCol w="2038350"/>
              </a:tblGrid>
              <a:tr h="639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Toothache)</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 F, Toothache)</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P(Toothache)</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24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0.12</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0.08</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0.2</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7" name="Content Placeholder 3"/>
          <p:cNvGraphicFramePr>
            <a:graphicFrameLocks noGrp="1"/>
          </p:cNvGraphicFramePr>
          <p:nvPr/>
        </p:nvGraphicFramePr>
        <p:xfrm>
          <a:off x="301625" y="3200400"/>
          <a:ext cx="6116638" cy="1011293"/>
        </p:xfrm>
        <a:graphic>
          <a:graphicData uri="http://schemas.openxmlformats.org/drawingml/2006/table">
            <a:tbl>
              <a:tblPr/>
              <a:tblGrid>
                <a:gridCol w="2038350"/>
                <a:gridCol w="2039938"/>
                <a:gridCol w="2038350"/>
              </a:tblGrid>
              <a:tr h="639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 F, Toothache)</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 F, Toothache = F)</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 F)</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0.08</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0.72</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0.8</a:t>
                      </a:r>
                    </a:p>
                  </a:txBody>
                  <a:tcPr marL="91428" marR="9142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The Marginalization Pattern</a:t>
            </a:r>
          </a:p>
        </p:txBody>
      </p:sp>
      <p:graphicFrame>
        <p:nvGraphicFramePr>
          <p:cNvPr id="4" name="Content Placeholder 3"/>
          <p:cNvGraphicFramePr>
            <a:graphicFrameLocks noGrp="1"/>
          </p:cNvGraphicFramePr>
          <p:nvPr/>
        </p:nvGraphicFramePr>
        <p:xfrm>
          <a:off x="301625" y="1527175"/>
          <a:ext cx="7699375" cy="1011293"/>
        </p:xfrm>
        <a:graphic>
          <a:graphicData uri="http://schemas.openxmlformats.org/drawingml/2006/table">
            <a:tbl>
              <a:tblPr/>
              <a:tblGrid>
                <a:gridCol w="1527175"/>
                <a:gridCol w="657225"/>
                <a:gridCol w="2519363"/>
                <a:gridCol w="382587"/>
                <a:gridCol w="2613025"/>
              </a:tblGrid>
              <a:tr h="639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Toothache)</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Toothache = F)</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0.12</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0.08</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0.2</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6" name="Content Placeholder 3"/>
          <p:cNvGraphicFramePr>
            <a:graphicFrameLocks noGrp="1"/>
          </p:cNvGraphicFramePr>
          <p:nvPr/>
        </p:nvGraphicFramePr>
        <p:xfrm>
          <a:off x="301625" y="4648200"/>
          <a:ext cx="7623175" cy="1011293"/>
        </p:xfrm>
        <a:graphic>
          <a:graphicData uri="http://schemas.openxmlformats.org/drawingml/2006/table">
            <a:tbl>
              <a:tblPr/>
              <a:tblGrid>
                <a:gridCol w="1679575"/>
                <a:gridCol w="306388"/>
                <a:gridCol w="2132012"/>
                <a:gridCol w="698500"/>
                <a:gridCol w="2806700"/>
              </a:tblGrid>
              <a:tr h="639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Toothache)</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 F, Toothache)</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P(Toothache)</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0.12</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0.08</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0.2</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7" name="Content Placeholder 3"/>
          <p:cNvGraphicFramePr>
            <a:graphicFrameLocks noGrp="1"/>
          </p:cNvGraphicFramePr>
          <p:nvPr/>
        </p:nvGraphicFramePr>
        <p:xfrm>
          <a:off x="301625" y="3048000"/>
          <a:ext cx="7623175" cy="1011293"/>
        </p:xfrm>
        <a:graphic>
          <a:graphicData uri="http://schemas.openxmlformats.org/drawingml/2006/table">
            <a:tbl>
              <a:tblPr/>
              <a:tblGrid>
                <a:gridCol w="1679575"/>
                <a:gridCol w="457200"/>
                <a:gridCol w="2330450"/>
                <a:gridCol w="569913"/>
                <a:gridCol w="2586037"/>
              </a:tblGrid>
              <a:tr h="639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 F, Toothache)</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 F, Toothache = F)</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 F)</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0.08</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0.72</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0.8</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Outline</a:t>
            </a:r>
          </a:p>
        </p:txBody>
      </p:sp>
      <p:sp>
        <p:nvSpPr>
          <p:cNvPr id="19458" name="Rectangle 3"/>
          <p:cNvSpPr>
            <a:spLocks noGrp="1" noChangeArrowheads="1"/>
          </p:cNvSpPr>
          <p:nvPr>
            <p:ph sz="quarter" idx="1"/>
          </p:nvPr>
        </p:nvSpPr>
        <p:spPr>
          <a:xfrm>
            <a:off x="301625" y="1527175"/>
            <a:ext cx="8504238" cy="4572000"/>
          </a:xfrm>
        </p:spPr>
        <p:txBody>
          <a:bodyPr/>
          <a:lstStyle/>
          <a:p>
            <a:pPr eaLnBrk="1" hangingPunct="1"/>
            <a:r>
              <a:rPr lang="en-US">
                <a:latin typeface="Georgia" charset="0"/>
                <a:ea typeface="ＭＳ Ｐゴシック" charset="0"/>
                <a:cs typeface="ＭＳ Ｐゴシック" charset="0"/>
              </a:rPr>
              <a:t>Uncertainty and Rationality</a:t>
            </a:r>
          </a:p>
          <a:p>
            <a:pPr eaLnBrk="1" hangingPunct="1"/>
            <a:r>
              <a:rPr lang="en-US">
                <a:latin typeface="Georgia" charset="0"/>
                <a:ea typeface="ＭＳ Ｐゴシック" charset="0"/>
                <a:cs typeface="ＭＳ Ｐゴシック" charset="0"/>
              </a:rPr>
              <a:t>Probability</a:t>
            </a:r>
          </a:p>
          <a:p>
            <a:pPr eaLnBrk="1" hangingPunct="1"/>
            <a:r>
              <a:rPr lang="en-US">
                <a:latin typeface="Georgia" charset="0"/>
                <a:ea typeface="ＭＳ Ｐゴシック" charset="0"/>
                <a:cs typeface="ＭＳ Ｐゴシック" charset="0"/>
              </a:rPr>
              <a:t>Syntax and Semantics</a:t>
            </a:r>
          </a:p>
          <a:p>
            <a:pPr eaLnBrk="1" hangingPunct="1"/>
            <a:r>
              <a:rPr lang="en-US">
                <a:latin typeface="Georgia" charset="0"/>
                <a:ea typeface="ＭＳ Ｐゴシック" charset="0"/>
                <a:cs typeface="ＭＳ Ｐゴシック" charset="0"/>
              </a:rPr>
              <a:t>Inference Rules</a:t>
            </a: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Prove the Pattern: Marginalization</a:t>
            </a:r>
          </a:p>
        </p:txBody>
      </p:sp>
      <p:sp>
        <p:nvSpPr>
          <p:cNvPr id="3" name="Content Placeholder 2"/>
          <p:cNvSpPr>
            <a:spLocks noGrp="1"/>
          </p:cNvSpPr>
          <p:nvPr>
            <p:ph sz="quarter" idx="1"/>
          </p:nvPr>
        </p:nvSpPr>
        <p:spPr>
          <a:xfrm>
            <a:off x="301625" y="1527175"/>
            <a:ext cx="8504238" cy="4572000"/>
          </a:xfrm>
        </p:spPr>
        <p:txBody>
          <a:bodyPr/>
          <a:lstStyle/>
          <a:p>
            <a:pPr marL="0" indent="0">
              <a:buFont typeface="Wingdings 2" charset="0"/>
              <a:buNone/>
            </a:pPr>
            <a:r>
              <a:rPr lang="en-US" dirty="0">
                <a:latin typeface="Georgia" charset="0"/>
                <a:ea typeface="ＭＳ Ｐゴシック" charset="0"/>
                <a:cs typeface="ＭＳ Ｐゴシック" charset="0"/>
              </a:rPr>
              <a:t>Theorem. P(A) = P(A,B) + P(A, not B)</a:t>
            </a:r>
          </a:p>
          <a:p>
            <a:pPr marL="0" indent="0"/>
            <a:r>
              <a:rPr lang="en-US" dirty="0">
                <a:latin typeface="Georgia" charset="0"/>
                <a:ea typeface="ＭＳ Ｐゴシック" charset="0"/>
                <a:cs typeface="ＭＳ Ｐゴシック" charset="0"/>
              </a:rPr>
              <a:t>Proof. </a:t>
            </a:r>
          </a:p>
          <a:p>
            <a:pPr marL="0" indent="0">
              <a:buFont typeface="Georgia" charset="0"/>
              <a:buAutoNum type="arabicPeriod"/>
            </a:pPr>
            <a:r>
              <a:rPr lang="en-US" dirty="0">
                <a:latin typeface="Georgia" charset="0"/>
                <a:ea typeface="ＭＳ Ｐゴシック" charset="0"/>
                <a:cs typeface="ＭＳ Ｐゴシック" charset="0"/>
              </a:rPr>
              <a:t>A is logically equivalent to </a:t>
            </a:r>
            <a:br>
              <a:rPr lang="en-US" dirty="0">
                <a:latin typeface="Georgia" charset="0"/>
                <a:ea typeface="ＭＳ Ｐゴシック" charset="0"/>
                <a:cs typeface="ＭＳ Ｐゴシック" charset="0"/>
              </a:rPr>
            </a:br>
            <a:r>
              <a:rPr lang="en-US" dirty="0" smtClean="0">
                <a:latin typeface="Georgia" charset="0"/>
                <a:ea typeface="ＭＳ Ｐゴシック" charset="0"/>
                <a:cs typeface="ＭＳ Ｐゴシック" charset="0"/>
              </a:rPr>
              <a:t>[(A </a:t>
            </a:r>
            <a:r>
              <a:rPr lang="en-US" dirty="0">
                <a:latin typeface="Georgia" charset="0"/>
                <a:ea typeface="ＭＳ Ｐゴシック" charset="0"/>
                <a:cs typeface="ＭＳ Ｐゴシック" charset="0"/>
              </a:rPr>
              <a:t>and B) </a:t>
            </a:r>
            <a:r>
              <a:rPr lang="en-US" dirty="0">
                <a:latin typeface="Georgia" charset="0"/>
                <a:ea typeface="ＭＳ Ｐゴシック" charset="0"/>
                <a:cs typeface="ＭＳ Ｐゴシック" charset="0"/>
                <a:sym typeface="Symbol" charset="0"/>
              </a:rPr>
              <a:t></a:t>
            </a:r>
            <a:r>
              <a:rPr lang="en-US" dirty="0">
                <a:latin typeface="Georgia" charset="0"/>
                <a:ea typeface="ＭＳ Ｐゴシック" charset="0"/>
                <a:cs typeface="ＭＳ Ｐゴシック" charset="0"/>
              </a:rPr>
              <a:t> (A and not B)].</a:t>
            </a:r>
          </a:p>
          <a:p>
            <a:pPr marL="0" indent="0">
              <a:buFont typeface="Georgia" charset="0"/>
              <a:buAutoNum type="arabicPeriod"/>
            </a:pPr>
            <a:r>
              <a:rPr lang="en-US" dirty="0">
                <a:latin typeface="Georgia" charset="0"/>
                <a:ea typeface="ＭＳ Ｐゴシック" charset="0"/>
                <a:cs typeface="ＭＳ Ｐゴシック" charset="0"/>
              </a:rPr>
              <a:t>P(A) = P([A and B) </a:t>
            </a:r>
            <a:r>
              <a:rPr lang="en-US" dirty="0">
                <a:latin typeface="Georgia" charset="0"/>
                <a:ea typeface="ＭＳ Ｐゴシック" charset="0"/>
                <a:cs typeface="ＭＳ Ｐゴシック" charset="0"/>
                <a:sym typeface="Symbol" charset="0"/>
              </a:rPr>
              <a:t></a:t>
            </a:r>
            <a:r>
              <a:rPr lang="en-US" dirty="0">
                <a:latin typeface="Georgia" charset="0"/>
                <a:ea typeface="ＭＳ Ｐゴシック" charset="0"/>
                <a:cs typeface="ＭＳ Ｐゴシック" charset="0"/>
              </a:rPr>
              <a:t> (A and not B)]) =</a:t>
            </a:r>
            <a:br>
              <a:rPr lang="en-US" dirty="0">
                <a:latin typeface="Georgia" charset="0"/>
                <a:ea typeface="ＭＳ Ｐゴシック" charset="0"/>
                <a:cs typeface="ＭＳ Ｐゴシック" charset="0"/>
              </a:rPr>
            </a:br>
            <a:r>
              <a:rPr lang="en-US" dirty="0">
                <a:latin typeface="Georgia" charset="0"/>
                <a:ea typeface="ＭＳ Ｐゴシック" charset="0"/>
                <a:cs typeface="ＭＳ Ｐゴシック" charset="0"/>
              </a:rPr>
              <a:t>P(A and B) + P(A and not B) – </a:t>
            </a:r>
            <a:br>
              <a:rPr lang="en-US" dirty="0">
                <a:latin typeface="Georgia" charset="0"/>
                <a:ea typeface="ＭＳ Ｐゴシック" charset="0"/>
                <a:cs typeface="ＭＳ Ｐゴシック" charset="0"/>
              </a:rPr>
            </a:br>
            <a:r>
              <a:rPr lang="en-US" dirty="0">
                <a:latin typeface="Georgia" charset="0"/>
                <a:ea typeface="ＭＳ Ｐゴシック" charset="0"/>
                <a:cs typeface="ＭＳ Ｐゴシック" charset="0"/>
              </a:rPr>
              <a:t>P(</a:t>
            </a:r>
            <a:r>
              <a:rPr lang="en-US" dirty="0" smtClean="0">
                <a:latin typeface="Georgia" charset="0"/>
                <a:ea typeface="ＭＳ Ｐゴシック" charset="0"/>
                <a:cs typeface="ＭＳ Ｐゴシック" charset="0"/>
              </a:rPr>
              <a:t>[(A </a:t>
            </a:r>
            <a:r>
              <a:rPr lang="en-US" dirty="0">
                <a:latin typeface="Georgia" charset="0"/>
                <a:ea typeface="ＭＳ Ｐゴシック" charset="0"/>
                <a:cs typeface="ＭＳ Ｐゴシック" charset="0"/>
              </a:rPr>
              <a:t>and B) </a:t>
            </a:r>
            <a:r>
              <a:rPr lang="en-US" dirty="0">
                <a:latin typeface="Georgia" charset="0"/>
                <a:ea typeface="ＭＳ Ｐゴシック" charset="0"/>
                <a:cs typeface="ＭＳ Ｐゴシック" charset="0"/>
                <a:sym typeface="Symbol" charset="0"/>
              </a:rPr>
              <a:t></a:t>
            </a:r>
            <a:r>
              <a:rPr lang="en-US" dirty="0">
                <a:latin typeface="Georgia" charset="0"/>
                <a:ea typeface="ＭＳ Ｐゴシック" charset="0"/>
                <a:cs typeface="ＭＳ Ｐゴシック" charset="0"/>
              </a:rPr>
              <a:t> (A and not B)]). Disjunction Rule.</a:t>
            </a:r>
          </a:p>
          <a:p>
            <a:pPr marL="0" indent="0">
              <a:buFont typeface="Georgia" charset="0"/>
              <a:buAutoNum type="arabicPeriod"/>
            </a:pPr>
            <a:r>
              <a:rPr lang="en-US" smtClean="0">
                <a:latin typeface="Georgia" charset="0"/>
                <a:ea typeface="ＭＳ Ｐゴシック" charset="0"/>
                <a:cs typeface="ＭＳ Ｐゴシック" charset="0"/>
              </a:rPr>
              <a:t>[(A </a:t>
            </a:r>
            <a:r>
              <a:rPr lang="en-US" dirty="0">
                <a:latin typeface="Georgia" charset="0"/>
                <a:ea typeface="ＭＳ Ｐゴシック" charset="0"/>
                <a:cs typeface="ＭＳ Ｐゴシック" charset="0"/>
              </a:rPr>
              <a:t>and B) </a:t>
            </a:r>
            <a:r>
              <a:rPr lang="en-US" dirty="0">
                <a:latin typeface="Georgia" charset="0"/>
                <a:ea typeface="ＭＳ Ｐゴシック" charset="0"/>
                <a:cs typeface="ＭＳ Ｐゴシック" charset="0"/>
                <a:sym typeface="Symbol" charset="0"/>
              </a:rPr>
              <a:t></a:t>
            </a:r>
            <a:r>
              <a:rPr lang="en-US" dirty="0">
                <a:latin typeface="Georgia" charset="0"/>
                <a:ea typeface="ＭＳ Ｐゴシック" charset="0"/>
                <a:cs typeface="ＭＳ Ｐゴシック" charset="0"/>
              </a:rPr>
              <a:t> (A and not B)] is logically equivalent to </a:t>
            </a:r>
            <a:r>
              <a:rPr lang="en-US" b="1" dirty="0">
                <a:latin typeface="Georgia" charset="0"/>
                <a:ea typeface="ＭＳ Ｐゴシック" charset="0"/>
                <a:cs typeface="ＭＳ Ｐゴシック" charset="0"/>
              </a:rPr>
              <a:t>false</a:t>
            </a:r>
            <a:r>
              <a:rPr lang="en-US" dirty="0">
                <a:latin typeface="Georgia" charset="0"/>
                <a:ea typeface="ＭＳ Ｐゴシック" charset="0"/>
                <a:cs typeface="ＭＳ Ｐゴシック" charset="0"/>
              </a:rPr>
              <a:t>, so P</a:t>
            </a:r>
            <a:r>
              <a:rPr lang="en-US">
                <a:latin typeface="Georgia" charset="0"/>
                <a:ea typeface="ＭＳ Ｐゴシック" charset="0"/>
                <a:cs typeface="ＭＳ Ｐゴシック" charset="0"/>
              </a:rPr>
              <a:t>(</a:t>
            </a:r>
            <a:r>
              <a:rPr lang="en-US" smtClean="0">
                <a:latin typeface="Georgia" charset="0"/>
                <a:ea typeface="ＭＳ Ｐゴシック" charset="0"/>
                <a:cs typeface="ＭＳ Ｐゴシック" charset="0"/>
              </a:rPr>
              <a:t>[(A </a:t>
            </a:r>
            <a:r>
              <a:rPr lang="en-US" dirty="0">
                <a:latin typeface="Georgia" charset="0"/>
                <a:ea typeface="ＭＳ Ｐゴシック" charset="0"/>
                <a:cs typeface="ＭＳ Ｐゴシック" charset="0"/>
              </a:rPr>
              <a:t>and B) </a:t>
            </a:r>
            <a:r>
              <a:rPr lang="en-US" dirty="0">
                <a:latin typeface="Georgia" charset="0"/>
                <a:ea typeface="ＭＳ Ｐゴシック" charset="0"/>
                <a:cs typeface="ＭＳ Ｐゴシック" charset="0"/>
                <a:sym typeface="Symbol" charset="0"/>
              </a:rPr>
              <a:t></a:t>
            </a:r>
            <a:r>
              <a:rPr lang="en-US" dirty="0">
                <a:latin typeface="Georgia" charset="0"/>
                <a:ea typeface="ＭＳ Ｐゴシック" charset="0"/>
                <a:cs typeface="ＭＳ Ｐゴシック" charset="0"/>
              </a:rPr>
              <a:t> (A and not B)]) =0.</a:t>
            </a:r>
          </a:p>
          <a:p>
            <a:pPr marL="0" indent="0">
              <a:buFont typeface="Georgia" charset="0"/>
              <a:buAutoNum type="arabicPeriod"/>
            </a:pPr>
            <a:r>
              <a:rPr lang="en-US" dirty="0">
                <a:latin typeface="Georgia" charset="0"/>
                <a:ea typeface="ＭＳ Ｐゴシック" charset="0"/>
                <a:cs typeface="ＭＳ Ｐゴシック" charset="0"/>
              </a:rPr>
              <a:t>So 2. implies P(A) = P(A and B) + P(A and not B).</a:t>
            </a:r>
          </a:p>
          <a:p>
            <a:pPr marL="0" indent="0">
              <a:buFont typeface="Georgia" charset="0"/>
              <a:buAutoNum type="arabicPeriod"/>
            </a:pPr>
            <a:endParaRPr lang="en-US" dirty="0">
              <a:latin typeface="Georgia" charset="0"/>
              <a:ea typeface="ＭＳ Ｐゴシック" charset="0"/>
              <a:cs typeface="ＭＳ Ｐゴシック"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1368425" y="2743200"/>
            <a:ext cx="6480175" cy="1673225"/>
          </a:xfrm>
        </p:spPr>
        <p:txBody>
          <a:bodyPr/>
          <a:lstStyle/>
          <a:p>
            <a:pPr>
              <a:defRPr/>
            </a:pPr>
            <a:endParaRPr lang="en-US"/>
          </a:p>
        </p:txBody>
      </p:sp>
      <p:sp>
        <p:nvSpPr>
          <p:cNvPr id="74754" name="Title 1"/>
          <p:cNvSpPr>
            <a:spLocks noGrp="1"/>
          </p:cNvSpPr>
          <p:nvPr>
            <p:ph type="title"/>
          </p:nvPr>
        </p:nvSpPr>
        <p:spPr/>
        <p:txBody>
          <a:bodyPr/>
          <a:lstStyle/>
          <a:p>
            <a:r>
              <a:rPr lang="en-US">
                <a:latin typeface="Georgia" charset="0"/>
                <a:ea typeface="ＭＳ Ｐゴシック" charset="0"/>
                <a:cs typeface="ＭＳ Ｐゴシック" charset="0"/>
              </a:rPr>
              <a:t>Conditional Probabilities</a:t>
            </a: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Conditional Probabilities: Intro</a:t>
            </a:r>
          </a:p>
        </p:txBody>
      </p:sp>
      <p:sp>
        <p:nvSpPr>
          <p:cNvPr id="72706" name="Content Placeholder 2"/>
          <p:cNvSpPr>
            <a:spLocks noGrp="1"/>
          </p:cNvSpPr>
          <p:nvPr>
            <p:ph sz="quarter" idx="1"/>
          </p:nvPr>
        </p:nvSpPr>
        <p:spPr>
          <a:xfrm>
            <a:off x="301625" y="1527175"/>
            <a:ext cx="8504238" cy="4572000"/>
          </a:xfrm>
        </p:spPr>
        <p:txBody>
          <a:bodyPr/>
          <a:lstStyle/>
          <a:p>
            <a:r>
              <a:rPr lang="en-US">
                <a:latin typeface="Georgia" charset="0"/>
                <a:ea typeface="ＭＳ Ｐゴシック" charset="0"/>
                <a:cs typeface="ＭＳ Ｐゴシック" charset="0"/>
              </a:rPr>
              <a:t>Given (A) that a die comes up with an odd number, what is the probability that (B) the number is</a:t>
            </a:r>
          </a:p>
          <a:p>
            <a:pPr marL="731838" lvl="1" indent="-457200">
              <a:buFont typeface="Georgia" charset="0"/>
              <a:buAutoNum type="arabicPeriod"/>
            </a:pPr>
            <a:r>
              <a:rPr lang="en-US">
                <a:latin typeface="Georgia" charset="0"/>
                <a:ea typeface="ＭＳ Ｐゴシック" charset="0"/>
              </a:rPr>
              <a:t>a 2</a:t>
            </a:r>
          </a:p>
          <a:p>
            <a:pPr marL="731838" lvl="1" indent="-457200">
              <a:buFont typeface="Georgia" charset="0"/>
              <a:buAutoNum type="arabicPeriod"/>
            </a:pPr>
            <a:r>
              <a:rPr lang="en-US">
                <a:latin typeface="Georgia" charset="0"/>
                <a:ea typeface="ＭＳ Ｐゴシック" charset="0"/>
              </a:rPr>
              <a:t>a 3</a:t>
            </a:r>
          </a:p>
          <a:p>
            <a:r>
              <a:rPr lang="en-US">
                <a:latin typeface="Georgia" charset="0"/>
                <a:ea typeface="ＭＳ Ｐゴシック" charset="0"/>
                <a:cs typeface="ＭＳ Ｐゴシック" charset="0"/>
              </a:rPr>
              <a:t>Answer: the number of cases that satisfy both A and B, out of the number of cases that satisfy A.</a:t>
            </a:r>
          </a:p>
          <a:p>
            <a:r>
              <a:rPr lang="en-US">
                <a:latin typeface="Georgia" charset="0"/>
                <a:ea typeface="ＭＳ Ｐゴシック" charset="0"/>
                <a:cs typeface="ＭＳ Ｐゴシック" charset="0"/>
              </a:rPr>
              <a:t>Examples:</a:t>
            </a:r>
          </a:p>
          <a:p>
            <a:pPr marL="731838" lvl="1" indent="-457200">
              <a:buFont typeface="Georgia" charset="0"/>
              <a:buAutoNum type="arabicPeriod"/>
            </a:pPr>
            <a:r>
              <a:rPr lang="en-US">
                <a:latin typeface="Georgia" charset="0"/>
                <a:ea typeface="ＭＳ Ｐゴシック" charset="0"/>
              </a:rPr>
              <a:t>#faces with (odd and 2)/#faces with odd</a:t>
            </a:r>
            <a:br>
              <a:rPr lang="en-US">
                <a:latin typeface="Georgia" charset="0"/>
                <a:ea typeface="ＭＳ Ｐゴシック" charset="0"/>
              </a:rPr>
            </a:br>
            <a:r>
              <a:rPr lang="en-US">
                <a:latin typeface="Georgia" charset="0"/>
                <a:ea typeface="ＭＳ Ｐゴシック" charset="0"/>
              </a:rPr>
              <a:t>= 0 / 3 = 0.</a:t>
            </a:r>
          </a:p>
          <a:p>
            <a:pPr marL="731838" lvl="1" indent="-457200">
              <a:buFont typeface="Georgia" charset="0"/>
              <a:buAutoNum type="arabicPeriod"/>
            </a:pPr>
            <a:r>
              <a:rPr lang="en-US">
                <a:latin typeface="Georgia" charset="0"/>
                <a:ea typeface="ＭＳ Ｐゴシック" charset="0"/>
              </a:rPr>
              <a:t>#faces with (odd and 3)/#faces with odd</a:t>
            </a:r>
            <a:br>
              <a:rPr lang="en-US">
                <a:latin typeface="Georgia" charset="0"/>
                <a:ea typeface="ＭＳ Ｐゴシック" charset="0"/>
              </a:rPr>
            </a:br>
            <a:r>
              <a:rPr lang="en-US">
                <a:latin typeface="Georgia" charset="0"/>
                <a:ea typeface="ＭＳ Ｐゴシック" charset="0"/>
              </a:rPr>
              <a:t>= 1 / 3.</a:t>
            </a:r>
          </a:p>
          <a:p>
            <a:pPr marL="731838" lvl="1" indent="-457200">
              <a:buFont typeface="Georgia" charset="0"/>
              <a:buAutoNum type="arabicPeriod"/>
            </a:pPr>
            <a:endParaRPr lang="en-US">
              <a:latin typeface="Georgia" charset="0"/>
              <a:ea typeface="ＭＳ Ｐゴシック"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0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270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270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2706">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270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270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270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Conditional Probs ctd.</a:t>
            </a:r>
          </a:p>
        </p:txBody>
      </p:sp>
      <p:sp>
        <p:nvSpPr>
          <p:cNvPr id="76802" name="Content Placeholder 2"/>
          <p:cNvSpPr>
            <a:spLocks noGrp="1"/>
          </p:cNvSpPr>
          <p:nvPr>
            <p:ph sz="quarter" idx="1"/>
          </p:nvPr>
        </p:nvSpPr>
        <p:spPr>
          <a:xfrm>
            <a:off x="301625" y="1527175"/>
            <a:ext cx="8504238" cy="4572000"/>
          </a:xfrm>
        </p:spPr>
        <p:txBody>
          <a:bodyPr/>
          <a:lstStyle/>
          <a:p>
            <a:r>
              <a:rPr lang="en-US">
                <a:latin typeface="Georgia" charset="0"/>
                <a:ea typeface="ＭＳ Ｐゴシック" charset="0"/>
                <a:cs typeface="ＭＳ Ｐゴシック" charset="0"/>
              </a:rPr>
              <a:t>Suppose that 50 students are taking 310 and 30 are women. Given (A) that a student is taking 310, what is the probability that (B) they are a woman?</a:t>
            </a:r>
          </a:p>
          <a:p>
            <a:r>
              <a:rPr lang="en-US">
                <a:latin typeface="Georgia" charset="0"/>
                <a:ea typeface="ＭＳ Ｐゴシック" charset="0"/>
                <a:cs typeface="ＭＳ Ｐゴシック" charset="0"/>
              </a:rPr>
              <a:t>Answer: </a:t>
            </a:r>
            <a:br>
              <a:rPr lang="en-US">
                <a:latin typeface="Georgia" charset="0"/>
                <a:ea typeface="ＭＳ Ｐゴシック" charset="0"/>
                <a:cs typeface="ＭＳ Ｐゴシック" charset="0"/>
              </a:rPr>
            </a:br>
            <a:r>
              <a:rPr lang="en-US">
                <a:latin typeface="Georgia" charset="0"/>
                <a:ea typeface="ＭＳ Ｐゴシック" charset="0"/>
                <a:cs typeface="ＭＳ Ｐゴシック" charset="0"/>
              </a:rPr>
              <a:t>#students who take 310 and are a woman/</a:t>
            </a:r>
            <a:br>
              <a:rPr lang="en-US">
                <a:latin typeface="Georgia" charset="0"/>
                <a:ea typeface="ＭＳ Ｐゴシック" charset="0"/>
                <a:cs typeface="ＭＳ Ｐゴシック" charset="0"/>
              </a:rPr>
            </a:br>
            <a:r>
              <a:rPr lang="en-US">
                <a:latin typeface="Georgia" charset="0"/>
                <a:ea typeface="ＭＳ Ｐゴシック" charset="0"/>
                <a:cs typeface="ＭＳ Ｐゴシック" charset="0"/>
              </a:rPr>
              <a:t>#students in 310 </a:t>
            </a:r>
            <a:br>
              <a:rPr lang="en-US">
                <a:latin typeface="Georgia" charset="0"/>
                <a:ea typeface="ＭＳ Ｐゴシック" charset="0"/>
                <a:cs typeface="ＭＳ Ｐゴシック" charset="0"/>
              </a:rPr>
            </a:br>
            <a:r>
              <a:rPr lang="en-US">
                <a:latin typeface="Georgia" charset="0"/>
                <a:ea typeface="ＭＳ Ｐゴシック" charset="0"/>
                <a:cs typeface="ＭＳ Ｐゴシック" charset="0"/>
              </a:rPr>
              <a:t>= 30/50 = 3/5.</a:t>
            </a:r>
          </a:p>
          <a:p>
            <a:r>
              <a:rPr lang="en-US" b="1">
                <a:latin typeface="Georgia" charset="0"/>
                <a:ea typeface="ＭＳ Ｐゴシック" charset="0"/>
                <a:cs typeface="ＭＳ Ｐゴシック" charset="0"/>
              </a:rPr>
              <a:t>Notation</a:t>
            </a:r>
            <a:r>
              <a:rPr lang="en-US">
                <a:latin typeface="Georgia" charset="0"/>
                <a:ea typeface="ＭＳ Ｐゴシック" charset="0"/>
                <a:cs typeface="ＭＳ Ｐゴシック" charset="0"/>
              </a:rPr>
              <a:t>: P(A|B)</a:t>
            </a:r>
            <a:endParaRPr lang="en-US" b="1">
              <a:latin typeface="Georgia" charset="0"/>
              <a:ea typeface="ＭＳ Ｐゴシック" charset="0"/>
              <a:cs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Conditional Ratios: Spot the Pattern</a:t>
            </a:r>
          </a:p>
        </p:txBody>
      </p:sp>
      <p:sp>
        <p:nvSpPr>
          <p:cNvPr id="77826" name="Content Placeholder 2"/>
          <p:cNvSpPr>
            <a:spLocks noGrp="1"/>
          </p:cNvSpPr>
          <p:nvPr>
            <p:ph sz="quarter" idx="1"/>
          </p:nvPr>
        </p:nvSpPr>
        <p:spPr>
          <a:xfrm>
            <a:off x="301625" y="1527175"/>
            <a:ext cx="8504238" cy="682625"/>
          </a:xfrm>
        </p:spPr>
        <p:txBody>
          <a:bodyPr/>
          <a:lstStyle/>
          <a:p>
            <a:r>
              <a:rPr lang="en-US">
                <a:latin typeface="Georgia" charset="0"/>
                <a:ea typeface="ＭＳ Ｐゴシック" charset="0"/>
                <a:cs typeface="ＭＳ Ｐゴシック" charset="0"/>
              </a:rPr>
              <a:t>Spot the Pattern</a:t>
            </a:r>
          </a:p>
        </p:txBody>
      </p:sp>
      <p:graphicFrame>
        <p:nvGraphicFramePr>
          <p:cNvPr id="4" name="Content Placeholder 3"/>
          <p:cNvGraphicFramePr>
            <a:graphicFrameLocks noGrp="1"/>
          </p:cNvGraphicFramePr>
          <p:nvPr/>
        </p:nvGraphicFramePr>
        <p:xfrm>
          <a:off x="762000" y="4114800"/>
          <a:ext cx="6708775" cy="1285891"/>
        </p:xfrm>
        <a:graphic>
          <a:graphicData uri="http://schemas.openxmlformats.org/drawingml/2006/table">
            <a:tbl>
              <a:tblPr/>
              <a:tblGrid>
                <a:gridCol w="2236788"/>
                <a:gridCol w="2235200"/>
                <a:gridCol w="2236787"/>
              </a:tblGrid>
              <a:tr h="9144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P(Student takes 310)</a:t>
                      </a:r>
                    </a:p>
                  </a:txBody>
                  <a:tcPr marL="91428" marR="9142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P(Student takes 310 and is woman)</a:t>
                      </a:r>
                    </a:p>
                  </a:txBody>
                  <a:tcPr marL="91428" marR="9142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P(Student is woman|Student takes 310)</a:t>
                      </a:r>
                    </a:p>
                  </a:txBody>
                  <a:tcPr marL="91428" marR="9142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=50/15,000</a:t>
                      </a:r>
                    </a:p>
                  </a:txBody>
                  <a:tcPr marL="91428" marR="9142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30/15,000</a:t>
                      </a:r>
                    </a:p>
                  </a:txBody>
                  <a:tcPr marL="91428" marR="9142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3/5</a:t>
                      </a:r>
                    </a:p>
                  </a:txBody>
                  <a:tcPr marL="91428" marR="9142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5" name="Content Placeholder 3"/>
          <p:cNvGraphicFramePr>
            <a:graphicFrameLocks noGrp="1"/>
          </p:cNvGraphicFramePr>
          <p:nvPr/>
        </p:nvGraphicFramePr>
        <p:xfrm>
          <a:off x="762000" y="2209800"/>
          <a:ext cx="6116638" cy="1285891"/>
        </p:xfrm>
        <a:graphic>
          <a:graphicData uri="http://schemas.openxmlformats.org/drawingml/2006/table">
            <a:tbl>
              <a:tblPr/>
              <a:tblGrid>
                <a:gridCol w="2038350"/>
                <a:gridCol w="2039938"/>
                <a:gridCol w="2038350"/>
              </a:tblGrid>
              <a:tr h="9144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P(die comes up with odd number)</a:t>
                      </a:r>
                    </a:p>
                  </a:txBody>
                  <a:tcPr marL="91428" marR="9142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P(die comes up with 3)</a:t>
                      </a:r>
                    </a:p>
                  </a:txBody>
                  <a:tcPr marL="91428" marR="9142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P(3|odd number)</a:t>
                      </a:r>
                    </a:p>
                  </a:txBody>
                  <a:tcPr marL="91428" marR="9142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1/2</a:t>
                      </a:r>
                    </a:p>
                  </a:txBody>
                  <a:tcPr marL="91428" marR="9142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1/6</a:t>
                      </a:r>
                    </a:p>
                  </a:txBody>
                  <a:tcPr marL="91428" marR="9142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1/3</a:t>
                      </a:r>
                    </a:p>
                  </a:txBody>
                  <a:tcPr marL="91428" marR="9142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Conditional Probs: The Ratio Pattern</a:t>
            </a:r>
          </a:p>
        </p:txBody>
      </p:sp>
      <p:sp>
        <p:nvSpPr>
          <p:cNvPr id="78850" name="Content Placeholder 2"/>
          <p:cNvSpPr>
            <a:spLocks noGrp="1"/>
          </p:cNvSpPr>
          <p:nvPr>
            <p:ph sz="quarter" idx="1"/>
          </p:nvPr>
        </p:nvSpPr>
        <p:spPr>
          <a:xfrm>
            <a:off x="301625" y="1527175"/>
            <a:ext cx="8504238" cy="682625"/>
          </a:xfrm>
        </p:spPr>
        <p:txBody>
          <a:bodyPr/>
          <a:lstStyle/>
          <a:p>
            <a:r>
              <a:rPr lang="en-US">
                <a:latin typeface="Georgia" charset="0"/>
                <a:ea typeface="ＭＳ Ｐゴシック" charset="0"/>
                <a:cs typeface="ＭＳ Ｐゴシック" charset="0"/>
              </a:rPr>
              <a:t>Spot the Pattern</a:t>
            </a:r>
          </a:p>
        </p:txBody>
      </p:sp>
      <p:graphicFrame>
        <p:nvGraphicFramePr>
          <p:cNvPr id="4" name="Content Placeholder 3"/>
          <p:cNvGraphicFramePr>
            <a:graphicFrameLocks noGrp="1"/>
          </p:cNvGraphicFramePr>
          <p:nvPr/>
        </p:nvGraphicFramePr>
        <p:xfrm>
          <a:off x="762000" y="3962400"/>
          <a:ext cx="7696200" cy="1558925"/>
        </p:xfrm>
        <a:graphic>
          <a:graphicData uri="http://schemas.openxmlformats.org/drawingml/2006/table">
            <a:tbl>
              <a:tblPr/>
              <a:tblGrid>
                <a:gridCol w="1539875"/>
                <a:gridCol w="1538288"/>
                <a:gridCol w="1539875"/>
                <a:gridCol w="1538287"/>
                <a:gridCol w="1539875"/>
              </a:tblGrid>
              <a:tr h="11890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P(Student takes 310)</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P(Student takes 310 and is woman)</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P(Student is woman|Student takes 310)</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698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=50/15,000</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30/15,000</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3/5</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5" name="Content Placeholder 3"/>
          <p:cNvGraphicFramePr>
            <a:graphicFrameLocks noGrp="1"/>
          </p:cNvGraphicFramePr>
          <p:nvPr/>
        </p:nvGraphicFramePr>
        <p:xfrm>
          <a:off x="762000" y="2209800"/>
          <a:ext cx="7696200" cy="1558925"/>
        </p:xfrm>
        <a:graphic>
          <a:graphicData uri="http://schemas.openxmlformats.org/drawingml/2006/table">
            <a:tbl>
              <a:tblPr/>
              <a:tblGrid>
                <a:gridCol w="1539875"/>
                <a:gridCol w="1538288"/>
                <a:gridCol w="1539875"/>
                <a:gridCol w="1538287"/>
                <a:gridCol w="1539875"/>
              </a:tblGrid>
              <a:tr h="11890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P(die comes up with odd number)</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P(die comes up with 3)</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P(3|odd number)</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698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1/2</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1/6</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1/3</a:t>
                      </a:r>
                    </a:p>
                  </a:txBody>
                  <a:tcPr marL="91428" marR="91428" marT="45663" marB="4566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sp>
        <p:nvSpPr>
          <p:cNvPr id="78891" name="TextBox 6"/>
          <p:cNvSpPr txBox="1">
            <a:spLocks noChangeArrowheads="1"/>
          </p:cNvSpPr>
          <p:nvPr/>
        </p:nvSpPr>
        <p:spPr bwMode="auto">
          <a:xfrm>
            <a:off x="685800" y="5791200"/>
            <a:ext cx="7848600" cy="4778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500">
                <a:solidFill>
                  <a:schemeClr val="accent1"/>
                </a:solidFill>
              </a:rPr>
              <a:t>P(A|B) = P(A and B)/ P(B) </a:t>
            </a:r>
            <a:r>
              <a:rPr lang="en-US" sz="2500"/>
              <a:t>Important!</a:t>
            </a:r>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Conditional Probabilities: Motivation</a:t>
            </a:r>
          </a:p>
        </p:txBody>
      </p:sp>
      <p:sp>
        <p:nvSpPr>
          <p:cNvPr id="80898" name="Content Placeholder 2"/>
          <p:cNvSpPr>
            <a:spLocks noGrp="1"/>
          </p:cNvSpPr>
          <p:nvPr>
            <p:ph sz="quarter" idx="1"/>
          </p:nvPr>
        </p:nvSpPr>
        <p:spPr>
          <a:xfrm>
            <a:off x="301625" y="1527175"/>
            <a:ext cx="8504238" cy="4572000"/>
          </a:xfrm>
        </p:spPr>
        <p:txBody>
          <a:bodyPr/>
          <a:lstStyle/>
          <a:p>
            <a:r>
              <a:rPr lang="en-US" dirty="0">
                <a:latin typeface="Georgia" charset="0"/>
                <a:ea typeface="ＭＳ Ｐゴシック" charset="0"/>
                <a:cs typeface="ＭＳ Ｐゴシック" charset="0"/>
              </a:rPr>
              <a:t>From logical </a:t>
            </a:r>
            <a:r>
              <a:rPr lang="en-US" dirty="0" smtClean="0">
                <a:latin typeface="Georgia" charset="0"/>
                <a:ea typeface="ＭＳ Ｐゴシック" charset="0"/>
                <a:cs typeface="ＭＳ Ｐゴシック" charset="0"/>
              </a:rPr>
              <a:t>programming: </a:t>
            </a:r>
            <a:r>
              <a:rPr lang="en-US" dirty="0">
                <a:latin typeface="Georgia" charset="0"/>
                <a:ea typeface="ＭＳ Ｐゴシック" charset="0"/>
                <a:cs typeface="ＭＳ Ｐゴシック" charset="0"/>
              </a:rPr>
              <a:t>much knowledge can be represented as implications </a:t>
            </a:r>
            <a:br>
              <a:rPr lang="en-US" dirty="0">
                <a:latin typeface="Georgia" charset="0"/>
                <a:ea typeface="ＭＳ Ｐゴシック" charset="0"/>
                <a:cs typeface="ＭＳ Ｐゴシック" charset="0"/>
              </a:rPr>
            </a:br>
            <a:r>
              <a:rPr lang="en-US" dirty="0">
                <a:latin typeface="Georgia" charset="0"/>
                <a:ea typeface="ＭＳ Ｐゴシック" charset="0"/>
                <a:cs typeface="ＭＳ Ｐゴシック" charset="0"/>
              </a:rPr>
              <a:t>B</a:t>
            </a:r>
            <a:r>
              <a:rPr lang="en-US" baseline="-25000" dirty="0">
                <a:latin typeface="Georgia" charset="0"/>
                <a:ea typeface="ＭＳ Ｐゴシック" charset="0"/>
                <a:cs typeface="ＭＳ Ｐゴシック" charset="0"/>
              </a:rPr>
              <a:t>1</a:t>
            </a:r>
            <a:r>
              <a:rPr lang="en-US" dirty="0">
                <a:latin typeface="Georgia" charset="0"/>
                <a:ea typeface="ＭＳ Ｐゴシック" charset="0"/>
                <a:cs typeface="ＭＳ Ｐゴシック" charset="0"/>
              </a:rPr>
              <a:t>,..,B</a:t>
            </a:r>
            <a:r>
              <a:rPr lang="en-US" baseline="-25000" dirty="0">
                <a:latin typeface="Georgia" charset="0"/>
                <a:ea typeface="ＭＳ Ｐゴシック" charset="0"/>
                <a:cs typeface="ＭＳ Ｐゴシック" charset="0"/>
              </a:rPr>
              <a:t>k</a:t>
            </a:r>
            <a:r>
              <a:rPr lang="en-US" dirty="0">
                <a:latin typeface="Georgia" charset="0"/>
                <a:ea typeface="ＭＳ Ｐゴシック" charset="0"/>
                <a:cs typeface="ＭＳ Ｐゴシック" charset="0"/>
              </a:rPr>
              <a:t> =&gt;A.</a:t>
            </a:r>
          </a:p>
          <a:p>
            <a:r>
              <a:rPr lang="en-US" dirty="0">
                <a:latin typeface="Georgia" charset="0"/>
                <a:ea typeface="ＭＳ Ｐゴシック" charset="0"/>
                <a:cs typeface="ＭＳ Ｐゴシック" charset="0"/>
              </a:rPr>
              <a:t>Conditional probabilities are a probabilistic version of reasoning about what follows from conditions.</a:t>
            </a:r>
          </a:p>
          <a:p>
            <a:r>
              <a:rPr lang="en-US" dirty="0">
                <a:latin typeface="Georgia" charset="0"/>
                <a:ea typeface="ＭＳ Ｐゴシック" charset="0"/>
                <a:cs typeface="ＭＳ Ｐゴシック" charset="0"/>
              </a:rPr>
              <a:t>Cognitive Science: Our minds store implicational knowledge.</a:t>
            </a:r>
          </a:p>
          <a:p>
            <a:r>
              <a:rPr lang="en-US" dirty="0">
                <a:latin typeface="Georgia" charset="0"/>
                <a:ea typeface="ＭＳ Ｐゴシック" charset="0"/>
                <a:cs typeface="ＭＳ Ｐゴシック" charset="0"/>
              </a:rPr>
              <a:t>Key for understanding Bayes nets.</a:t>
            </a: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Conjunctivitis</a:t>
            </a:r>
          </a:p>
        </p:txBody>
      </p:sp>
      <p:sp>
        <p:nvSpPr>
          <p:cNvPr id="81922" name="Content Placeholder 2"/>
          <p:cNvSpPr>
            <a:spLocks noGrp="1"/>
          </p:cNvSpPr>
          <p:nvPr>
            <p:ph sz="quarter" idx="1"/>
          </p:nvPr>
        </p:nvSpPr>
        <p:spPr>
          <a:xfrm>
            <a:off x="301625" y="1527175"/>
            <a:ext cx="8504238" cy="4572000"/>
          </a:xfrm>
        </p:spPr>
        <p:txBody>
          <a:bodyPr/>
          <a:lstStyle/>
          <a:p>
            <a:pPr>
              <a:buFont typeface="Wingdings 2" charset="0"/>
              <a:buNone/>
            </a:pPr>
            <a:r>
              <a:rPr lang="es-ES_tradnl" sz="2400">
                <a:latin typeface="Georgia" charset="0"/>
                <a:ea typeface="ＭＳ Ｐゴシック" charset="0"/>
                <a:cs typeface="ＭＳ Ｐゴシック" charset="0"/>
              </a:rPr>
              <a:t>Linda is 31 years old, single, outspoken, and very bright. She majored in philosophy. As a student, she was deeply concerned with issues of discrimination and social justice, and also participated in antinuclear demonstrations. </a:t>
            </a:r>
            <a:endParaRPr lang="en-US" sz="2400">
              <a:latin typeface="Georgia" charset="0"/>
              <a:ea typeface="ＭＳ Ｐゴシック" charset="0"/>
              <a:cs typeface="ＭＳ Ｐゴシック" charset="0"/>
            </a:endParaRPr>
          </a:p>
          <a:p>
            <a:pPr>
              <a:buFont typeface="Wingdings 2" charset="0"/>
              <a:buNone/>
            </a:pPr>
            <a:r>
              <a:rPr lang="es-ES_tradnl" sz="2400">
                <a:latin typeface="Georgia" charset="0"/>
                <a:ea typeface="ＭＳ Ｐゴシック" charset="0"/>
                <a:cs typeface="ＭＳ Ｐゴシック" charset="0"/>
              </a:rPr>
              <a:t>Here are some possibilities for what Linda is doing now; please rank them according to likelihood.</a:t>
            </a:r>
            <a:endParaRPr lang="en-US" sz="2400">
              <a:latin typeface="Georgia" charset="0"/>
              <a:ea typeface="ＭＳ Ｐゴシック" charset="0"/>
              <a:cs typeface="ＭＳ Ｐゴシック" charset="0"/>
            </a:endParaRPr>
          </a:p>
          <a:p>
            <a:pPr>
              <a:buFont typeface="Wingdings 2" charset="0"/>
              <a:buNone/>
            </a:pPr>
            <a:r>
              <a:rPr lang="es-ES_tradnl" sz="2400">
                <a:latin typeface="Georgia" charset="0"/>
                <a:ea typeface="ＭＳ Ｐゴシック" charset="0"/>
                <a:cs typeface="ＭＳ Ｐゴシック" charset="0"/>
              </a:rPr>
              <a:t> </a:t>
            </a:r>
            <a:endParaRPr lang="en-US" sz="2400">
              <a:latin typeface="Georgia" charset="0"/>
              <a:ea typeface="ＭＳ Ｐゴシック" charset="0"/>
              <a:cs typeface="ＭＳ Ｐゴシック" charset="0"/>
            </a:endParaRPr>
          </a:p>
          <a:p>
            <a:pPr>
              <a:buFont typeface="Wingdings 2" charset="0"/>
              <a:buNone/>
            </a:pPr>
            <a:r>
              <a:rPr lang="es-ES_tradnl" sz="2400">
                <a:latin typeface="Georgia" charset="0"/>
                <a:ea typeface="ＭＳ Ｐゴシック" charset="0"/>
                <a:cs typeface="ＭＳ Ｐゴシック" charset="0"/>
              </a:rPr>
              <a:t>a. Linda is a bank teller.</a:t>
            </a:r>
            <a:endParaRPr lang="en-US" sz="2400">
              <a:latin typeface="Georgia" charset="0"/>
              <a:ea typeface="ＭＳ Ｐゴシック" charset="0"/>
              <a:cs typeface="ＭＳ Ｐゴシック" charset="0"/>
            </a:endParaRPr>
          </a:p>
          <a:p>
            <a:pPr>
              <a:buFont typeface="Wingdings 2" charset="0"/>
              <a:buNone/>
            </a:pPr>
            <a:r>
              <a:rPr lang="es-ES_tradnl" sz="2400">
                <a:latin typeface="Georgia" charset="0"/>
                <a:ea typeface="ＭＳ Ｐゴシック" charset="0"/>
                <a:cs typeface="ＭＳ Ｐゴシック" charset="0"/>
              </a:rPr>
              <a:t>b. Linda works for a book publisher.</a:t>
            </a:r>
            <a:endParaRPr lang="en-US" sz="2400">
              <a:latin typeface="Georgia" charset="0"/>
              <a:ea typeface="ＭＳ Ｐゴシック" charset="0"/>
              <a:cs typeface="ＭＳ Ｐゴシック" charset="0"/>
            </a:endParaRPr>
          </a:p>
          <a:p>
            <a:pPr>
              <a:buFont typeface="Wingdings 2" charset="0"/>
              <a:buNone/>
            </a:pPr>
            <a:r>
              <a:rPr lang="es-ES_tradnl" sz="2400">
                <a:latin typeface="Georgia" charset="0"/>
                <a:ea typeface="ＭＳ Ｐゴシック" charset="0"/>
                <a:cs typeface="ＭＳ Ｐゴシック" charset="0"/>
              </a:rPr>
              <a:t>c. Linda is a bankteller who is active in the feminist movement.</a:t>
            </a:r>
            <a:endParaRPr lang="en-US" sz="2400">
              <a:latin typeface="Georgia" charset="0"/>
              <a:ea typeface="ＭＳ Ｐゴシック" charset="0"/>
              <a:cs typeface="ＭＳ Ｐゴシック" charset="0"/>
            </a:endParaRPr>
          </a:p>
          <a:p>
            <a:endParaRPr lang="en-US" sz="2400">
              <a:latin typeface="Georgia" charset="0"/>
              <a:ea typeface="ＭＳ Ｐゴシック" charset="0"/>
              <a:cs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The Product Rule: Spot the Pattern</a:t>
            </a:r>
          </a:p>
        </p:txBody>
      </p:sp>
      <p:graphicFrame>
        <p:nvGraphicFramePr>
          <p:cNvPr id="4" name="Content Placeholder 3"/>
          <p:cNvGraphicFramePr>
            <a:graphicFrameLocks noGrp="1"/>
          </p:cNvGraphicFramePr>
          <p:nvPr>
            <p:extLst>
              <p:ext uri="{D42A27DB-BD31-4B8C-83A1-F6EECF244321}">
                <p14:modId xmlns:p14="http://schemas.microsoft.com/office/powerpoint/2010/main" val="1356543598"/>
              </p:ext>
            </p:extLst>
          </p:nvPr>
        </p:nvGraphicFramePr>
        <p:xfrm>
          <a:off x="301625" y="1527175"/>
          <a:ext cx="6742699" cy="1011238"/>
        </p:xfrm>
        <a:graphic>
          <a:graphicData uri="http://schemas.openxmlformats.org/drawingml/2006/table">
            <a:tbl>
              <a:tblPr/>
              <a:tblGrid>
                <a:gridCol w="1527175"/>
                <a:gridCol w="2602499"/>
                <a:gridCol w="2613025"/>
              </a:tblGrid>
              <a:tr h="639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P(Toothache|Cavity)</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P(Cavity,Toothache)</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0.2</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0.6</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0.12</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5" name="Content Placeholder 3"/>
          <p:cNvGraphicFramePr>
            <a:graphicFrameLocks noGrp="1"/>
          </p:cNvGraphicFramePr>
          <p:nvPr>
            <p:extLst>
              <p:ext uri="{D42A27DB-BD31-4B8C-83A1-F6EECF244321}">
                <p14:modId xmlns:p14="http://schemas.microsoft.com/office/powerpoint/2010/main" val="393987920"/>
              </p:ext>
            </p:extLst>
          </p:nvPr>
        </p:nvGraphicFramePr>
        <p:xfrm>
          <a:off x="301625" y="4648200"/>
          <a:ext cx="7937356" cy="1011238"/>
        </p:xfrm>
        <a:graphic>
          <a:graphicData uri="http://schemas.openxmlformats.org/drawingml/2006/table">
            <a:tbl>
              <a:tblPr/>
              <a:tblGrid>
                <a:gridCol w="1842042"/>
                <a:gridCol w="3032790"/>
                <a:gridCol w="3062524"/>
              </a:tblGrid>
              <a:tr h="639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=F)</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P(Toothache|Cavity = F)</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P(Toothache,Cavity =F)</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0.8</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0.1</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0.08</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6" name="Content Placeholder 3"/>
          <p:cNvGraphicFramePr>
            <a:graphicFrameLocks noGrp="1"/>
          </p:cNvGraphicFramePr>
          <p:nvPr>
            <p:extLst>
              <p:ext uri="{D42A27DB-BD31-4B8C-83A1-F6EECF244321}">
                <p14:modId xmlns:p14="http://schemas.microsoft.com/office/powerpoint/2010/main" val="3995399534"/>
              </p:ext>
            </p:extLst>
          </p:nvPr>
        </p:nvGraphicFramePr>
        <p:xfrm>
          <a:off x="301625" y="3048000"/>
          <a:ext cx="7234819" cy="1011238"/>
        </p:xfrm>
        <a:graphic>
          <a:graphicData uri="http://schemas.openxmlformats.org/drawingml/2006/table">
            <a:tbl>
              <a:tblPr/>
              <a:tblGrid>
                <a:gridCol w="1947751"/>
                <a:gridCol w="2660530"/>
                <a:gridCol w="2626538"/>
              </a:tblGrid>
              <a:tr h="639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P(Toothache)</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Toothache)</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P(Cavity,Toothache)</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0.2</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0.6</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0.12</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The Product Rule Pattern</a:t>
            </a:r>
          </a:p>
        </p:txBody>
      </p:sp>
      <p:graphicFrame>
        <p:nvGraphicFramePr>
          <p:cNvPr id="4" name="Content Placeholder 3"/>
          <p:cNvGraphicFramePr>
            <a:graphicFrameLocks noGrp="1"/>
          </p:cNvGraphicFramePr>
          <p:nvPr>
            <p:extLst>
              <p:ext uri="{D42A27DB-BD31-4B8C-83A1-F6EECF244321}">
                <p14:modId xmlns:p14="http://schemas.microsoft.com/office/powerpoint/2010/main" val="131757597"/>
              </p:ext>
            </p:extLst>
          </p:nvPr>
        </p:nvGraphicFramePr>
        <p:xfrm>
          <a:off x="301622" y="1527175"/>
          <a:ext cx="8190625" cy="1011238"/>
        </p:xfrm>
        <a:graphic>
          <a:graphicData uri="http://schemas.openxmlformats.org/drawingml/2006/table">
            <a:tbl>
              <a:tblPr/>
              <a:tblGrid>
                <a:gridCol w="1276886"/>
                <a:gridCol w="606687"/>
                <a:gridCol w="2844005"/>
                <a:gridCol w="609600"/>
                <a:gridCol w="2853447"/>
              </a:tblGrid>
              <a:tr h="639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x</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P(Toothache|Cavity)</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P(Cavity,Toothache)</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0.2</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0.6</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0.12</a:t>
                      </a:r>
                    </a:p>
                  </a:txBody>
                  <a:tcPr marL="91444" marR="91444"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5" name="Content Placeholder 3"/>
          <p:cNvGraphicFramePr>
            <a:graphicFrameLocks noGrp="1"/>
          </p:cNvGraphicFramePr>
          <p:nvPr>
            <p:extLst>
              <p:ext uri="{D42A27DB-BD31-4B8C-83A1-F6EECF244321}">
                <p14:modId xmlns:p14="http://schemas.microsoft.com/office/powerpoint/2010/main" val="2735677108"/>
              </p:ext>
            </p:extLst>
          </p:nvPr>
        </p:nvGraphicFramePr>
        <p:xfrm>
          <a:off x="301625" y="4648200"/>
          <a:ext cx="8537575" cy="1011238"/>
        </p:xfrm>
        <a:graphic>
          <a:graphicData uri="http://schemas.openxmlformats.org/drawingml/2006/table">
            <a:tbl>
              <a:tblPr/>
              <a:tblGrid>
                <a:gridCol w="1797574"/>
                <a:gridCol w="339201"/>
                <a:gridCol w="3048000"/>
                <a:gridCol w="304800"/>
                <a:gridCol w="3048000"/>
              </a:tblGrid>
              <a:tr h="639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=F)</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x</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P(Toothache|Cavity = F)</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P(Toothache,Cavity =F)</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0.8</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0.1</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0.08</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graphicFrame>
        <p:nvGraphicFramePr>
          <p:cNvPr id="6" name="Content Placeholder 3"/>
          <p:cNvGraphicFramePr>
            <a:graphicFrameLocks noGrp="1"/>
          </p:cNvGraphicFramePr>
          <p:nvPr>
            <p:extLst>
              <p:ext uri="{D42A27DB-BD31-4B8C-83A1-F6EECF244321}">
                <p14:modId xmlns:p14="http://schemas.microsoft.com/office/powerpoint/2010/main" val="2013565642"/>
              </p:ext>
            </p:extLst>
          </p:nvPr>
        </p:nvGraphicFramePr>
        <p:xfrm>
          <a:off x="301625" y="3048000"/>
          <a:ext cx="8461375" cy="1011293"/>
        </p:xfrm>
        <a:graphic>
          <a:graphicData uri="http://schemas.openxmlformats.org/drawingml/2006/table">
            <a:tbl>
              <a:tblPr/>
              <a:tblGrid>
                <a:gridCol w="1728683"/>
                <a:gridCol w="589592"/>
                <a:gridCol w="2778382"/>
                <a:gridCol w="516740"/>
                <a:gridCol w="2847978"/>
              </a:tblGrid>
              <a:tr h="639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P(Toothache)</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x</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 Toothache)</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eorgia" pitchFamily="-103" charset="0"/>
                          <a:ea typeface="ＭＳ Ｐゴシック" pitchFamily="-103" charset="-128"/>
                          <a:cs typeface="ＭＳ Ｐゴシック" pitchFamily="-103" charset="-128"/>
                        </a:rPr>
                        <a:t>=</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pitchFamily="-103" charset="0"/>
                          <a:ea typeface="ＭＳ Ｐゴシック" pitchFamily="-103" charset="-128"/>
                          <a:cs typeface="ＭＳ Ｐゴシック" pitchFamily="-103" charset="-128"/>
                        </a:rPr>
                        <a:t>P(Cavity,Toothache)</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0.2</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0.6</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Georgia" pitchFamily="-103" charset="0"/>
                        <a:ea typeface="ＭＳ Ｐゴシック" pitchFamily="-103" charset="-128"/>
                        <a:cs typeface="ＭＳ Ｐゴシック" pitchFamily="-103" charset="-128"/>
                      </a:endParaRP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eorgia" pitchFamily="-103" charset="0"/>
                          <a:ea typeface="ＭＳ Ｐゴシック" pitchFamily="-103" charset="-128"/>
                          <a:cs typeface="ＭＳ Ｐゴシック" pitchFamily="-103" charset="-128"/>
                        </a:rPr>
                        <a:t>0.12</a:t>
                      </a:r>
                    </a:p>
                  </a:txBody>
                  <a:tcPr marL="91438" marR="91438"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Motivation</a:t>
            </a:r>
          </a:p>
        </p:txBody>
      </p:sp>
      <p:sp>
        <p:nvSpPr>
          <p:cNvPr id="21506" name="Content Placeholder 2"/>
          <p:cNvSpPr>
            <a:spLocks noGrp="1"/>
          </p:cNvSpPr>
          <p:nvPr>
            <p:ph sz="quarter" idx="1"/>
          </p:nvPr>
        </p:nvSpPr>
        <p:spPr>
          <a:xfrm>
            <a:off x="301625" y="1527175"/>
            <a:ext cx="8504238" cy="4572000"/>
          </a:xfrm>
        </p:spPr>
        <p:txBody>
          <a:bodyPr/>
          <a:lstStyle/>
          <a:p>
            <a:pPr eaLnBrk="1" hangingPunct="1"/>
            <a:r>
              <a:rPr lang="en-US" sz="2400">
                <a:latin typeface="Georgia" charset="0"/>
                <a:ea typeface="ＭＳ Ｐゴシック" charset="0"/>
                <a:cs typeface="ＭＳ Ｐゴシック" charset="0"/>
              </a:rPr>
              <a:t>In many cases, our perceptions are incomplete (not enough information) or uncertain (sensors are unreliable).</a:t>
            </a:r>
          </a:p>
          <a:p>
            <a:pPr eaLnBrk="1" hangingPunct="1"/>
            <a:r>
              <a:rPr lang="en-US" sz="2400">
                <a:latin typeface="Georgia" charset="0"/>
                <a:ea typeface="ＭＳ Ｐゴシック" charset="0"/>
                <a:cs typeface="ＭＳ Ｐゴシック" charset="0"/>
              </a:rPr>
              <a:t>Rules about the domain are incomplete or admit exceptions.</a:t>
            </a:r>
          </a:p>
          <a:p>
            <a:pPr eaLnBrk="1" hangingPunct="1"/>
            <a:r>
              <a:rPr lang="en-US" sz="2400">
                <a:latin typeface="Georgia" charset="0"/>
                <a:ea typeface="ＭＳ Ｐゴシック" charset="0"/>
                <a:cs typeface="ＭＳ Ｐゴシック" charset="0"/>
              </a:rPr>
              <a:t>Probabilistic knowledge</a:t>
            </a:r>
          </a:p>
          <a:p>
            <a:pPr lvl="1" eaLnBrk="1" hangingPunct="1"/>
            <a:r>
              <a:rPr lang="en-US" sz="1900">
                <a:latin typeface="Georgia" charset="0"/>
                <a:ea typeface="ＭＳ Ｐゴシック" charset="0"/>
              </a:rPr>
              <a:t>Quantifies uncertainty.</a:t>
            </a:r>
          </a:p>
          <a:p>
            <a:pPr lvl="1" eaLnBrk="1" hangingPunct="1"/>
            <a:r>
              <a:rPr lang="en-US" sz="1900">
                <a:latin typeface="Georgia" charset="0"/>
                <a:ea typeface="ＭＳ Ｐゴシック" charset="0"/>
              </a:rPr>
              <a:t>Supports rational decision-making.</a:t>
            </a:r>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itle 1"/>
          <p:cNvSpPr>
            <a:spLocks noGrp="1"/>
          </p:cNvSpPr>
          <p:nvPr>
            <p:ph type="title"/>
          </p:nvPr>
        </p:nvSpPr>
        <p:spPr/>
        <p:txBody>
          <a:bodyPr/>
          <a:lstStyle/>
          <a:p>
            <a:r>
              <a:rPr lang="en-US">
                <a:solidFill>
                  <a:srgbClr val="7B9899"/>
                </a:solidFill>
                <a:latin typeface="Georgia" charset="0"/>
                <a:ea typeface="ＭＳ Ｐゴシック" charset="0"/>
                <a:cs typeface="ＭＳ Ｐゴシック" charset="0"/>
              </a:rPr>
              <a:t>Exercise: Conditional Probability</a:t>
            </a:r>
          </a:p>
        </p:txBody>
      </p:sp>
      <p:sp>
        <p:nvSpPr>
          <p:cNvPr id="92162" name="Content Placeholder 2"/>
          <p:cNvSpPr>
            <a:spLocks noGrp="1"/>
          </p:cNvSpPr>
          <p:nvPr>
            <p:ph sz="quarter" idx="1"/>
          </p:nvPr>
        </p:nvSpPr>
        <p:spPr>
          <a:xfrm>
            <a:off x="301625" y="1527175"/>
            <a:ext cx="8504238" cy="4572000"/>
          </a:xfrm>
        </p:spPr>
        <p:txBody>
          <a:bodyPr/>
          <a:lstStyle/>
          <a:p>
            <a:r>
              <a:rPr lang="en-US">
                <a:latin typeface="Georgia" charset="0"/>
                <a:ea typeface="ＭＳ Ｐゴシック" charset="0"/>
                <a:cs typeface="ＭＳ Ｐゴシック" charset="0"/>
              </a:rPr>
              <a:t>Prove the </a:t>
            </a:r>
            <a:r>
              <a:rPr lang="en-US" b="1">
                <a:latin typeface="Georgia" charset="0"/>
                <a:ea typeface="ＭＳ Ｐゴシック" charset="0"/>
                <a:cs typeface="ＭＳ Ｐゴシック" charset="0"/>
              </a:rPr>
              <a:t>product rule </a:t>
            </a:r>
            <a:r>
              <a:rPr lang="en-US">
                <a:latin typeface="Georgia" charset="0"/>
                <a:ea typeface="ＭＳ Ｐゴシック" charset="0"/>
                <a:cs typeface="ＭＳ Ｐゴシック" charset="0"/>
              </a:rPr>
              <a:t>P(A,B) = P(A|B) x P(B).</a:t>
            </a:r>
          </a:p>
          <a:p>
            <a:pPr lvl="1"/>
            <a:r>
              <a:rPr lang="en-US">
                <a:latin typeface="Georgia" charset="0"/>
                <a:ea typeface="ＭＳ Ｐゴシック" charset="0"/>
              </a:rPr>
              <a:t>Marginal + conditional </a:t>
            </a:r>
            <a:r>
              <a:rPr lang="en-US">
                <a:latin typeface="Wingdings" charset="0"/>
                <a:ea typeface="ＭＳ Ｐゴシック" charset="0"/>
                <a:cs typeface="Wingdings" charset="0"/>
              </a:rPr>
              <a:t></a:t>
            </a:r>
            <a:r>
              <a:rPr lang="en-US">
                <a:latin typeface="Georgia" charset="0"/>
                <a:ea typeface="ＭＳ Ｐゴシック" charset="0"/>
              </a:rPr>
              <a:t> joint.</a:t>
            </a:r>
          </a:p>
          <a:p>
            <a:r>
              <a:rPr lang="en-US">
                <a:latin typeface="Georgia" charset="0"/>
                <a:ea typeface="ＭＳ Ｐゴシック" charset="0"/>
                <a:cs typeface="ＭＳ Ｐゴシック" charset="0"/>
              </a:rPr>
              <a:t>Two propositions A,B are </a:t>
            </a:r>
            <a:r>
              <a:rPr lang="en-US" b="1">
                <a:latin typeface="Georgia" charset="0"/>
                <a:ea typeface="ＭＳ Ｐゴシック" charset="0"/>
                <a:cs typeface="ＭＳ Ｐゴシック" charset="0"/>
              </a:rPr>
              <a:t>independent</a:t>
            </a:r>
            <a:r>
              <a:rPr lang="en-US">
                <a:latin typeface="Georgia" charset="0"/>
                <a:ea typeface="ＭＳ Ｐゴシック" charset="0"/>
                <a:cs typeface="ＭＳ Ｐゴシック" charset="0"/>
              </a:rPr>
              <a:t> if </a:t>
            </a:r>
            <a:br>
              <a:rPr lang="en-US">
                <a:latin typeface="Georgia" charset="0"/>
                <a:ea typeface="ＭＳ Ｐゴシック" charset="0"/>
                <a:cs typeface="ＭＳ Ｐゴシック" charset="0"/>
              </a:rPr>
            </a:br>
            <a:r>
              <a:rPr lang="en-US">
                <a:latin typeface="Georgia" charset="0"/>
                <a:ea typeface="ＭＳ Ｐゴシック" charset="0"/>
                <a:cs typeface="ＭＳ Ｐゴシック" charset="0"/>
              </a:rPr>
              <a:t>P(A|B) = P(A). Prove that the following conditions are equivalent if P(A) &gt; 0, P(B)&gt; 0.</a:t>
            </a:r>
          </a:p>
          <a:p>
            <a:pPr>
              <a:buFont typeface="Georgia" charset="0"/>
              <a:buAutoNum type="arabicPeriod"/>
            </a:pPr>
            <a:r>
              <a:rPr lang="en-US">
                <a:latin typeface="Georgia" charset="0"/>
                <a:ea typeface="ＭＳ Ｐゴシック" charset="0"/>
                <a:cs typeface="ＭＳ Ｐゴシック" charset="0"/>
              </a:rPr>
              <a:t>P(A|B) = P(A).</a:t>
            </a:r>
          </a:p>
          <a:p>
            <a:pPr>
              <a:buFont typeface="Georgia" charset="0"/>
              <a:buAutoNum type="arabicPeriod"/>
            </a:pPr>
            <a:r>
              <a:rPr lang="en-US">
                <a:latin typeface="Georgia" charset="0"/>
                <a:ea typeface="ＭＳ Ｐゴシック" charset="0"/>
                <a:cs typeface="ＭＳ Ｐゴシック" charset="0"/>
              </a:rPr>
              <a:t>P(B|A) = P(B).</a:t>
            </a:r>
          </a:p>
          <a:p>
            <a:pPr>
              <a:buFont typeface="Georgia" charset="0"/>
              <a:buAutoNum type="arabicPeriod"/>
            </a:pPr>
            <a:r>
              <a:rPr lang="en-US">
                <a:latin typeface="Georgia" charset="0"/>
                <a:ea typeface="ＭＳ Ｐゴシック" charset="0"/>
                <a:cs typeface="ＭＳ Ｐゴシック" charset="0"/>
              </a:rPr>
              <a:t>P(A,B) = P(A) x P(B).</a:t>
            </a:r>
          </a:p>
          <a:p>
            <a:endParaRPr lang="en-US">
              <a:latin typeface="Georgia" charset="0"/>
              <a:ea typeface="ＭＳ Ｐゴシック" charset="0"/>
              <a:cs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1368425" y="2743200"/>
            <a:ext cx="6480175" cy="1673225"/>
          </a:xfrm>
        </p:spPr>
        <p:txBody>
          <a:bodyPr/>
          <a:lstStyle/>
          <a:p>
            <a:pPr>
              <a:defRPr/>
            </a:pPr>
            <a:endParaRPr lang="en-US"/>
          </a:p>
        </p:txBody>
      </p:sp>
      <p:sp>
        <p:nvSpPr>
          <p:cNvPr id="118786" name="Title 3"/>
          <p:cNvSpPr>
            <a:spLocks noGrp="1"/>
          </p:cNvSpPr>
          <p:nvPr>
            <p:ph type="title"/>
          </p:nvPr>
        </p:nvSpPr>
        <p:spPr/>
        <p:txBody>
          <a:bodyPr/>
          <a:lstStyle/>
          <a:p>
            <a:r>
              <a:rPr lang="en-US">
                <a:latin typeface="Georgia" charset="0"/>
                <a:ea typeface="ＭＳ Ｐゴシック" charset="0"/>
                <a:cs typeface="ＭＳ Ｐゴシック" charset="0"/>
              </a:rPr>
              <a:t>Independence</a:t>
            </a:r>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Independence</a:t>
            </a:r>
          </a:p>
        </p:txBody>
      </p:sp>
      <p:sp>
        <p:nvSpPr>
          <p:cNvPr id="113666" name="Rectangle 3"/>
          <p:cNvSpPr>
            <a:spLocks noGrp="1" noChangeArrowheads="1"/>
          </p:cNvSpPr>
          <p:nvPr>
            <p:ph sz="quarter" idx="1"/>
          </p:nvPr>
        </p:nvSpPr>
        <p:spPr>
          <a:xfrm>
            <a:off x="301625" y="1527175"/>
            <a:ext cx="8504238" cy="4572000"/>
          </a:xfrm>
        </p:spPr>
        <p:txBody>
          <a:bodyPr/>
          <a:lstStyle/>
          <a:p>
            <a:pPr eaLnBrk="1" hangingPunct="1">
              <a:defRPr/>
            </a:pPr>
            <a:r>
              <a:rPr lang="en-US" sz="2000" dirty="0">
                <a:ea typeface="ＭＳ Ｐゴシック" charset="0"/>
                <a:cs typeface="ＭＳ Ｐゴシック" charset="0"/>
              </a:rPr>
              <a:t>Suppose that Weather is independent of the Cavity Scenario. Then the joint distribution decomposes:
</a:t>
            </a:r>
          </a:p>
          <a:p>
            <a:pPr eaLnBrk="1" hangingPunct="1">
              <a:defRPr/>
            </a:pPr>
            <a:endParaRPr lang="en-US" sz="2000" dirty="0">
              <a:ea typeface="ＭＳ Ｐゴシック" charset="0"/>
              <a:cs typeface="ＭＳ Ｐゴシック" charset="0"/>
            </a:endParaRPr>
          </a:p>
          <a:p>
            <a:pPr eaLnBrk="1" hangingPunct="1">
              <a:defRPr/>
            </a:pPr>
            <a:endParaRPr lang="en-US" sz="2000" dirty="0">
              <a:ea typeface="ＭＳ Ｐゴシック" charset="0"/>
              <a:cs typeface="ＭＳ Ｐゴシック" charset="0"/>
            </a:endParaRPr>
          </a:p>
          <a:p>
            <a:pPr marL="0" indent="0" eaLnBrk="1" hangingPunct="1">
              <a:buFont typeface="Wingdings 2" charset="0"/>
              <a:buNone/>
              <a:defRPr/>
            </a:pPr>
            <a:endParaRPr lang="en-US" sz="2000" dirty="0">
              <a:ea typeface="ＭＳ Ｐゴシック" charset="0"/>
              <a:cs typeface="ＭＳ Ｐゴシック" charset="0"/>
            </a:endParaRPr>
          </a:p>
          <a:p>
            <a:pPr lvl="1" eaLnBrk="1" hangingPunct="1">
              <a:buFontTx/>
              <a:buNone/>
              <a:defRPr/>
            </a:pPr>
            <a:r>
              <a:rPr lang="en-US" sz="2000" b="1" dirty="0" smtClean="0">
                <a:ea typeface="ＭＳ Ｐゴシック" charset="0"/>
              </a:rPr>
              <a:t>P</a:t>
            </a:r>
            <a:r>
              <a:rPr lang="en-US" sz="2000" dirty="0">
                <a:ea typeface="ＭＳ Ｐゴシック" charset="0"/>
              </a:rPr>
              <a:t>(</a:t>
            </a:r>
            <a:r>
              <a:rPr lang="en-US" sz="2000" i="1" dirty="0">
                <a:ea typeface="ＭＳ Ｐゴシック" charset="0"/>
              </a:rPr>
              <a:t>Toothache, Catch, Cavity, Weather</a:t>
            </a:r>
            <a:r>
              <a:rPr lang="en-US" sz="2000" dirty="0">
                <a:ea typeface="ＭＳ Ｐゴシック" charset="0"/>
              </a:rPr>
              <a:t>)</a:t>
            </a:r>
          </a:p>
          <a:p>
            <a:pPr lvl="1" eaLnBrk="1" hangingPunct="1">
              <a:buFontTx/>
              <a:buNone/>
              <a:defRPr/>
            </a:pPr>
            <a:r>
              <a:rPr lang="en-US" sz="2000" dirty="0">
                <a:ea typeface="ＭＳ Ｐゴシック" charset="0"/>
              </a:rPr>
              <a:t>= </a:t>
            </a:r>
            <a:r>
              <a:rPr lang="en-US" sz="2000" b="1" dirty="0">
                <a:ea typeface="ＭＳ Ｐゴシック" charset="0"/>
              </a:rPr>
              <a:t>P</a:t>
            </a:r>
            <a:r>
              <a:rPr lang="en-US" sz="2000" dirty="0">
                <a:ea typeface="ＭＳ Ｐゴシック" charset="0"/>
              </a:rPr>
              <a:t>(</a:t>
            </a:r>
            <a:r>
              <a:rPr lang="en-US" sz="2000" i="1" dirty="0">
                <a:ea typeface="ＭＳ Ｐゴシック" charset="0"/>
              </a:rPr>
              <a:t>Toothache, Catch, Cavity</a:t>
            </a:r>
            <a:r>
              <a:rPr lang="en-US" sz="2000" dirty="0">
                <a:ea typeface="ＭＳ Ｐゴシック" charset="0"/>
              </a:rPr>
              <a:t>) </a:t>
            </a:r>
            <a:r>
              <a:rPr lang="en-US" sz="2000" b="1" dirty="0">
                <a:ea typeface="ＭＳ Ｐゴシック" charset="0"/>
              </a:rPr>
              <a:t>P</a:t>
            </a:r>
            <a:r>
              <a:rPr lang="en-US" sz="2000" dirty="0">
                <a:ea typeface="ＭＳ Ｐゴシック" charset="0"/>
              </a:rPr>
              <a:t>(</a:t>
            </a:r>
            <a:r>
              <a:rPr lang="en-US" sz="2000" i="1" dirty="0">
                <a:ea typeface="ＭＳ Ｐゴシック" charset="0"/>
              </a:rPr>
              <a:t>Weather</a:t>
            </a:r>
            <a:r>
              <a:rPr lang="en-US" sz="2000" dirty="0">
                <a:ea typeface="ＭＳ Ｐゴシック" charset="0"/>
              </a:rPr>
              <a:t>)</a:t>
            </a:r>
          </a:p>
          <a:p>
            <a:pPr marL="1143000" lvl="4" indent="0" eaLnBrk="1" hangingPunct="1">
              <a:buFontTx/>
              <a:buNone/>
              <a:defRPr/>
            </a:pPr>
            <a:endParaRPr lang="en-US" sz="2000" dirty="0">
              <a:ea typeface="ＭＳ Ｐゴシック" charset="0"/>
            </a:endParaRPr>
          </a:p>
          <a:p>
            <a:pPr eaLnBrk="1" hangingPunct="1">
              <a:defRPr/>
            </a:pPr>
            <a:r>
              <a:rPr lang="en-US" sz="2000" dirty="0">
                <a:ea typeface="ＭＳ Ｐゴシック" charset="0"/>
                <a:cs typeface="ＭＳ Ｐゴシック" charset="0"/>
              </a:rPr>
              <a:t>Absolute independence powerful but rare
</a:t>
            </a:r>
            <a:endParaRPr lang="en-US" sz="2000" dirty="0">
              <a:ea typeface="ＭＳ Ｐゴシック" charset="0"/>
            </a:endParaRPr>
          </a:p>
          <a:p>
            <a:pPr eaLnBrk="1" hangingPunct="1">
              <a:defRPr/>
            </a:pPr>
            <a:r>
              <a:rPr lang="en-US" sz="2000" dirty="0">
                <a:ea typeface="ＭＳ Ｐゴシック" charset="0"/>
                <a:cs typeface="ＭＳ Ｐゴシック" charset="0"/>
              </a:rPr>
              <a:t>Dentistry is a large field with hundreds of variables, none of which are independent. What to do?</a:t>
            </a:r>
          </a:p>
        </p:txBody>
      </p:sp>
      <p:pic>
        <p:nvPicPr>
          <p:cNvPr id="119811" name="Picture 4" descr="weather-independen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2474913"/>
            <a:ext cx="4114800"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noChangeArrowheads="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Conditional independence</a:t>
            </a:r>
          </a:p>
        </p:txBody>
      </p:sp>
      <p:sp>
        <p:nvSpPr>
          <p:cNvPr id="121858" name="Rectangle 3"/>
          <p:cNvSpPr>
            <a:spLocks noGrp="1" noChangeArrowheads="1"/>
          </p:cNvSpPr>
          <p:nvPr>
            <p:ph sz="quarter" idx="1"/>
          </p:nvPr>
        </p:nvSpPr>
        <p:spPr>
          <a:xfrm>
            <a:off x="301624" y="1527175"/>
            <a:ext cx="8689975" cy="4572000"/>
          </a:xfrm>
        </p:spPr>
        <p:txBody>
          <a:bodyPr/>
          <a:lstStyle/>
          <a:p>
            <a:pPr eaLnBrk="1" hangingPunct="1"/>
            <a:r>
              <a:rPr lang="en-US" sz="2000" dirty="0">
                <a:latin typeface="Georgia" charset="0"/>
                <a:ea typeface="ＭＳ Ｐゴシック" charset="0"/>
                <a:cs typeface="ＭＳ Ｐゴシック" charset="0"/>
              </a:rPr>
              <a:t>If I have a cavity, the probability that the probe catches in it doesn't depend on whether I have a toothache:
</a:t>
            </a:r>
          </a:p>
          <a:p>
            <a:pPr lvl="1" eaLnBrk="1" hangingPunct="1">
              <a:buFontTx/>
              <a:buNone/>
            </a:pPr>
            <a:r>
              <a:rPr lang="en-US" sz="2000" dirty="0">
                <a:latin typeface="Georgia" charset="0"/>
                <a:ea typeface="ＭＳ Ｐゴシック" charset="0"/>
              </a:rPr>
              <a:t>(1) </a:t>
            </a:r>
            <a:r>
              <a:rPr lang="en-US" sz="2000" b="1" dirty="0">
                <a:latin typeface="Georgia" charset="0"/>
                <a:ea typeface="ＭＳ Ｐゴシック" charset="0"/>
              </a:rPr>
              <a:t>P</a:t>
            </a:r>
            <a:r>
              <a:rPr lang="en-US" sz="2000" dirty="0">
                <a:latin typeface="Georgia" charset="0"/>
                <a:ea typeface="ＭＳ Ｐゴシック" charset="0"/>
              </a:rPr>
              <a:t>(</a:t>
            </a:r>
            <a:r>
              <a:rPr lang="en-US" sz="2000" i="1" dirty="0">
                <a:latin typeface="Georgia" charset="0"/>
                <a:ea typeface="ＭＳ Ｐゴシック" charset="0"/>
              </a:rPr>
              <a:t>catch | toothache, cavity</a:t>
            </a:r>
            <a:r>
              <a:rPr lang="en-US" sz="2000" dirty="0">
                <a:latin typeface="Georgia" charset="0"/>
                <a:ea typeface="ＭＳ Ｐゴシック" charset="0"/>
              </a:rPr>
              <a:t>) = </a:t>
            </a:r>
            <a:r>
              <a:rPr lang="en-US" sz="2000" b="1" dirty="0">
                <a:latin typeface="Georgia" charset="0"/>
                <a:ea typeface="ＭＳ Ｐゴシック" charset="0"/>
              </a:rPr>
              <a:t>P</a:t>
            </a:r>
            <a:r>
              <a:rPr lang="en-US" sz="2000" dirty="0">
                <a:latin typeface="Georgia" charset="0"/>
                <a:ea typeface="ＭＳ Ｐゴシック" charset="0"/>
              </a:rPr>
              <a:t>(</a:t>
            </a:r>
            <a:r>
              <a:rPr lang="en-US" sz="2000" i="1" dirty="0">
                <a:latin typeface="Georgia" charset="0"/>
                <a:ea typeface="ＭＳ Ｐゴシック" charset="0"/>
              </a:rPr>
              <a:t>catch | cavity</a:t>
            </a:r>
            <a:r>
              <a:rPr lang="en-US" sz="2000" dirty="0">
                <a:latin typeface="Georgia" charset="0"/>
                <a:ea typeface="ＭＳ Ｐゴシック" charset="0"/>
              </a:rPr>
              <a:t>)</a:t>
            </a:r>
          </a:p>
          <a:p>
            <a:pPr eaLnBrk="1" hangingPunct="1"/>
            <a:r>
              <a:rPr lang="en-US" sz="2000" dirty="0">
                <a:latin typeface="Georgia" charset="0"/>
                <a:ea typeface="ＭＳ Ｐゴシック" charset="0"/>
                <a:cs typeface="ＭＳ Ｐゴシック" charset="0"/>
              </a:rPr>
              <a:t>The same independence holds if I haven't got a cavity:</a:t>
            </a:r>
            <a:br>
              <a:rPr lang="en-US" sz="2000" dirty="0">
                <a:latin typeface="Georgia" charset="0"/>
                <a:ea typeface="ＭＳ Ｐゴシック" charset="0"/>
                <a:cs typeface="ＭＳ Ｐゴシック" charset="0"/>
              </a:rPr>
            </a:br>
            <a:r>
              <a:rPr lang="en-US" sz="2000" dirty="0">
                <a:latin typeface="Georgia" charset="0"/>
                <a:ea typeface="ＭＳ Ｐゴシック" charset="0"/>
                <a:cs typeface="ＭＳ Ｐゴシック" charset="0"/>
              </a:rPr>
              <a:t/>
            </a:r>
            <a:br>
              <a:rPr lang="en-US" sz="2000" dirty="0">
                <a:latin typeface="Georgia" charset="0"/>
                <a:ea typeface="ＭＳ Ｐゴシック" charset="0"/>
                <a:cs typeface="ＭＳ Ｐゴシック" charset="0"/>
              </a:rPr>
            </a:br>
            <a:r>
              <a:rPr lang="en-US" sz="2000" dirty="0">
                <a:latin typeface="Georgia" charset="0"/>
                <a:ea typeface="ＭＳ Ｐゴシック" charset="0"/>
                <a:cs typeface="ＭＳ Ｐゴシック" charset="0"/>
              </a:rPr>
              <a:t>(2) </a:t>
            </a:r>
            <a:r>
              <a:rPr lang="en-US" sz="2000" b="1" dirty="0">
                <a:latin typeface="Georgia" charset="0"/>
                <a:ea typeface="ＭＳ Ｐゴシック" charset="0"/>
                <a:cs typeface="ＭＳ Ｐゴシック" charset="0"/>
              </a:rPr>
              <a:t>P</a:t>
            </a:r>
            <a:r>
              <a:rPr lang="en-US" sz="2000" dirty="0">
                <a:latin typeface="Georgia" charset="0"/>
                <a:ea typeface="ＭＳ Ｐゴシック" charset="0"/>
                <a:cs typeface="ＭＳ Ｐゴシック" charset="0"/>
              </a:rPr>
              <a:t>(</a:t>
            </a:r>
            <a:r>
              <a:rPr lang="en-US" sz="2000" i="1" dirty="0">
                <a:latin typeface="Georgia" charset="0"/>
                <a:ea typeface="ＭＳ Ｐゴシック" charset="0"/>
                <a:cs typeface="ＭＳ Ｐゴシック" charset="0"/>
              </a:rPr>
              <a:t>catch | </a:t>
            </a:r>
            <a:r>
              <a:rPr lang="en-US" sz="2000" i="1" dirty="0" err="1">
                <a:latin typeface="Georgia" charset="0"/>
                <a:ea typeface="ＭＳ Ｐゴシック" charset="0"/>
                <a:cs typeface="ＭＳ Ｐゴシック" charset="0"/>
              </a:rPr>
              <a:t>toothache,</a:t>
            </a:r>
            <a:r>
              <a:rPr lang="en-US" sz="2000" dirty="0" err="1">
                <a:latin typeface="Georgia" charset="0"/>
                <a:ea typeface="ＭＳ Ｐゴシック" charset="0"/>
                <a:cs typeface="ＭＳ Ｐゴシック" charset="0"/>
                <a:sym typeface="Symbol" charset="0"/>
              </a:rPr>
              <a:t></a:t>
            </a:r>
            <a:r>
              <a:rPr lang="en-US" sz="2000" i="1" dirty="0" err="1">
                <a:latin typeface="Georgia" charset="0"/>
                <a:ea typeface="ＭＳ Ｐゴシック" charset="0"/>
                <a:cs typeface="ＭＳ Ｐゴシック" charset="0"/>
              </a:rPr>
              <a:t>cavity</a:t>
            </a:r>
            <a:r>
              <a:rPr lang="en-US" sz="2000" dirty="0">
                <a:latin typeface="Georgia" charset="0"/>
                <a:ea typeface="ＭＳ Ｐゴシック" charset="0"/>
                <a:cs typeface="ＭＳ Ｐゴシック" charset="0"/>
              </a:rPr>
              <a:t>) = </a:t>
            </a:r>
            <a:r>
              <a:rPr lang="en-US" sz="2000" b="1" dirty="0">
                <a:latin typeface="Georgia" charset="0"/>
                <a:ea typeface="ＭＳ Ｐゴシック" charset="0"/>
                <a:cs typeface="ＭＳ Ｐゴシック" charset="0"/>
              </a:rPr>
              <a:t>P</a:t>
            </a:r>
            <a:r>
              <a:rPr lang="en-US" sz="2000" dirty="0">
                <a:latin typeface="Georgia" charset="0"/>
                <a:ea typeface="ＭＳ Ｐゴシック" charset="0"/>
                <a:cs typeface="ＭＳ Ｐゴシック" charset="0"/>
              </a:rPr>
              <a:t>(</a:t>
            </a:r>
            <a:r>
              <a:rPr lang="en-US" sz="2000" i="1" dirty="0">
                <a:latin typeface="Georgia" charset="0"/>
                <a:ea typeface="ＭＳ Ｐゴシック" charset="0"/>
                <a:cs typeface="ＭＳ Ｐゴシック" charset="0"/>
              </a:rPr>
              <a:t>catch </a:t>
            </a:r>
            <a:r>
              <a:rPr lang="en-US" sz="2000" dirty="0">
                <a:latin typeface="Georgia" charset="0"/>
                <a:ea typeface="ＭＳ Ｐゴシック" charset="0"/>
                <a:cs typeface="ＭＳ Ｐゴシック" charset="0"/>
              </a:rPr>
              <a:t>| </a:t>
            </a:r>
            <a:r>
              <a:rPr lang="en-US" sz="2000" dirty="0">
                <a:latin typeface="Georgia" charset="0"/>
                <a:ea typeface="ＭＳ Ｐゴシック" charset="0"/>
                <a:cs typeface="ＭＳ Ｐゴシック" charset="0"/>
                <a:sym typeface="Symbol" charset="0"/>
              </a:rPr>
              <a:t></a:t>
            </a:r>
            <a:r>
              <a:rPr lang="en-US" sz="2000" i="1" dirty="0">
                <a:latin typeface="Georgia" charset="0"/>
                <a:ea typeface="ＭＳ Ｐゴシック" charset="0"/>
                <a:cs typeface="ＭＳ Ｐゴシック" charset="0"/>
              </a:rPr>
              <a:t>cavity</a:t>
            </a:r>
            <a:r>
              <a:rPr lang="en-US" sz="2000" dirty="0">
                <a:latin typeface="Georgia" charset="0"/>
                <a:ea typeface="ＭＳ Ｐゴシック" charset="0"/>
                <a:cs typeface="ＭＳ Ｐゴシック" charset="0"/>
              </a:rPr>
              <a:t>)</a:t>
            </a:r>
          </a:p>
          <a:p>
            <a:pPr eaLnBrk="1" hangingPunct="1"/>
            <a:r>
              <a:rPr lang="en-US" sz="2000" i="1" dirty="0">
                <a:latin typeface="Georgia" charset="0"/>
                <a:ea typeface="ＭＳ Ｐゴシック" charset="0"/>
                <a:cs typeface="ＭＳ Ｐゴシック" charset="0"/>
              </a:rPr>
              <a:t>Catch </a:t>
            </a:r>
            <a:r>
              <a:rPr lang="en-US" sz="2000" dirty="0">
                <a:latin typeface="Georgia" charset="0"/>
                <a:ea typeface="ＭＳ Ｐゴシック" charset="0"/>
                <a:cs typeface="ＭＳ Ｐゴシック" charset="0"/>
              </a:rPr>
              <a:t>is </a:t>
            </a:r>
            <a:r>
              <a:rPr lang="en-US" sz="2000" dirty="0">
                <a:solidFill>
                  <a:srgbClr val="FF0000"/>
                </a:solidFill>
                <a:latin typeface="Georgia" charset="0"/>
                <a:ea typeface="ＭＳ Ｐゴシック" charset="0"/>
                <a:cs typeface="ＭＳ Ｐゴシック" charset="0"/>
              </a:rPr>
              <a:t>conditionally independent</a:t>
            </a:r>
            <a:r>
              <a:rPr lang="en-US" sz="2000" dirty="0">
                <a:latin typeface="Georgia" charset="0"/>
                <a:ea typeface="ＭＳ Ｐゴシック" charset="0"/>
                <a:cs typeface="ＭＳ Ｐゴシック" charset="0"/>
              </a:rPr>
              <a:t> of </a:t>
            </a:r>
            <a:r>
              <a:rPr lang="en-US" sz="2000" i="1" dirty="0">
                <a:latin typeface="Georgia" charset="0"/>
                <a:ea typeface="ＭＳ Ｐゴシック" charset="0"/>
                <a:cs typeface="ＭＳ Ｐゴシック" charset="0"/>
              </a:rPr>
              <a:t>Toothache </a:t>
            </a:r>
            <a:r>
              <a:rPr lang="en-US" sz="2000" dirty="0">
                <a:latin typeface="Georgia" charset="0"/>
                <a:ea typeface="ＭＳ Ｐゴシック" charset="0"/>
                <a:cs typeface="ＭＳ Ｐゴシック" charset="0"/>
              </a:rPr>
              <a:t>given </a:t>
            </a:r>
            <a:r>
              <a:rPr lang="en-US" sz="2000" i="1" dirty="0">
                <a:latin typeface="Georgia" charset="0"/>
                <a:ea typeface="ＭＳ Ｐゴシック" charset="0"/>
                <a:cs typeface="ＭＳ Ｐゴシック" charset="0"/>
              </a:rPr>
              <a:t>Cavity</a:t>
            </a:r>
            <a:r>
              <a:rPr lang="en-US" sz="2000" dirty="0">
                <a:latin typeface="Georgia" charset="0"/>
                <a:ea typeface="ＭＳ Ｐゴシック" charset="0"/>
                <a:cs typeface="ＭＳ Ｐゴシック" charset="0"/>
              </a:rPr>
              <a:t>:</a:t>
            </a:r>
            <a:br>
              <a:rPr lang="en-US" sz="2000" dirty="0">
                <a:latin typeface="Georgia" charset="0"/>
                <a:ea typeface="ＭＳ Ｐゴシック" charset="0"/>
                <a:cs typeface="ＭＳ Ｐゴシック" charset="0"/>
              </a:rPr>
            </a:br>
            <a:r>
              <a:rPr lang="en-US" sz="2000" dirty="0">
                <a:latin typeface="Georgia" charset="0"/>
                <a:ea typeface="ＭＳ Ｐゴシック" charset="0"/>
                <a:cs typeface="ＭＳ Ｐゴシック" charset="0"/>
              </a:rPr>
              <a:t/>
            </a:r>
            <a:br>
              <a:rPr lang="en-US" sz="2000" dirty="0">
                <a:latin typeface="Georgia" charset="0"/>
                <a:ea typeface="ＭＳ Ｐゴシック" charset="0"/>
                <a:cs typeface="ＭＳ Ｐゴシック" charset="0"/>
              </a:rPr>
            </a:br>
            <a:r>
              <a:rPr lang="en-US" sz="2000" b="1" dirty="0">
                <a:latin typeface="Georgia" charset="0"/>
                <a:ea typeface="ＭＳ Ｐゴシック" charset="0"/>
                <a:cs typeface="ＭＳ Ｐゴシック" charset="0"/>
              </a:rPr>
              <a:t>P</a:t>
            </a:r>
            <a:r>
              <a:rPr lang="en-US" sz="2000" dirty="0">
                <a:latin typeface="Georgia" charset="0"/>
                <a:ea typeface="ＭＳ Ｐゴシック" charset="0"/>
                <a:cs typeface="ＭＳ Ｐゴシック" charset="0"/>
              </a:rPr>
              <a:t>(</a:t>
            </a:r>
            <a:r>
              <a:rPr lang="en-US" sz="2000" i="1" dirty="0">
                <a:latin typeface="Georgia" charset="0"/>
                <a:ea typeface="ＭＳ Ｐゴシック" charset="0"/>
                <a:cs typeface="ＭＳ Ｐゴシック" charset="0"/>
              </a:rPr>
              <a:t>Catch | </a:t>
            </a:r>
            <a:r>
              <a:rPr lang="en-US" sz="2000" i="1" dirty="0" err="1">
                <a:latin typeface="Georgia" charset="0"/>
                <a:ea typeface="ＭＳ Ｐゴシック" charset="0"/>
                <a:cs typeface="ＭＳ Ｐゴシック" charset="0"/>
              </a:rPr>
              <a:t>Toothache,Cavity</a:t>
            </a:r>
            <a:r>
              <a:rPr lang="en-US" sz="2000" dirty="0">
                <a:latin typeface="Georgia" charset="0"/>
                <a:ea typeface="ＭＳ Ｐゴシック" charset="0"/>
                <a:cs typeface="ＭＳ Ｐゴシック" charset="0"/>
              </a:rPr>
              <a:t>) = </a:t>
            </a:r>
            <a:r>
              <a:rPr lang="en-US" sz="2000" b="1" dirty="0">
                <a:latin typeface="Georgia" charset="0"/>
                <a:ea typeface="ＭＳ Ｐゴシック" charset="0"/>
                <a:cs typeface="ＭＳ Ｐゴシック" charset="0"/>
              </a:rPr>
              <a:t>P</a:t>
            </a:r>
            <a:r>
              <a:rPr lang="en-US" sz="2000" dirty="0">
                <a:latin typeface="Georgia" charset="0"/>
                <a:ea typeface="ＭＳ Ｐゴシック" charset="0"/>
                <a:cs typeface="ＭＳ Ｐゴシック" charset="0"/>
              </a:rPr>
              <a:t>(</a:t>
            </a:r>
            <a:r>
              <a:rPr lang="en-US" sz="2000" i="1" dirty="0">
                <a:latin typeface="Georgia" charset="0"/>
                <a:ea typeface="ＭＳ Ｐゴシック" charset="0"/>
                <a:cs typeface="ＭＳ Ｐゴシック" charset="0"/>
              </a:rPr>
              <a:t>Catch | Cavity</a:t>
            </a:r>
            <a:r>
              <a:rPr lang="en-US" sz="2000" dirty="0">
                <a:latin typeface="Georgia" charset="0"/>
                <a:ea typeface="ＭＳ Ｐゴシック" charset="0"/>
                <a:cs typeface="ＭＳ Ｐゴシック" charset="0"/>
              </a:rPr>
              <a:t>)</a:t>
            </a:r>
          </a:p>
          <a:p>
            <a:pPr eaLnBrk="1" hangingPunct="1"/>
            <a:r>
              <a:rPr lang="en-US" sz="2000" dirty="0">
                <a:latin typeface="Georgia" charset="0"/>
                <a:ea typeface="ＭＳ Ｐゴシック" charset="0"/>
                <a:cs typeface="ＭＳ Ｐゴシック" charset="0"/>
              </a:rPr>
              <a:t>The equivalences for independence also holds for conditional independence, e.g.:</a:t>
            </a:r>
          </a:p>
          <a:p>
            <a:pPr lvl="1" eaLnBrk="1" hangingPunct="1">
              <a:buFontTx/>
              <a:buNone/>
            </a:pPr>
            <a:r>
              <a:rPr lang="en-US" sz="2000" b="1" dirty="0">
                <a:latin typeface="Georgia" charset="0"/>
                <a:ea typeface="ＭＳ Ｐゴシック" charset="0"/>
              </a:rPr>
              <a:t>P</a:t>
            </a:r>
            <a:r>
              <a:rPr lang="en-US" sz="2000" dirty="0">
                <a:latin typeface="Georgia" charset="0"/>
                <a:ea typeface="ＭＳ Ｐゴシック" charset="0"/>
              </a:rPr>
              <a:t>(</a:t>
            </a:r>
            <a:r>
              <a:rPr lang="en-US" sz="2000" i="1" dirty="0">
                <a:latin typeface="Georgia" charset="0"/>
                <a:ea typeface="ＭＳ Ｐゴシック" charset="0"/>
              </a:rPr>
              <a:t>Toothache | Catch, Cavity</a:t>
            </a:r>
            <a:r>
              <a:rPr lang="en-US" sz="2000" dirty="0">
                <a:latin typeface="Georgia" charset="0"/>
                <a:ea typeface="ＭＳ Ｐゴシック" charset="0"/>
              </a:rPr>
              <a:t>) = </a:t>
            </a:r>
            <a:r>
              <a:rPr lang="en-US" sz="2000" b="1" dirty="0">
                <a:latin typeface="Georgia" charset="0"/>
                <a:ea typeface="ＭＳ Ｐゴシック" charset="0"/>
              </a:rPr>
              <a:t>P</a:t>
            </a:r>
            <a:r>
              <a:rPr lang="en-US" sz="2000" dirty="0">
                <a:latin typeface="Georgia" charset="0"/>
                <a:ea typeface="ＭＳ Ｐゴシック" charset="0"/>
              </a:rPr>
              <a:t>(</a:t>
            </a:r>
            <a:r>
              <a:rPr lang="en-US" sz="2000" i="1" dirty="0">
                <a:latin typeface="Georgia" charset="0"/>
                <a:ea typeface="ＭＳ Ｐゴシック" charset="0"/>
              </a:rPr>
              <a:t>Toothache | Cavity</a:t>
            </a:r>
            <a:r>
              <a:rPr lang="en-US" sz="2000" dirty="0">
                <a:latin typeface="Georgia" charset="0"/>
                <a:ea typeface="ＭＳ Ｐゴシック" charset="0"/>
              </a:rPr>
              <a:t>)</a:t>
            </a:r>
          </a:p>
          <a:p>
            <a:pPr lvl="1" eaLnBrk="1" hangingPunct="1">
              <a:buFontTx/>
              <a:buNone/>
            </a:pPr>
            <a:r>
              <a:rPr lang="en-US" sz="2000" b="1" dirty="0">
                <a:latin typeface="Georgia" charset="0"/>
                <a:ea typeface="ＭＳ Ｐゴシック" charset="0"/>
              </a:rPr>
              <a:t>P</a:t>
            </a:r>
            <a:r>
              <a:rPr lang="en-US" sz="2000" dirty="0">
                <a:latin typeface="Georgia" charset="0"/>
                <a:ea typeface="ＭＳ Ｐゴシック" charset="0"/>
              </a:rPr>
              <a:t>(</a:t>
            </a:r>
            <a:r>
              <a:rPr lang="en-US" sz="2000" i="1" dirty="0">
                <a:latin typeface="Georgia" charset="0"/>
                <a:ea typeface="ＭＳ Ｐゴシック" charset="0"/>
              </a:rPr>
              <a:t>Toothache, Catch | Cavity</a:t>
            </a:r>
            <a:r>
              <a:rPr lang="en-US" sz="2000" dirty="0">
                <a:latin typeface="Georgia" charset="0"/>
                <a:ea typeface="ＭＳ Ｐゴシック" charset="0"/>
              </a:rPr>
              <a:t>) = </a:t>
            </a:r>
            <a:r>
              <a:rPr lang="en-US" sz="2000" b="1" dirty="0">
                <a:latin typeface="Georgia" charset="0"/>
                <a:ea typeface="ＭＳ Ｐゴシック" charset="0"/>
              </a:rPr>
              <a:t>P</a:t>
            </a:r>
            <a:r>
              <a:rPr lang="en-US" sz="2000" dirty="0">
                <a:latin typeface="Georgia" charset="0"/>
                <a:ea typeface="ＭＳ Ｐゴシック" charset="0"/>
              </a:rPr>
              <a:t>(</a:t>
            </a:r>
            <a:r>
              <a:rPr lang="en-US" sz="2000" i="1" dirty="0">
                <a:latin typeface="Georgia" charset="0"/>
                <a:ea typeface="ＭＳ Ｐゴシック" charset="0"/>
              </a:rPr>
              <a:t>Toothache | Cavity</a:t>
            </a:r>
            <a:r>
              <a:rPr lang="en-US" sz="2000" dirty="0">
                <a:latin typeface="Georgia" charset="0"/>
                <a:ea typeface="ＭＳ Ｐゴシック" charset="0"/>
              </a:rPr>
              <a:t>) </a:t>
            </a:r>
            <a:r>
              <a:rPr lang="en-US" sz="2000" b="1" dirty="0">
                <a:latin typeface="Georgia" charset="0"/>
                <a:ea typeface="ＭＳ Ｐゴシック" charset="0"/>
              </a:rPr>
              <a:t>P</a:t>
            </a:r>
            <a:r>
              <a:rPr lang="en-US" sz="2000" dirty="0">
                <a:latin typeface="Georgia" charset="0"/>
                <a:ea typeface="ＭＳ Ｐゴシック" charset="0"/>
              </a:rPr>
              <a:t>(</a:t>
            </a:r>
            <a:r>
              <a:rPr lang="en-US" sz="2000" i="1" dirty="0" smtClean="0">
                <a:latin typeface="Georgia" charset="0"/>
                <a:ea typeface="ＭＳ Ｐゴシック" charset="0"/>
              </a:rPr>
              <a:t>Catch| </a:t>
            </a:r>
            <a:r>
              <a:rPr lang="en-US" sz="2000" i="1" dirty="0">
                <a:latin typeface="Georgia" charset="0"/>
                <a:ea typeface="ＭＳ Ｐゴシック" charset="0"/>
              </a:rPr>
              <a:t>Cavity</a:t>
            </a:r>
            <a:r>
              <a:rPr lang="en-US" sz="2000" dirty="0">
                <a:latin typeface="Georgia" charset="0"/>
                <a:ea typeface="ＭＳ Ｐゴシック" charset="0"/>
              </a:rPr>
              <a:t>)</a:t>
            </a:r>
            <a:r>
              <a:rPr lang="en-US" sz="2000" dirty="0">
                <a:latin typeface="Georgia" charset="0"/>
                <a:ea typeface="ＭＳ Ｐゴシック" charset="0"/>
                <a:cs typeface="ＭＳ Ｐゴシック" charset="0"/>
              </a:rPr>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Conditional Independence Conditions</a:t>
            </a:r>
          </a:p>
        </p:txBody>
      </p:sp>
      <p:sp>
        <p:nvSpPr>
          <p:cNvPr id="3" name="Content Placeholder 2"/>
          <p:cNvSpPr>
            <a:spLocks noGrp="1"/>
          </p:cNvSpPr>
          <p:nvPr>
            <p:ph sz="quarter" idx="1"/>
          </p:nvPr>
        </p:nvSpPr>
        <p:spPr/>
        <p:txBody>
          <a:bodyPr/>
          <a:lstStyle/>
          <a:p>
            <a:r>
              <a:rPr lang="en-US">
                <a:latin typeface="Georgia" charset="0"/>
                <a:ea typeface="ＭＳ Ｐゴシック" charset="0"/>
                <a:cs typeface="ＭＳ Ｐゴシック" charset="0"/>
              </a:rPr>
              <a:t>The same equivalences hold for both conditional and unconditional independence. </a:t>
            </a:r>
          </a:p>
          <a:p>
            <a:r>
              <a:rPr lang="en-US" b="1">
                <a:latin typeface="Georgia" charset="0"/>
                <a:ea typeface="ＭＳ Ｐゴシック" charset="0"/>
                <a:cs typeface="ＭＳ Ｐゴシック" charset="0"/>
              </a:rPr>
              <a:t>Theorem. </a:t>
            </a:r>
            <a:r>
              <a:rPr lang="en-US">
                <a:latin typeface="Georgia" charset="0"/>
                <a:ea typeface="ＭＳ Ｐゴシック" charset="0"/>
                <a:cs typeface="ＭＳ Ｐゴシック" charset="0"/>
              </a:rPr>
              <a:t> The following conditions are equivalent if P(A|C) &gt; 0, P(B|C)&gt; 0.</a:t>
            </a:r>
          </a:p>
          <a:p>
            <a:pPr>
              <a:buFont typeface="Georgia" charset="0"/>
              <a:buAutoNum type="arabicPeriod"/>
            </a:pPr>
            <a:r>
              <a:rPr lang="en-US">
                <a:latin typeface="Georgia" charset="0"/>
                <a:ea typeface="ＭＳ Ｐゴシック" charset="0"/>
                <a:cs typeface="ＭＳ Ｐゴシック" charset="0"/>
              </a:rPr>
              <a:t>P(A|B,C) = P(A|C).</a:t>
            </a:r>
          </a:p>
          <a:p>
            <a:pPr>
              <a:buFont typeface="Georgia" charset="0"/>
              <a:buAutoNum type="arabicPeriod"/>
            </a:pPr>
            <a:r>
              <a:rPr lang="en-US">
                <a:latin typeface="Georgia" charset="0"/>
                <a:ea typeface="ＭＳ Ｐゴシック" charset="0"/>
                <a:cs typeface="ＭＳ Ｐゴシック" charset="0"/>
              </a:rPr>
              <a:t>P(B|A,C) = P(B|C).</a:t>
            </a:r>
          </a:p>
          <a:p>
            <a:pPr>
              <a:buFont typeface="Georgia" charset="0"/>
              <a:buAutoNum type="arabicPeriod"/>
            </a:pPr>
            <a:r>
              <a:rPr lang="en-US">
                <a:latin typeface="Georgia" charset="0"/>
                <a:ea typeface="ＭＳ Ｐゴシック" charset="0"/>
                <a:cs typeface="ＭＳ Ｐゴシック" charset="0"/>
              </a:rPr>
              <a:t>P(A,B|C) = P(A|C) x P(B|C).</a:t>
            </a:r>
          </a:p>
          <a:p>
            <a:endParaRPr lang="en-US"/>
          </a:p>
        </p:txBody>
      </p:sp>
    </p:spTree>
    <p:extLst>
      <p:ext uri="{BB962C8B-B14F-4D97-AF65-F5344CB8AC3E}">
        <p14:creationId xmlns:p14="http://schemas.microsoft.com/office/powerpoint/2010/main" val="386586981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2"/>
          <p:cNvSpPr>
            <a:spLocks noGrp="1" noChangeArrowheads="1"/>
          </p:cNvSpPr>
          <p:nvPr>
            <p:ph type="title"/>
          </p:nvPr>
        </p:nvSpPr>
        <p:spPr/>
        <p:txBody>
          <a:bodyPr/>
          <a:lstStyle/>
          <a:p>
            <a:pPr eaLnBrk="1" hangingPunct="1"/>
            <a:r>
              <a:rPr lang="en-US" sz="2800">
                <a:solidFill>
                  <a:srgbClr val="7B9899"/>
                </a:solidFill>
                <a:latin typeface="Georgia" charset="0"/>
                <a:ea typeface="ＭＳ Ｐゴシック" charset="0"/>
                <a:cs typeface="ＭＳ Ｐゴシック" charset="0"/>
              </a:rPr>
              <a:t>Conditional independence and the Joint Distribution</a:t>
            </a:r>
          </a:p>
        </p:txBody>
      </p:sp>
      <p:sp>
        <p:nvSpPr>
          <p:cNvPr id="123906" name="Rectangle 3"/>
          <p:cNvSpPr>
            <a:spLocks noGrp="1" noChangeArrowheads="1"/>
          </p:cNvSpPr>
          <p:nvPr>
            <p:ph sz="quarter" idx="1"/>
          </p:nvPr>
        </p:nvSpPr>
        <p:spPr>
          <a:xfrm>
            <a:off x="301625" y="1527175"/>
            <a:ext cx="8504238" cy="4572000"/>
          </a:xfrm>
        </p:spPr>
        <p:txBody>
          <a:bodyPr/>
          <a:lstStyle/>
          <a:p>
            <a:pPr eaLnBrk="1" hangingPunct="1"/>
            <a:r>
              <a:rPr lang="en-US" sz="2200">
                <a:latin typeface="Georgia" charset="0"/>
                <a:ea typeface="ＭＳ Ｐゴシック" charset="0"/>
                <a:cs typeface="ＭＳ Ｐゴシック" charset="0"/>
              </a:rPr>
              <a:t>Write out full joint distribution using product rule:</a:t>
            </a:r>
          </a:p>
          <a:p>
            <a:pPr eaLnBrk="1" hangingPunct="1">
              <a:buFontTx/>
              <a:buNone/>
            </a:pPr>
            <a:r>
              <a:rPr lang="en-US" sz="2200" b="1">
                <a:latin typeface="Georgia" charset="0"/>
                <a:ea typeface="ＭＳ Ｐゴシック" charset="0"/>
                <a:cs typeface="ＭＳ Ｐゴシック" charset="0"/>
              </a:rPr>
              <a:t>	P</a:t>
            </a:r>
            <a:r>
              <a:rPr lang="en-US" sz="2200">
                <a:latin typeface="Georgia" charset="0"/>
                <a:ea typeface="ＭＳ Ｐゴシック" charset="0"/>
                <a:cs typeface="ＭＳ Ｐゴシック" charset="0"/>
              </a:rPr>
              <a:t>(</a:t>
            </a:r>
            <a:r>
              <a:rPr lang="en-US" sz="2200" i="1">
                <a:latin typeface="Georgia" charset="0"/>
                <a:ea typeface="ＭＳ Ｐゴシック" charset="0"/>
                <a:cs typeface="ＭＳ Ｐゴシック" charset="0"/>
              </a:rPr>
              <a:t>Toothache, Catch, Cavity</a:t>
            </a:r>
            <a:r>
              <a:rPr lang="en-US" sz="2200">
                <a:latin typeface="Georgia" charset="0"/>
                <a:ea typeface="ＭＳ Ｐゴシック" charset="0"/>
                <a:cs typeface="ＭＳ Ｐゴシック" charset="0"/>
              </a:rPr>
              <a:t>)</a:t>
            </a:r>
          </a:p>
          <a:p>
            <a:pPr lvl="1" eaLnBrk="1" hangingPunct="1">
              <a:buFontTx/>
              <a:buNone/>
            </a:pPr>
            <a:r>
              <a:rPr lang="en-US" sz="1900">
                <a:latin typeface="Georgia" charset="0"/>
                <a:ea typeface="ＭＳ Ｐゴシック" charset="0"/>
              </a:rPr>
              <a:t>	= </a:t>
            </a:r>
            <a:r>
              <a:rPr lang="en-US" sz="1900" b="1">
                <a:latin typeface="Georgia" charset="0"/>
                <a:ea typeface="ＭＳ Ｐゴシック" charset="0"/>
              </a:rPr>
              <a:t>P</a:t>
            </a:r>
            <a:r>
              <a:rPr lang="en-US" sz="1900">
                <a:latin typeface="Georgia" charset="0"/>
                <a:ea typeface="ＭＳ Ｐゴシック" charset="0"/>
              </a:rPr>
              <a:t>(</a:t>
            </a:r>
            <a:r>
              <a:rPr lang="en-US" sz="1900" i="1">
                <a:latin typeface="Georgia" charset="0"/>
                <a:ea typeface="ＭＳ Ｐゴシック" charset="0"/>
              </a:rPr>
              <a:t>Toothache | Catch, Cavity</a:t>
            </a:r>
            <a:r>
              <a:rPr lang="en-US" sz="1900">
                <a:latin typeface="Georgia" charset="0"/>
                <a:ea typeface="ＭＳ Ｐゴシック" charset="0"/>
              </a:rPr>
              <a:t>) </a:t>
            </a:r>
            <a:r>
              <a:rPr lang="en-US" sz="1900" b="1">
                <a:latin typeface="Georgia" charset="0"/>
                <a:ea typeface="ＭＳ Ｐゴシック" charset="0"/>
              </a:rPr>
              <a:t>P</a:t>
            </a:r>
            <a:r>
              <a:rPr lang="en-US" sz="1900">
                <a:latin typeface="Georgia" charset="0"/>
                <a:ea typeface="ＭＳ Ｐゴシック" charset="0"/>
              </a:rPr>
              <a:t>(</a:t>
            </a:r>
            <a:r>
              <a:rPr lang="en-US" sz="1900" i="1">
                <a:latin typeface="Georgia" charset="0"/>
                <a:ea typeface="ＭＳ Ｐゴシック" charset="0"/>
              </a:rPr>
              <a:t>Catch, Cavity</a:t>
            </a:r>
            <a:r>
              <a:rPr lang="en-US" sz="1900">
                <a:latin typeface="Georgia" charset="0"/>
                <a:ea typeface="ＭＳ Ｐゴシック" charset="0"/>
              </a:rPr>
              <a:t>)
	= </a:t>
            </a:r>
            <a:r>
              <a:rPr lang="en-US" sz="1900" b="1">
                <a:latin typeface="Georgia" charset="0"/>
                <a:ea typeface="ＭＳ Ｐゴシック" charset="0"/>
              </a:rPr>
              <a:t>P</a:t>
            </a:r>
            <a:r>
              <a:rPr lang="en-US" sz="1900">
                <a:latin typeface="Georgia" charset="0"/>
                <a:ea typeface="ＭＳ Ｐゴシック" charset="0"/>
              </a:rPr>
              <a:t>(</a:t>
            </a:r>
            <a:r>
              <a:rPr lang="en-US" sz="1900" i="1">
                <a:latin typeface="Georgia" charset="0"/>
                <a:ea typeface="ＭＳ Ｐゴシック" charset="0"/>
              </a:rPr>
              <a:t>Toothache | Catch, Cavity</a:t>
            </a:r>
            <a:r>
              <a:rPr lang="en-US" sz="1900">
                <a:latin typeface="Georgia" charset="0"/>
                <a:ea typeface="ＭＳ Ｐゴシック" charset="0"/>
              </a:rPr>
              <a:t>) </a:t>
            </a:r>
            <a:r>
              <a:rPr lang="en-US" sz="1900" b="1">
                <a:latin typeface="Georgia" charset="0"/>
                <a:ea typeface="ＭＳ Ｐゴシック" charset="0"/>
              </a:rPr>
              <a:t>P</a:t>
            </a:r>
            <a:r>
              <a:rPr lang="en-US" sz="1900">
                <a:latin typeface="Georgia" charset="0"/>
                <a:ea typeface="ＭＳ Ｐゴシック" charset="0"/>
              </a:rPr>
              <a:t>(</a:t>
            </a:r>
            <a:r>
              <a:rPr lang="en-US" sz="1900" i="1">
                <a:latin typeface="Georgia" charset="0"/>
                <a:ea typeface="ＭＳ Ｐゴシック" charset="0"/>
              </a:rPr>
              <a:t>Catch | Cavity</a:t>
            </a:r>
            <a:r>
              <a:rPr lang="en-US" sz="1900">
                <a:latin typeface="Georgia" charset="0"/>
                <a:ea typeface="ＭＳ Ｐゴシック" charset="0"/>
              </a:rPr>
              <a:t>) </a:t>
            </a:r>
            <a:r>
              <a:rPr lang="en-US" sz="1900" b="1">
                <a:latin typeface="Georgia" charset="0"/>
                <a:ea typeface="ＭＳ Ｐゴシック" charset="0"/>
              </a:rPr>
              <a:t>P</a:t>
            </a:r>
            <a:r>
              <a:rPr lang="en-US" sz="1900">
                <a:latin typeface="Georgia" charset="0"/>
                <a:ea typeface="ＭＳ Ｐゴシック" charset="0"/>
              </a:rPr>
              <a:t>(</a:t>
            </a:r>
            <a:r>
              <a:rPr lang="en-US" sz="1900" i="1">
                <a:latin typeface="Georgia" charset="0"/>
                <a:ea typeface="ＭＳ Ｐゴシック" charset="0"/>
              </a:rPr>
              <a:t>Cavity</a:t>
            </a:r>
            <a:r>
              <a:rPr lang="en-US" sz="1900">
                <a:latin typeface="Georgia" charset="0"/>
                <a:ea typeface="ＭＳ Ｐゴシック" charset="0"/>
              </a:rPr>
              <a:t>)
	= </a:t>
            </a:r>
            <a:r>
              <a:rPr lang="en-US" sz="1900" b="1">
                <a:latin typeface="Georgia" charset="0"/>
                <a:ea typeface="ＭＳ Ｐゴシック" charset="0"/>
              </a:rPr>
              <a:t>P</a:t>
            </a:r>
            <a:r>
              <a:rPr lang="en-US" sz="1900">
                <a:latin typeface="Georgia" charset="0"/>
                <a:ea typeface="ＭＳ Ｐゴシック" charset="0"/>
              </a:rPr>
              <a:t>(</a:t>
            </a:r>
            <a:r>
              <a:rPr lang="en-US" sz="1900" i="1">
                <a:latin typeface="Georgia" charset="0"/>
                <a:ea typeface="ＭＳ Ｐゴシック" charset="0"/>
              </a:rPr>
              <a:t>Toothache | Cavity</a:t>
            </a:r>
            <a:r>
              <a:rPr lang="en-US" sz="1900">
                <a:latin typeface="Georgia" charset="0"/>
                <a:ea typeface="ＭＳ Ｐゴシック" charset="0"/>
              </a:rPr>
              <a:t>) </a:t>
            </a:r>
            <a:r>
              <a:rPr lang="en-US" sz="1900" b="1">
                <a:latin typeface="Georgia" charset="0"/>
                <a:ea typeface="ＭＳ Ｐゴシック" charset="0"/>
              </a:rPr>
              <a:t>P</a:t>
            </a:r>
            <a:r>
              <a:rPr lang="en-US" sz="1900">
                <a:latin typeface="Georgia" charset="0"/>
                <a:ea typeface="ＭＳ Ｐゴシック" charset="0"/>
              </a:rPr>
              <a:t>(</a:t>
            </a:r>
            <a:r>
              <a:rPr lang="en-US" sz="1900" i="1">
                <a:latin typeface="Georgia" charset="0"/>
                <a:ea typeface="ＭＳ Ｐゴシック" charset="0"/>
              </a:rPr>
              <a:t>Catch | Cavity</a:t>
            </a:r>
            <a:r>
              <a:rPr lang="en-US" sz="1900">
                <a:latin typeface="Georgia" charset="0"/>
                <a:ea typeface="ＭＳ Ｐゴシック" charset="0"/>
              </a:rPr>
              <a:t>) </a:t>
            </a:r>
            <a:r>
              <a:rPr lang="en-US" sz="1900" b="1">
                <a:latin typeface="Georgia" charset="0"/>
                <a:ea typeface="ＭＳ Ｐゴシック" charset="0"/>
              </a:rPr>
              <a:t>P</a:t>
            </a:r>
            <a:r>
              <a:rPr lang="en-US" sz="1900">
                <a:latin typeface="Georgia" charset="0"/>
                <a:ea typeface="ＭＳ Ｐゴシック" charset="0"/>
              </a:rPr>
              <a:t>(Cavity)
</a:t>
            </a:r>
          </a:p>
          <a:p>
            <a:pPr eaLnBrk="1" hangingPunct="1">
              <a:buFontTx/>
              <a:buNone/>
            </a:pPr>
            <a:r>
              <a:rPr lang="en-US" sz="2200">
                <a:latin typeface="Georgia" charset="0"/>
                <a:ea typeface="ＭＳ Ｐゴシック" charset="0"/>
                <a:cs typeface="ＭＳ Ｐゴシック" charset="0"/>
              </a:rPr>
              <a:t>	I.e., 2 + 2 + 1 = 5 independent numbers
</a:t>
            </a:r>
            <a:endParaRPr lang="en-US" sz="1500">
              <a:solidFill>
                <a:srgbClr val="FF0000"/>
              </a:solidFill>
              <a:latin typeface="Georgia" charset="0"/>
              <a:ea typeface="ＭＳ Ｐゴシック" charset="0"/>
              <a:cs typeface="ＭＳ Ｐゴシック" charset="0"/>
            </a:endParaRPr>
          </a:p>
          <a:p>
            <a:pPr eaLnBrk="1" hangingPunct="1"/>
            <a:r>
              <a:rPr lang="en-US" sz="2200">
                <a:solidFill>
                  <a:srgbClr val="FF0000"/>
                </a:solidFill>
                <a:latin typeface="Georgia" charset="0"/>
                <a:ea typeface="ＭＳ Ｐゴシック" charset="0"/>
                <a:cs typeface="ＭＳ Ｐゴシック" charset="0"/>
              </a:rPr>
              <a:t>In most cases, the use of conditional independence reduces the size of the representation of the joint distribution from exponential in </a:t>
            </a:r>
            <a:r>
              <a:rPr lang="en-US" sz="2200" i="1">
                <a:solidFill>
                  <a:srgbClr val="FF0000"/>
                </a:solidFill>
                <a:latin typeface="Georgia" charset="0"/>
                <a:ea typeface="ＭＳ Ｐゴシック" charset="0"/>
                <a:cs typeface="ＭＳ Ｐゴシック" charset="0"/>
              </a:rPr>
              <a:t>n </a:t>
            </a:r>
            <a:r>
              <a:rPr lang="en-US" sz="2200">
                <a:solidFill>
                  <a:srgbClr val="FF0000"/>
                </a:solidFill>
                <a:latin typeface="Georgia" charset="0"/>
                <a:ea typeface="ＭＳ Ｐゴシック" charset="0"/>
                <a:cs typeface="ＭＳ Ｐゴシック" charset="0"/>
              </a:rPr>
              <a:t>to linear in </a:t>
            </a:r>
            <a:r>
              <a:rPr lang="en-US" sz="2200" i="1">
                <a:solidFill>
                  <a:srgbClr val="FF0000"/>
                </a:solidFill>
                <a:latin typeface="Georgia" charset="0"/>
                <a:ea typeface="ＭＳ Ｐゴシック" charset="0"/>
                <a:cs typeface="ＭＳ Ｐゴシック" charset="0"/>
              </a:rPr>
              <a:t>n</a:t>
            </a:r>
            <a:r>
              <a:rPr lang="en-US" sz="2200">
                <a:solidFill>
                  <a:srgbClr val="FF0000"/>
                </a:solidFill>
                <a:latin typeface="Georgia" charset="0"/>
                <a:ea typeface="ＭＳ Ｐゴシック" charset="0"/>
                <a:cs typeface="ＭＳ Ｐゴシック" charset="0"/>
              </a:rPr>
              <a:t>.</a:t>
            </a:r>
            <a:endParaRPr lang="en-US" sz="1500">
              <a:solidFill>
                <a:srgbClr val="FF0000"/>
              </a:solidFill>
              <a:latin typeface="Georgia" charset="0"/>
              <a:ea typeface="ＭＳ Ｐゴシック" charset="0"/>
              <a:cs typeface="ＭＳ Ｐゴシック" charset="0"/>
            </a:endParaRPr>
          </a:p>
          <a:p>
            <a:pPr eaLnBrk="1" hangingPunct="1"/>
            <a:r>
              <a:rPr lang="en-US" sz="2200">
                <a:solidFill>
                  <a:srgbClr val="FF0000"/>
                </a:solidFill>
                <a:latin typeface="Georgia" charset="0"/>
                <a:ea typeface="ＭＳ Ｐゴシック" charset="0"/>
                <a:cs typeface="ＭＳ Ｐゴシック" charset="0"/>
              </a:rPr>
              <a:t>Conditional independence is our most basic and robust form of knowledge about uncertain environments.</a:t>
            </a:r>
            <a:r>
              <a:rPr lang="en-US" sz="2200">
                <a:latin typeface="Georgia" charset="0"/>
                <a:ea typeface="ＭＳ Ｐゴシック" charset="0"/>
                <a:cs typeface="ＭＳ Ｐゴシック" charset="0"/>
              </a:rPr>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Rectangle 2"/>
          <p:cNvSpPr>
            <a:spLocks noGrp="1" noChangeArrowheads="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Summary</a:t>
            </a:r>
          </a:p>
        </p:txBody>
      </p:sp>
      <p:sp>
        <p:nvSpPr>
          <p:cNvPr id="146434" name="Rectangle 3"/>
          <p:cNvSpPr>
            <a:spLocks noGrp="1" noChangeArrowheads="1"/>
          </p:cNvSpPr>
          <p:nvPr>
            <p:ph sz="quarter" idx="1"/>
          </p:nvPr>
        </p:nvSpPr>
        <p:spPr>
          <a:xfrm>
            <a:off x="301625" y="1527175"/>
            <a:ext cx="8504238" cy="4572000"/>
          </a:xfrm>
        </p:spPr>
        <p:txBody>
          <a:bodyPr/>
          <a:lstStyle/>
          <a:p>
            <a:pPr eaLnBrk="1" hangingPunct="1">
              <a:lnSpc>
                <a:spcPct val="80000"/>
              </a:lnSpc>
            </a:pPr>
            <a:r>
              <a:rPr lang="en-US" sz="2800">
                <a:latin typeface="Georgia" charset="0"/>
                <a:ea typeface="ＭＳ Ｐゴシック" charset="0"/>
                <a:cs typeface="ＭＳ Ｐゴシック" charset="0"/>
              </a:rPr>
              <a:t>Probability is a rigorous formalism for uncertain knowledge.</a:t>
            </a:r>
          </a:p>
          <a:p>
            <a:pPr eaLnBrk="1" hangingPunct="1">
              <a:lnSpc>
                <a:spcPct val="80000"/>
              </a:lnSpc>
            </a:pPr>
            <a:r>
              <a:rPr lang="en-US" sz="2800">
                <a:solidFill>
                  <a:srgbClr val="3366FF"/>
                </a:solidFill>
                <a:latin typeface="Georgia" charset="0"/>
                <a:ea typeface="ＭＳ Ｐゴシック" charset="0"/>
                <a:cs typeface="ＭＳ Ｐゴシック" charset="0"/>
              </a:rPr>
              <a:t>Joint probability distribution </a:t>
            </a:r>
            <a:r>
              <a:rPr lang="en-US" sz="2800">
                <a:latin typeface="Georgia" charset="0"/>
                <a:ea typeface="ＭＳ Ｐゴシック" charset="0"/>
                <a:cs typeface="ＭＳ Ｐゴシック" charset="0"/>
              </a:rPr>
              <a:t>specifies probability of every </a:t>
            </a:r>
            <a:r>
              <a:rPr lang="en-US" sz="2800">
                <a:solidFill>
                  <a:srgbClr val="3366FF"/>
                </a:solidFill>
                <a:latin typeface="Georgia" charset="0"/>
                <a:ea typeface="ＭＳ Ｐゴシック" charset="0"/>
                <a:cs typeface="ＭＳ Ｐゴシック" charset="0"/>
              </a:rPr>
              <a:t>atomic event </a:t>
            </a:r>
            <a:r>
              <a:rPr lang="en-US" sz="2800">
                <a:latin typeface="Georgia" charset="0"/>
                <a:ea typeface="ＭＳ Ｐゴシック" charset="0"/>
                <a:cs typeface="ＭＳ Ｐゴシック" charset="0"/>
              </a:rPr>
              <a:t>(possible world)</a:t>
            </a:r>
            <a:r>
              <a:rPr lang="en-US" sz="2800">
                <a:solidFill>
                  <a:schemeClr val="accent2"/>
                </a:solidFill>
                <a:latin typeface="Georgia" charset="0"/>
                <a:ea typeface="ＭＳ Ｐゴシック" charset="0"/>
                <a:cs typeface="ＭＳ Ｐゴシック" charset="0"/>
              </a:rPr>
              <a:t>.</a:t>
            </a:r>
            <a:endParaRPr lang="en-US" sz="2800">
              <a:latin typeface="Georgia" charset="0"/>
              <a:ea typeface="ＭＳ Ｐゴシック" charset="0"/>
              <a:cs typeface="ＭＳ Ｐゴシック" charset="0"/>
            </a:endParaRPr>
          </a:p>
          <a:p>
            <a:pPr eaLnBrk="1" hangingPunct="1">
              <a:lnSpc>
                <a:spcPct val="80000"/>
              </a:lnSpc>
            </a:pPr>
            <a:r>
              <a:rPr lang="en-US" sz="2800">
                <a:latin typeface="Georgia" charset="0"/>
                <a:ea typeface="ＭＳ Ｐゴシック" charset="0"/>
                <a:cs typeface="ＭＳ Ｐゴシック" charset="0"/>
              </a:rPr>
              <a:t>Queries can be answered by summing over atomic events.
For nontrivial domains, we must find a way to compactly represent the joint distribution.
</a:t>
            </a:r>
            <a:r>
              <a:rPr lang="en-US" sz="2800">
                <a:solidFill>
                  <a:srgbClr val="3366FF"/>
                </a:solidFill>
                <a:latin typeface="Georgia" charset="0"/>
                <a:ea typeface="ＭＳ Ｐゴシック" charset="0"/>
                <a:cs typeface="ＭＳ Ｐゴシック" charset="0"/>
              </a:rPr>
              <a:t>Independence</a:t>
            </a:r>
            <a:r>
              <a:rPr lang="en-US" sz="2800">
                <a:solidFill>
                  <a:schemeClr val="accent2"/>
                </a:solidFill>
                <a:latin typeface="Georgia" charset="0"/>
                <a:ea typeface="ＭＳ Ｐゴシック" charset="0"/>
                <a:cs typeface="ＭＳ Ｐゴシック" charset="0"/>
              </a:rPr>
              <a:t> </a:t>
            </a:r>
            <a:r>
              <a:rPr lang="en-US" sz="2800">
                <a:latin typeface="Georgia" charset="0"/>
                <a:ea typeface="ＭＳ Ｐゴシック" charset="0"/>
                <a:cs typeface="ＭＳ Ｐゴシック" charset="0"/>
              </a:rPr>
              <a:t>and </a:t>
            </a:r>
            <a:r>
              <a:rPr lang="en-US" sz="2800">
                <a:solidFill>
                  <a:srgbClr val="3366FF"/>
                </a:solidFill>
                <a:latin typeface="Georgia" charset="0"/>
                <a:ea typeface="ＭＳ Ｐゴシック" charset="0"/>
                <a:cs typeface="ＭＳ Ｐゴシック" charset="0"/>
              </a:rPr>
              <a:t>conditional independence </a:t>
            </a:r>
            <a:r>
              <a:rPr lang="en-US" sz="2800">
                <a:latin typeface="Georgia" charset="0"/>
                <a:ea typeface="ＭＳ Ｐゴシック" charset="0"/>
                <a:cs typeface="ＭＳ Ｐゴシック" charset="0"/>
              </a:rPr>
              <a:t>provide the tools.
</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5" y="2743200"/>
            <a:ext cx="6480175" cy="1673225"/>
          </a:xfrm>
        </p:spPr>
        <p:txBody>
          <a:bodyPr/>
          <a:lstStyle/>
          <a:p>
            <a:pPr>
              <a:defRPr/>
            </a:pPr>
            <a:endParaRPr lang="en-US"/>
          </a:p>
        </p:txBody>
      </p:sp>
      <p:sp>
        <p:nvSpPr>
          <p:cNvPr id="23554" name="Title 3"/>
          <p:cNvSpPr>
            <a:spLocks noGrp="1"/>
          </p:cNvSpPr>
          <p:nvPr>
            <p:ph type="title"/>
          </p:nvPr>
        </p:nvSpPr>
        <p:spPr/>
        <p:txBody>
          <a:bodyPr/>
          <a:lstStyle/>
          <a:p>
            <a:r>
              <a:rPr lang="en-US" sz="4400">
                <a:latin typeface="Georgia" charset="0"/>
                <a:ea typeface="ＭＳ Ｐゴシック" charset="0"/>
                <a:cs typeface="ＭＳ Ｐゴシック" charset="0"/>
              </a:rPr>
              <a:t>Probability and Rationality</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Review: Rationality</a:t>
            </a:r>
          </a:p>
        </p:txBody>
      </p:sp>
      <p:sp>
        <p:nvSpPr>
          <p:cNvPr id="24578"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200">
                <a:solidFill>
                  <a:srgbClr val="FFFFFF"/>
                </a:solidFill>
              </a:rPr>
              <a:t>Artificial Intelligence a modern approach</a:t>
            </a:r>
          </a:p>
        </p:txBody>
      </p:sp>
      <p:sp>
        <p:nvSpPr>
          <p:cNvPr id="2457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BE9D749-4735-4F45-89C9-379EF1F556E3}" type="slidenum">
              <a:rPr lang="en-US" sz="1600">
                <a:solidFill>
                  <a:srgbClr val="7B9899"/>
                </a:solidFill>
              </a:rPr>
              <a:pPr eaLnBrk="1" hangingPunct="1"/>
              <a:t>6</a:t>
            </a:fld>
            <a:endParaRPr lang="en-US" sz="1600">
              <a:solidFill>
                <a:srgbClr val="7B9899"/>
              </a:solidFill>
            </a:endParaRPr>
          </a:p>
        </p:txBody>
      </p:sp>
      <p:sp>
        <p:nvSpPr>
          <p:cNvPr id="3" name="Content Placeholder 2"/>
          <p:cNvSpPr>
            <a:spLocks noGrp="1"/>
          </p:cNvSpPr>
          <p:nvPr>
            <p:ph sz="quarter" idx="1"/>
          </p:nvPr>
        </p:nvSpPr>
        <p:spPr>
          <a:xfrm>
            <a:off x="301625" y="1527175"/>
            <a:ext cx="8504238" cy="2282825"/>
          </a:xfrm>
        </p:spPr>
        <p:txBody>
          <a:bodyPr/>
          <a:lstStyle/>
          <a:p>
            <a:pPr eaLnBrk="1" hangingPunct="1"/>
            <a:r>
              <a:rPr lang="en-US">
                <a:latin typeface="Georgia" charset="0"/>
                <a:ea typeface="ＭＳ Ｐゴシック" charset="0"/>
                <a:cs typeface="ＭＳ Ｐゴシック" charset="0"/>
              </a:rPr>
              <a:t>Rational is different from omniscience</a:t>
            </a:r>
          </a:p>
          <a:p>
            <a:pPr lvl="1" eaLnBrk="1" hangingPunct="1"/>
            <a:r>
              <a:rPr lang="en-US">
                <a:latin typeface="Georgia" charset="0"/>
                <a:ea typeface="ＭＳ Ｐゴシック" charset="0"/>
              </a:rPr>
              <a:t>Percepts may not supply all relevant information.</a:t>
            </a:r>
          </a:p>
          <a:p>
            <a:pPr eaLnBrk="1" hangingPunct="1"/>
            <a:r>
              <a:rPr lang="en-US">
                <a:latin typeface="Georgia" charset="0"/>
                <a:ea typeface="ＭＳ Ｐゴシック" charset="0"/>
                <a:cs typeface="ＭＳ Ｐゴシック" charset="0"/>
              </a:rPr>
              <a:t>Rational is different from being perfect</a:t>
            </a:r>
          </a:p>
          <a:p>
            <a:pPr lvl="1" eaLnBrk="1" hangingPunct="1"/>
            <a:r>
              <a:rPr lang="en-US">
                <a:latin typeface="Georgia" charset="0"/>
                <a:ea typeface="ＭＳ Ｐゴシック" charset="0"/>
              </a:rPr>
              <a:t>Rationality maximizes </a:t>
            </a:r>
            <a:r>
              <a:rPr lang="en-US" b="1">
                <a:latin typeface="Georgia" charset="0"/>
                <a:ea typeface="ＭＳ Ｐゴシック" charset="0"/>
              </a:rPr>
              <a:t>expected</a:t>
            </a:r>
            <a:r>
              <a:rPr lang="en-US">
                <a:latin typeface="Georgia" charset="0"/>
                <a:ea typeface="ＭＳ Ｐゴシック" charset="0"/>
              </a:rPr>
              <a:t> outcome while perfection maximizes actual outcome.</a:t>
            </a:r>
            <a:endParaRPr lang="en-US">
              <a:latin typeface="Georgia" charset="0"/>
              <a:ea typeface="ＭＳ Ｐゴシック" charset="0"/>
              <a:cs typeface="ＭＳ Ｐゴシック" charset="0"/>
            </a:endParaRPr>
          </a:p>
        </p:txBody>
      </p:sp>
      <p:sp>
        <p:nvSpPr>
          <p:cNvPr id="6" name="Content Placeholder 2"/>
          <p:cNvSpPr txBox="1">
            <a:spLocks/>
          </p:cNvSpPr>
          <p:nvPr/>
        </p:nvSpPr>
        <p:spPr bwMode="auto">
          <a:xfrm>
            <a:off x="838200" y="4114800"/>
            <a:ext cx="1905000" cy="6064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73050" indent="-27305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20000"/>
              </a:spcBef>
              <a:buClr>
                <a:schemeClr val="accent1"/>
              </a:buClr>
              <a:buSzPct val="85000"/>
            </a:pPr>
            <a:r>
              <a:rPr lang="en-US" sz="2200" b="1">
                <a:solidFill>
                  <a:schemeClr val="tx2"/>
                </a:solidFill>
                <a:latin typeface="Georgia" charset="0"/>
              </a:rPr>
              <a:t>Probability</a:t>
            </a:r>
          </a:p>
        </p:txBody>
      </p:sp>
      <p:sp>
        <p:nvSpPr>
          <p:cNvPr id="7" name="Content Placeholder 2"/>
          <p:cNvSpPr txBox="1">
            <a:spLocks/>
          </p:cNvSpPr>
          <p:nvPr/>
        </p:nvSpPr>
        <p:spPr bwMode="auto">
          <a:xfrm>
            <a:off x="4572000" y="4114800"/>
            <a:ext cx="1752600" cy="6064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73050" indent="-27305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20000"/>
              </a:spcBef>
              <a:buClr>
                <a:schemeClr val="accent1"/>
              </a:buClr>
              <a:buSzPct val="85000"/>
            </a:pPr>
            <a:r>
              <a:rPr lang="en-US" sz="2200">
                <a:solidFill>
                  <a:schemeClr val="tx2"/>
                </a:solidFill>
                <a:latin typeface="Georgia" charset="0"/>
              </a:rPr>
              <a:t>Utility</a:t>
            </a:r>
          </a:p>
        </p:txBody>
      </p:sp>
      <p:sp>
        <p:nvSpPr>
          <p:cNvPr id="8" name="Content Placeholder 2"/>
          <p:cNvSpPr txBox="1">
            <a:spLocks/>
          </p:cNvSpPr>
          <p:nvPr/>
        </p:nvSpPr>
        <p:spPr bwMode="auto">
          <a:xfrm>
            <a:off x="2514600" y="5638800"/>
            <a:ext cx="2514600" cy="6064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73050" indent="-27305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20000"/>
              </a:spcBef>
              <a:buClr>
                <a:schemeClr val="accent1"/>
              </a:buClr>
              <a:buSzPct val="85000"/>
            </a:pPr>
            <a:r>
              <a:rPr lang="en-US" sz="2200">
                <a:solidFill>
                  <a:schemeClr val="tx2"/>
                </a:solidFill>
                <a:latin typeface="Georgia" charset="0"/>
              </a:rPr>
              <a:t>Expected Utility</a:t>
            </a:r>
          </a:p>
        </p:txBody>
      </p:sp>
      <p:cxnSp>
        <p:nvCxnSpPr>
          <p:cNvPr id="10" name="Straight Arrow Connector 9"/>
          <p:cNvCxnSpPr>
            <a:cxnSpLocks noChangeShapeType="1"/>
            <a:stCxn id="6" idx="2"/>
            <a:endCxn id="8" idx="0"/>
          </p:cNvCxnSpPr>
          <p:nvPr/>
        </p:nvCxnSpPr>
        <p:spPr bwMode="auto">
          <a:xfrm rot="16200000" flipH="1">
            <a:off x="2322512" y="4189413"/>
            <a:ext cx="917575" cy="1981200"/>
          </a:xfrm>
          <a:prstGeom prst="straightConnector1">
            <a:avLst/>
          </a:prstGeom>
          <a:noFill/>
          <a:ln w="11429">
            <a:solidFill>
              <a:schemeClr val="accent1"/>
            </a:solidFill>
            <a:prstDash val="sysDash"/>
            <a:round/>
            <a:headEnd/>
            <a:tailEnd type="arrow" w="med" len="med"/>
          </a:ln>
          <a:effectLst>
            <a:outerShdw blurRad="50800" dist="25400" dir="5400000" rotWithShape="0">
              <a:srgbClr val="000000">
                <a:alpha val="34999"/>
              </a:srgbClr>
            </a:outerShdw>
          </a:effectLst>
          <a:extLst/>
        </p:spPr>
      </p:cxnSp>
      <p:cxnSp>
        <p:nvCxnSpPr>
          <p:cNvPr id="12" name="Straight Arrow Connector 11"/>
          <p:cNvCxnSpPr>
            <a:stCxn id="7" idx="2"/>
            <a:endCxn id="8" idx="0"/>
          </p:cNvCxnSpPr>
          <p:nvPr/>
        </p:nvCxnSpPr>
        <p:spPr>
          <a:xfrm rot="5400000">
            <a:off x="4151312" y="4341813"/>
            <a:ext cx="917575" cy="1676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Effect transition="in" filter="blinds(horizontal)">
                                      <p:cBhvr>
                                        <p:cTn id="23" dur="500"/>
                                        <p:tgtEl>
                                          <p:spTgt spid="6">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blinds(horizontal)">
                                      <p:cBhvr>
                                        <p:cTn id="28" dur="500"/>
                                        <p:tgtEl>
                                          <p:spTgt spid="7">
                                            <p:txEl>
                                              <p:pRg st="0" end="0"/>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nodeType="clickEffect">
                                  <p:stCondLst>
                                    <p:cond delay="0"/>
                                  </p:stCondLst>
                                  <p:childTnLst>
                                    <p:set>
                                      <p:cBhvr>
                                        <p:cTn id="32" dur="1" fill="hold">
                                          <p:stCondLst>
                                            <p:cond delay="0"/>
                                          </p:stCondLst>
                                        </p:cTn>
                                        <p:tgtEl>
                                          <p:spTgt spid="8">
                                            <p:txEl>
                                              <p:pRg st="0" end="0"/>
                                            </p:txEl>
                                          </p:spTgt>
                                        </p:tgtEl>
                                        <p:attrNameLst>
                                          <p:attrName>style.visibility</p:attrName>
                                        </p:attrNameLst>
                                      </p:cBhvr>
                                      <p:to>
                                        <p:strVal val="visible"/>
                                      </p:to>
                                    </p:set>
                                    <p:animEffect transition="in" filter="blinds(horizontal)">
                                      <p:cBhvr>
                                        <p:cTn id="33"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en-US">
                <a:solidFill>
                  <a:srgbClr val="7B9899"/>
                </a:solidFill>
                <a:latin typeface="Georgia" charset="0"/>
                <a:ea typeface="ＭＳ Ｐゴシック" charset="0"/>
                <a:cs typeface="ＭＳ Ｐゴシック" charset="0"/>
              </a:rPr>
              <a:t>Example</a:t>
            </a:r>
          </a:p>
        </p:txBody>
      </p:sp>
      <p:sp>
        <p:nvSpPr>
          <p:cNvPr id="25602" name="Content Placeholder 2"/>
          <p:cNvSpPr>
            <a:spLocks noGrp="1"/>
          </p:cNvSpPr>
          <p:nvPr>
            <p:ph sz="quarter" idx="1"/>
          </p:nvPr>
        </p:nvSpPr>
        <p:spPr>
          <a:xfrm>
            <a:off x="381000" y="1371600"/>
            <a:ext cx="8229600" cy="2514600"/>
          </a:xfrm>
        </p:spPr>
        <p:txBody>
          <a:bodyPr/>
          <a:lstStyle/>
          <a:p>
            <a:pPr eaLnBrk="1" hangingPunct="1">
              <a:lnSpc>
                <a:spcPct val="90000"/>
              </a:lnSpc>
            </a:pPr>
            <a:r>
              <a:rPr lang="en-US" sz="2600">
                <a:latin typeface="Georgia" charset="0"/>
                <a:ea typeface="ＭＳ Ｐゴシック" charset="0"/>
                <a:cs typeface="ＭＳ Ｐゴシック" charset="0"/>
              </a:rPr>
              <a:t>You want to take the skytrain home tonight. You have two options: pay $3.75 for a ticket, or don</a:t>
            </a:r>
            <a:r>
              <a:rPr lang="ja-JP" altLang="en-US" sz="2600">
                <a:latin typeface="Georgia" charset="0"/>
                <a:ea typeface="ＭＳ Ｐゴシック" charset="0"/>
                <a:cs typeface="ＭＳ Ｐゴシック" charset="0"/>
              </a:rPr>
              <a:t>’</a:t>
            </a:r>
            <a:r>
              <a:rPr lang="en-US" altLang="ja-JP" sz="2600">
                <a:latin typeface="Georgia" charset="0"/>
                <a:ea typeface="ＭＳ Ｐゴシック" charset="0"/>
                <a:cs typeface="ＭＳ Ｐゴシック" charset="0"/>
              </a:rPr>
              <a:t>t pay and run the risk of being fined $50. </a:t>
            </a:r>
          </a:p>
          <a:p>
            <a:pPr eaLnBrk="1" hangingPunct="1">
              <a:lnSpc>
                <a:spcPct val="90000"/>
              </a:lnSpc>
            </a:pPr>
            <a:r>
              <a:rPr lang="en-US" sz="2600">
                <a:latin typeface="Georgia" charset="0"/>
                <a:ea typeface="ＭＳ Ｐゴシック" charset="0"/>
                <a:cs typeface="ＭＳ Ｐゴシック" charset="0"/>
              </a:rPr>
              <a:t>Suppose you know that on average, Translink checks fares on a train 10% of the time. Should you pay the fare?</a:t>
            </a:r>
            <a:endParaRPr lang="en-US" sz="1400">
              <a:latin typeface="Georgia" charset="0"/>
              <a:ea typeface="ＭＳ Ｐゴシック" charset="0"/>
              <a:cs typeface="ＭＳ Ｐゴシック" charset="0"/>
            </a:endParaRPr>
          </a:p>
          <a:p>
            <a:pPr eaLnBrk="1" hangingPunct="1">
              <a:lnSpc>
                <a:spcPct val="90000"/>
              </a:lnSpc>
            </a:pPr>
            <a:endParaRPr lang="en-US" sz="2600">
              <a:latin typeface="Georgia" charset="0"/>
              <a:ea typeface="ＭＳ Ｐゴシック" charset="0"/>
              <a:cs typeface="ＭＳ Ｐゴシック" charset="0"/>
            </a:endParaRPr>
          </a:p>
        </p:txBody>
      </p:sp>
      <p:graphicFrame>
        <p:nvGraphicFramePr>
          <p:cNvPr id="4" name="Table 3"/>
          <p:cNvGraphicFramePr>
            <a:graphicFrameLocks noGrp="1"/>
          </p:cNvGraphicFramePr>
          <p:nvPr/>
        </p:nvGraphicFramePr>
        <p:xfrm>
          <a:off x="1524000" y="4495800"/>
          <a:ext cx="6096000" cy="1114425"/>
        </p:xfrm>
        <a:graphic>
          <a:graphicData uri="http://schemas.openxmlformats.org/drawingml/2006/table">
            <a:tbl>
              <a:tblPr/>
              <a:tblGrid>
                <a:gridCol w="2032000"/>
                <a:gridCol w="2032000"/>
                <a:gridCol w="20320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rgbClr val="FFFFFF"/>
                        </a:solidFill>
                        <a:effectLst/>
                        <a:latin typeface="Georgi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charset="0"/>
                          <a:ea typeface="ＭＳ Ｐゴシック" charset="0"/>
                          <a:cs typeface="ＭＳ Ｐゴシック" charset="0"/>
                        </a:rPr>
                        <a:t>Check</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Georgia" charset="0"/>
                          <a:ea typeface="ＭＳ Ｐゴシック" charset="0"/>
                          <a:cs typeface="ＭＳ Ｐゴシック" charset="0"/>
                        </a:rPr>
                        <a:t>Not Check</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Pay Fare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-$3.75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-$3.75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ED3CF"/>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Not pay fare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Georgia" charset="0"/>
                          <a:ea typeface="ＭＳ Ｐゴシック" charset="0"/>
                          <a:cs typeface="ＭＳ Ｐゴシック"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EAE9"/>
                    </a:solidFill>
                  </a:tcPr>
                </a:tc>
              </a:tr>
            </a:tbl>
          </a:graphicData>
        </a:graphic>
      </p:graphicFrame>
      <p:sp>
        <p:nvSpPr>
          <p:cNvPr id="25621" name="TextBox 4"/>
          <p:cNvSpPr txBox="1">
            <a:spLocks noChangeArrowheads="1"/>
          </p:cNvSpPr>
          <p:nvPr/>
        </p:nvSpPr>
        <p:spPr bwMode="auto">
          <a:xfrm>
            <a:off x="4114800" y="40386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10%</a:t>
            </a:r>
          </a:p>
        </p:txBody>
      </p:sp>
      <p:sp>
        <p:nvSpPr>
          <p:cNvPr id="25622" name="TextBox 5"/>
          <p:cNvSpPr txBox="1">
            <a:spLocks noChangeArrowheads="1"/>
          </p:cNvSpPr>
          <p:nvPr/>
        </p:nvSpPr>
        <p:spPr bwMode="auto">
          <a:xfrm>
            <a:off x="6248400" y="4038600"/>
            <a:ext cx="114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90%</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457200" y="152400"/>
            <a:ext cx="8229600" cy="762000"/>
          </a:xfrm>
        </p:spPr>
        <p:txBody>
          <a:bodyPr/>
          <a:lstStyle/>
          <a:p>
            <a:pPr eaLnBrk="1" hangingPunct="1"/>
            <a:r>
              <a:rPr lang="en-US" sz="3600">
                <a:solidFill>
                  <a:srgbClr val="7B9899"/>
                </a:solidFill>
                <a:latin typeface="Georgia" charset="0"/>
                <a:ea typeface="ＭＳ Ｐゴシック" charset="0"/>
                <a:cs typeface="ＭＳ Ｐゴシック" charset="0"/>
              </a:rPr>
              <a:t>Making decisions under uncertainty</a:t>
            </a:r>
          </a:p>
        </p:txBody>
      </p:sp>
      <p:sp>
        <p:nvSpPr>
          <p:cNvPr id="12291" name="Rectangle 3"/>
          <p:cNvSpPr>
            <a:spLocks noGrp="1" noChangeArrowheads="1"/>
          </p:cNvSpPr>
          <p:nvPr>
            <p:ph sz="quarter" idx="1"/>
          </p:nvPr>
        </p:nvSpPr>
        <p:spPr>
          <a:xfrm>
            <a:off x="457200" y="1447800"/>
            <a:ext cx="8229600" cy="5135563"/>
          </a:xfrm>
        </p:spPr>
        <p:txBody>
          <a:bodyPr/>
          <a:lstStyle/>
          <a:p>
            <a:pPr eaLnBrk="1" hangingPunct="1">
              <a:lnSpc>
                <a:spcPct val="80000"/>
              </a:lnSpc>
              <a:buFontTx/>
              <a:buNone/>
            </a:pPr>
            <a:r>
              <a:rPr lang="en-US" sz="2400">
                <a:latin typeface="Georgia" charset="0"/>
                <a:ea typeface="ＭＳ Ｐゴシック" charset="0"/>
                <a:cs typeface="ＭＳ Ｐゴシック" charset="0"/>
              </a:rPr>
              <a:t>Suppose I believe the following:
</a:t>
            </a:r>
          </a:p>
          <a:p>
            <a:pPr lvl="1" eaLnBrk="1" hangingPunct="1">
              <a:lnSpc>
                <a:spcPct val="80000"/>
              </a:lnSpc>
              <a:buFontTx/>
              <a:buNone/>
            </a:pPr>
            <a:r>
              <a:rPr lang="en-US" sz="2000">
                <a:latin typeface="Georgia" charset="0"/>
                <a:ea typeface="ＭＳ Ｐゴシック" charset="0"/>
              </a:rPr>
              <a:t>P(A</a:t>
            </a:r>
            <a:r>
              <a:rPr lang="en-US" sz="2000" baseline="-25000">
                <a:latin typeface="Georgia" charset="0"/>
                <a:ea typeface="ＭＳ Ｐゴシック" charset="0"/>
              </a:rPr>
              <a:t>25</a:t>
            </a:r>
            <a:r>
              <a:rPr lang="en-US" sz="2000">
                <a:latin typeface="Georgia" charset="0"/>
                <a:ea typeface="ＭＳ Ｐゴシック" charset="0"/>
              </a:rPr>
              <a:t> gets me there on time | …) 	= 0.04 </a:t>
            </a:r>
          </a:p>
          <a:p>
            <a:pPr lvl="1" eaLnBrk="1" hangingPunct="1">
              <a:lnSpc>
                <a:spcPct val="80000"/>
              </a:lnSpc>
              <a:buFontTx/>
              <a:buNone/>
            </a:pPr>
            <a:r>
              <a:rPr lang="en-US" sz="2000">
                <a:latin typeface="Georgia" charset="0"/>
                <a:ea typeface="ＭＳ Ｐゴシック" charset="0"/>
              </a:rPr>
              <a:t>P(A</a:t>
            </a:r>
            <a:r>
              <a:rPr lang="en-US" sz="2000" baseline="-25000">
                <a:latin typeface="Georgia" charset="0"/>
                <a:ea typeface="ＭＳ Ｐゴシック" charset="0"/>
              </a:rPr>
              <a:t>90</a:t>
            </a:r>
            <a:r>
              <a:rPr lang="en-US" sz="2000">
                <a:latin typeface="Georgia" charset="0"/>
                <a:ea typeface="ＭＳ Ｐゴシック" charset="0"/>
              </a:rPr>
              <a:t> gets me there on time | …) 	= 0.70 </a:t>
            </a:r>
          </a:p>
          <a:p>
            <a:pPr lvl="1" eaLnBrk="1" hangingPunct="1">
              <a:lnSpc>
                <a:spcPct val="80000"/>
              </a:lnSpc>
              <a:buFontTx/>
              <a:buNone/>
            </a:pPr>
            <a:r>
              <a:rPr lang="en-US" sz="2000">
                <a:latin typeface="Georgia" charset="0"/>
                <a:ea typeface="ＭＳ Ｐゴシック" charset="0"/>
              </a:rPr>
              <a:t>P(A</a:t>
            </a:r>
            <a:r>
              <a:rPr lang="en-US" sz="2000" baseline="-25000">
                <a:latin typeface="Georgia" charset="0"/>
                <a:ea typeface="ＭＳ Ｐゴシック" charset="0"/>
              </a:rPr>
              <a:t>120 </a:t>
            </a:r>
            <a:r>
              <a:rPr lang="en-US" sz="2000">
                <a:latin typeface="Georgia" charset="0"/>
                <a:ea typeface="ＭＳ Ｐゴシック" charset="0"/>
              </a:rPr>
              <a:t>gets me there on time | …) 	= 0.95 </a:t>
            </a:r>
          </a:p>
          <a:p>
            <a:pPr lvl="1" eaLnBrk="1" hangingPunct="1">
              <a:lnSpc>
                <a:spcPct val="80000"/>
              </a:lnSpc>
              <a:buFontTx/>
              <a:buNone/>
            </a:pPr>
            <a:r>
              <a:rPr lang="en-US" sz="2000">
                <a:latin typeface="Georgia" charset="0"/>
                <a:ea typeface="ＭＳ Ｐゴシック" charset="0"/>
              </a:rPr>
              <a:t>P(A</a:t>
            </a:r>
            <a:r>
              <a:rPr lang="en-US" sz="2000" baseline="-25000">
                <a:latin typeface="Georgia" charset="0"/>
                <a:ea typeface="ＭＳ Ｐゴシック" charset="0"/>
              </a:rPr>
              <a:t>1440</a:t>
            </a:r>
            <a:r>
              <a:rPr lang="en-US" sz="2000">
                <a:latin typeface="Georgia" charset="0"/>
                <a:ea typeface="ＭＳ Ｐゴシック" charset="0"/>
              </a:rPr>
              <a:t> gets me there on time | …) 	= 0.9999 
</a:t>
            </a:r>
            <a:r>
              <a:rPr lang="en-US" sz="2400">
                <a:latin typeface="Georgia" charset="0"/>
                <a:ea typeface="ＭＳ Ｐゴシック" charset="0"/>
              </a:rPr>
              <a:t>Which action to choose? Which one is rational?</a:t>
            </a:r>
          </a:p>
          <a:p>
            <a:pPr eaLnBrk="1" hangingPunct="1">
              <a:lnSpc>
                <a:spcPct val="80000"/>
              </a:lnSpc>
              <a:buFontTx/>
              <a:buNone/>
            </a:pPr>
            <a:r>
              <a:rPr lang="en-US" sz="2400">
                <a:latin typeface="Georgia" charset="0"/>
                <a:ea typeface="ＭＳ Ｐゴシック" charset="0"/>
                <a:cs typeface="ＭＳ Ｐゴシック" charset="0"/>
              </a:rPr>
              <a:t>	Depends on my </a:t>
            </a:r>
            <a:r>
              <a:rPr lang="en-US" sz="2400">
                <a:solidFill>
                  <a:schemeClr val="accent2"/>
                </a:solidFill>
                <a:latin typeface="Georgia" charset="0"/>
                <a:ea typeface="ＭＳ Ｐゴシック" charset="0"/>
                <a:cs typeface="ＭＳ Ｐゴシック" charset="0"/>
              </a:rPr>
              <a:t>preferences</a:t>
            </a:r>
            <a:r>
              <a:rPr lang="en-US" sz="2400">
                <a:latin typeface="Georgia" charset="0"/>
                <a:ea typeface="ＭＳ Ｐゴシック" charset="0"/>
                <a:cs typeface="ＭＳ Ｐゴシック" charset="0"/>
              </a:rPr>
              <a:t> for missing flight vs. time spent waiting, etc.
	</a:t>
            </a:r>
            <a:r>
              <a:rPr lang="en-US" sz="2000">
                <a:solidFill>
                  <a:schemeClr val="accent2"/>
                </a:solidFill>
                <a:latin typeface="Georgia" charset="0"/>
                <a:ea typeface="ＭＳ Ｐゴシック" charset="0"/>
                <a:cs typeface="ＭＳ Ｐゴシック" charset="0"/>
              </a:rPr>
              <a:t>Utility theory</a:t>
            </a:r>
            <a:r>
              <a:rPr lang="en-US" sz="2000">
                <a:latin typeface="Georgia" charset="0"/>
                <a:ea typeface="ＭＳ Ｐゴシック" charset="0"/>
                <a:cs typeface="ＭＳ Ｐゴシック" charset="0"/>
              </a:rPr>
              <a:t> is used to represent and infer preferences
	</a:t>
            </a:r>
            <a:r>
              <a:rPr lang="en-US" sz="2000">
                <a:solidFill>
                  <a:schemeClr val="accent2"/>
                </a:solidFill>
                <a:latin typeface="Georgia" charset="0"/>
                <a:ea typeface="ＭＳ Ｐゴシック" charset="0"/>
                <a:cs typeface="ＭＳ Ｐゴシック" charset="0"/>
              </a:rPr>
              <a:t>Decision theory</a:t>
            </a:r>
            <a:r>
              <a:rPr lang="en-US" sz="2000">
                <a:latin typeface="Georgia" charset="0"/>
                <a:ea typeface="ＭＳ Ｐゴシック" charset="0"/>
                <a:cs typeface="ＭＳ Ｐゴシック" charset="0"/>
              </a:rPr>
              <a:t> = probability theory + utility theory</a:t>
            </a:r>
          </a:p>
          <a:p>
            <a:pPr eaLnBrk="1" hangingPunct="1">
              <a:lnSpc>
                <a:spcPct val="80000"/>
              </a:lnSpc>
              <a:buFontTx/>
              <a:buNone/>
            </a:pPr>
            <a:endParaRPr lang="en-US" sz="2000">
              <a:latin typeface="Georgia" charset="0"/>
              <a:ea typeface="ＭＳ Ｐゴシック" charset="0"/>
              <a:cs typeface="ＭＳ Ｐゴシック" charset="0"/>
            </a:endParaRPr>
          </a:p>
          <a:p>
            <a:pPr eaLnBrk="1" hangingPunct="1">
              <a:lnSpc>
                <a:spcPct val="80000"/>
              </a:lnSpc>
              <a:buFontTx/>
              <a:buNone/>
            </a:pPr>
            <a:r>
              <a:rPr lang="en-US" sz="2000">
                <a:latin typeface="Georgia" charset="0"/>
                <a:ea typeface="ＭＳ Ｐゴシック" charset="0"/>
                <a:cs typeface="ＭＳ Ｐゴシック" charset="0"/>
              </a:rPr>
              <a:t>The fundamental idea of decision theory is that an agent is rational if and only if it chooses the action that yields that highest expected utility, averaged over all the possible outcomes of the action.</a:t>
            </a:r>
          </a:p>
          <a:p>
            <a:pPr eaLnBrk="1" hangingPunct="1">
              <a:lnSpc>
                <a:spcPct val="80000"/>
              </a:lnSpc>
              <a:buFontTx/>
              <a:buNone/>
            </a:pPr>
            <a:endParaRPr lang="en-US" sz="2000">
              <a:latin typeface="Georgia" charset="0"/>
              <a:ea typeface="ＭＳ Ｐゴシック" charset="0"/>
              <a:cs typeface="ＭＳ Ｐゴシック"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291">
                                            <p:txEl>
                                              <p:pRg st="5" end="5"/>
                                            </p:txEl>
                                          </p:spTgt>
                                        </p:tgtEl>
                                        <p:attrNameLst>
                                          <p:attrName>style.visibility</p:attrName>
                                        </p:attrNameLst>
                                      </p:cBhvr>
                                      <p:to>
                                        <p:strVal val="visible"/>
                                      </p:to>
                                    </p:set>
                                    <p:animEffect transition="in" filter="blinds(horizontal)">
                                      <p:cBhvr>
                                        <p:cTn id="7" dur="500"/>
                                        <p:tgtEl>
                                          <p:spTgt spid="12291">
                                            <p:txEl>
                                              <p:pRg st="5" end="5"/>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2291">
                                            <p:txEl>
                                              <p:pRg st="7" end="7"/>
                                            </p:txEl>
                                          </p:spTgt>
                                        </p:tgtEl>
                                        <p:attrNameLst>
                                          <p:attrName>style.visibility</p:attrName>
                                        </p:attrNameLst>
                                      </p:cBhvr>
                                      <p:to>
                                        <p:strVal val="visible"/>
                                      </p:to>
                                    </p:set>
                                    <p:animEffect transition="in" filter="blinds(horizontal)">
                                      <p:cBhvr>
                                        <p:cTn id="12" dur="500"/>
                                        <p:tgtEl>
                                          <p:spTgt spid="1229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5" y="2743200"/>
            <a:ext cx="6480175" cy="1673225"/>
          </a:xfrm>
        </p:spPr>
        <p:txBody>
          <a:bodyPr/>
          <a:lstStyle/>
          <a:p>
            <a:pPr>
              <a:defRPr/>
            </a:pPr>
            <a:endParaRPr lang="en-US"/>
          </a:p>
        </p:txBody>
      </p:sp>
      <p:sp>
        <p:nvSpPr>
          <p:cNvPr id="29698" name="Title 3"/>
          <p:cNvSpPr>
            <a:spLocks noGrp="1"/>
          </p:cNvSpPr>
          <p:nvPr>
            <p:ph type="title"/>
          </p:nvPr>
        </p:nvSpPr>
        <p:spPr/>
        <p:txBody>
          <a:bodyPr/>
          <a:lstStyle/>
          <a:p>
            <a:r>
              <a:rPr lang="en-US" sz="4400">
                <a:latin typeface="Georgia" charset="0"/>
                <a:ea typeface="ＭＳ Ｐゴシック" charset="0"/>
                <a:cs typeface="ＭＳ Ｐゴシック" charset="0"/>
              </a:rPr>
              <a:t>Probabilistic Knowledge</a:t>
            </a:r>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emplate>
  <TotalTime>4833</TotalTime>
  <Words>2479</Words>
  <Application>Microsoft Macintosh PowerPoint</Application>
  <PresentationFormat>On-screen Show (4:3)</PresentationFormat>
  <Paragraphs>512</Paragraphs>
  <Slides>46</Slides>
  <Notes>31</Notes>
  <HiddenSlides>1</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Civic</vt:lpstr>
      <vt:lpstr>Uncertainty</vt:lpstr>
      <vt:lpstr>Environments with Uncertainty</vt:lpstr>
      <vt:lpstr>Outline</vt:lpstr>
      <vt:lpstr>Motivation</vt:lpstr>
      <vt:lpstr>Probability and Rationality</vt:lpstr>
      <vt:lpstr>Review: Rationality</vt:lpstr>
      <vt:lpstr>Example</vt:lpstr>
      <vt:lpstr>Making decisions under uncertainty</vt:lpstr>
      <vt:lpstr>Probabilistic Knowledge</vt:lpstr>
      <vt:lpstr>Uncertainty vs. Logical Rules</vt:lpstr>
      <vt:lpstr>Probability vs. Determinism </vt:lpstr>
      <vt:lpstr>Probability Syntax</vt:lpstr>
      <vt:lpstr>Probability Syntax</vt:lpstr>
      <vt:lpstr>Probabilities and Possible Worlds</vt:lpstr>
      <vt:lpstr>Random Variables</vt:lpstr>
      <vt:lpstr>Probability for Sentences</vt:lpstr>
      <vt:lpstr>Probability Notation</vt:lpstr>
      <vt:lpstr>Joint Probabilities</vt:lpstr>
      <vt:lpstr>Assigning Probabilities to Sentences</vt:lpstr>
      <vt:lpstr>Probabilities for Sentences: Spot the Pattern</vt:lpstr>
      <vt:lpstr>Inference by enumeration</vt:lpstr>
      <vt:lpstr>Inference by enumeration</vt:lpstr>
      <vt:lpstr>Probabilistic Inference Rules</vt:lpstr>
      <vt:lpstr>Axioms of probability</vt:lpstr>
      <vt:lpstr>Rule 1: Logical Equivalence</vt:lpstr>
      <vt:lpstr>The Logical Equivalence Pattern</vt:lpstr>
      <vt:lpstr>Psychology: Probability Judgements</vt:lpstr>
      <vt:lpstr>Rule 2: Marginalization</vt:lpstr>
      <vt:lpstr>The Marginalization Pattern</vt:lpstr>
      <vt:lpstr>Prove the Pattern: Marginalization</vt:lpstr>
      <vt:lpstr>Conditional Probabilities</vt:lpstr>
      <vt:lpstr>Conditional Probabilities: Intro</vt:lpstr>
      <vt:lpstr>Conditional Probs ctd.</vt:lpstr>
      <vt:lpstr>Conditional Ratios: Spot the Pattern</vt:lpstr>
      <vt:lpstr>Conditional Probs: The Ratio Pattern</vt:lpstr>
      <vt:lpstr>Conditional Probabilities: Motivation</vt:lpstr>
      <vt:lpstr>Conjunctivitis</vt:lpstr>
      <vt:lpstr>The Product Rule: Spot the Pattern</vt:lpstr>
      <vt:lpstr>The Product Rule Pattern</vt:lpstr>
      <vt:lpstr>Exercise: Conditional Probability</vt:lpstr>
      <vt:lpstr>Independence</vt:lpstr>
      <vt:lpstr>Independence</vt:lpstr>
      <vt:lpstr>Conditional independence</vt:lpstr>
      <vt:lpstr>Conditional Independence Conditions</vt:lpstr>
      <vt:lpstr>Conditional independence and the Joint Distribution</vt:lpstr>
      <vt:lpstr>Summary</vt:lpstr>
    </vt:vector>
  </TitlesOfParts>
  <Company>NUS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Uncertainty</dc:title>
  <dc:creator>Min-Yen Kan</dc:creator>
  <cp:lastModifiedBy>Oliver Schulte</cp:lastModifiedBy>
  <cp:revision>366</cp:revision>
  <dcterms:created xsi:type="dcterms:W3CDTF">2015-03-06T07:13:21Z</dcterms:created>
  <dcterms:modified xsi:type="dcterms:W3CDTF">2015-03-11T20:55:18Z</dcterms:modified>
</cp:coreProperties>
</file>