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9" r:id="rId2"/>
    <p:sldId id="271" r:id="rId3"/>
    <p:sldId id="272" r:id="rId4"/>
    <p:sldId id="274" r:id="rId5"/>
    <p:sldId id="275" r:id="rId6"/>
    <p:sldId id="276" r:id="rId7"/>
    <p:sldId id="262" r:id="rId8"/>
    <p:sldId id="277" r:id="rId9"/>
    <p:sldId id="278" r:id="rId10"/>
    <p:sldId id="279" r:id="rId11"/>
    <p:sldId id="280" r:id="rId12"/>
    <p:sldId id="289" r:id="rId13"/>
    <p:sldId id="290" r:id="rId14"/>
    <p:sldId id="284" r:id="rId15"/>
    <p:sldId id="368" r:id="rId16"/>
    <p:sldId id="370" r:id="rId17"/>
    <p:sldId id="286" r:id="rId18"/>
    <p:sldId id="312" r:id="rId19"/>
    <p:sldId id="285" r:id="rId20"/>
    <p:sldId id="268" r:id="rId21"/>
    <p:sldId id="264" r:id="rId22"/>
    <p:sldId id="265" r:id="rId23"/>
    <p:sldId id="263" r:id="rId24"/>
    <p:sldId id="266" r:id="rId25"/>
    <p:sldId id="282" r:id="rId26"/>
    <p:sldId id="308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EC8"/>
    <a:srgbClr val="CCECFF"/>
    <a:srgbClr val="FFFFD1"/>
    <a:srgbClr val="E84F12"/>
    <a:srgbClr val="FF0000"/>
    <a:srgbClr val="0022B0"/>
    <a:srgbClr val="6481A9"/>
    <a:srgbClr val="1D08B8"/>
    <a:srgbClr val="4C678A"/>
    <a:srgbClr val="6481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60" autoAdjust="0"/>
    <p:restoredTop sz="82593" autoAdjust="0"/>
  </p:normalViewPr>
  <p:slideViewPr>
    <p:cSldViewPr>
      <p:cViewPr>
        <p:scale>
          <a:sx n="80" d="100"/>
          <a:sy n="80" d="100"/>
        </p:scale>
        <p:origin x="-776" y="5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63E38-9A6A-444B-A1F7-22043A94E88E}" type="datetimeFigureOut">
              <a:rPr lang="en-US" smtClean="0"/>
              <a:pPr/>
              <a:t>10/29/2014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C9F2E-7E13-4EB6-A7E0-19EC0F54C34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0258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co-design?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C9F2E-7E13-4EB6-A7E0-19EC0F54C346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metadata?</a:t>
            </a:r>
          </a:p>
          <a:p>
            <a:r>
              <a:rPr lang="en-US" dirty="0" smtClean="0"/>
              <a:t> - Data about data</a:t>
            </a:r>
          </a:p>
          <a:p>
            <a:r>
              <a:rPr lang="en-US" dirty="0" smtClean="0"/>
              <a:t> -</a:t>
            </a:r>
            <a:r>
              <a:rPr lang="en-US" baseline="0" dirty="0" smtClean="0"/>
              <a:t> For every file store chunk IDs – this is essential to recovering the 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C9F2E-7E13-4EB6-A7E0-19EC0F54C346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0" y="0"/>
            <a:ext cx="9144000" cy="947738"/>
            <a:chOff x="0" y="0"/>
            <a:chExt cx="5760" cy="597"/>
          </a:xfrm>
        </p:grpSpPr>
        <p:pic>
          <p:nvPicPr>
            <p:cNvPr id="5" name="Picture 8" descr="C:\Documents and Settings\Owner\My Documents\SFU\WEB\top.gif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2112" cy="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9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12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0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2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1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552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2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72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3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00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System Software Design for </a:t>
            </a:r>
            <a:br>
              <a:rPr lang="en-US"/>
            </a:br>
            <a:r>
              <a:rPr lang="en-US"/>
              <a:t>Chip Multithreaded Processors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04850" y="1917700"/>
            <a:ext cx="7778750" cy="4356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04850" y="1917700"/>
            <a:ext cx="7778750" cy="4356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pSp>
        <p:nvGrpSpPr>
          <p:cNvPr id="1028" name="Group 18"/>
          <p:cNvGrpSpPr>
            <a:grpSpLocks/>
          </p:cNvGrpSpPr>
          <p:nvPr userDrawn="1"/>
        </p:nvGrpSpPr>
        <p:grpSpPr bwMode="auto">
          <a:xfrm>
            <a:off x="0" y="0"/>
            <a:ext cx="9144000" cy="947738"/>
            <a:chOff x="0" y="0"/>
            <a:chExt cx="5760" cy="597"/>
          </a:xfrm>
        </p:grpSpPr>
        <p:pic>
          <p:nvPicPr>
            <p:cNvPr id="1031" name="Picture 19" descr="C:\Documents and Settings\Owner\My Documents\SFU\WEB\top.gif"/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0"/>
              <a:ext cx="2112" cy="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20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112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21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32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22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552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23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272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24" descr="C:\Documents and Settings\Owner\My Documents\SFU\WEB\top-expand.gif"/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000" y="0"/>
              <a:ext cx="760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7215188" y="6572250"/>
            <a:ext cx="19050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2996E1E-6D95-49A4-91FF-5025A025B008}" type="slidenum">
              <a:rPr lang="en-US" sz="1100">
                <a:latin typeface="Helvetica" pitchFamily="34" charset="0"/>
              </a:rPr>
              <a:pPr algn="r">
                <a:defRPr/>
              </a:pPr>
              <a:t>‹#›</a:t>
            </a:fld>
            <a:endParaRPr lang="en-US" sz="1100" dirty="0">
              <a:latin typeface="Helvetica" pitchFamily="34" charset="0"/>
            </a:endParaRPr>
          </a:p>
        </p:txBody>
      </p:sp>
      <p:sp>
        <p:nvSpPr>
          <p:cNvPr id="16" name="Rectangle 29"/>
          <p:cNvSpPr>
            <a:spLocks noChangeArrowheads="1"/>
          </p:cNvSpPr>
          <p:nvPr userDrawn="1"/>
        </p:nvSpPr>
        <p:spPr bwMode="auto">
          <a:xfrm>
            <a:off x="90488" y="6500813"/>
            <a:ext cx="42592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1600">
                <a:solidFill>
                  <a:srgbClr val="6481A9"/>
                </a:solidFill>
                <a:latin typeface="Calibri" pitchFamily="34" charset="0"/>
              </a:rPr>
              <a:t>CMPT </a:t>
            </a:r>
            <a:r>
              <a:rPr lang="en-US" sz="1600" smtClean="0">
                <a:solidFill>
                  <a:srgbClr val="6481A9"/>
                </a:solidFill>
                <a:latin typeface="Calibri" pitchFamily="34" charset="0"/>
              </a:rPr>
              <a:t>431© </a:t>
            </a:r>
            <a:r>
              <a:rPr lang="en-US" sz="1600" dirty="0">
                <a:solidFill>
                  <a:srgbClr val="6481A9"/>
                </a:solidFill>
                <a:latin typeface="Calibri" pitchFamily="34" charset="0"/>
              </a:rPr>
              <a:t>A. Fedorova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6" r:id="rId2"/>
    <p:sldLayoutId id="2147483657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481A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481A9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481A9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481A9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481A9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rgbClr val="6481A9"/>
          </a:solidFill>
          <a:latin typeface="Helvetic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rgbClr val="6481A9"/>
          </a:solidFill>
          <a:latin typeface="Helvetic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rgbClr val="6481A9"/>
          </a:solidFill>
          <a:latin typeface="Helvetic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rgbClr val="6481A9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File System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 real massive distributed file system</a:t>
            </a:r>
          </a:p>
          <a:p>
            <a:r>
              <a:rPr lang="en-US" dirty="0" smtClean="0"/>
              <a:t>Hundreds of servers and clients </a:t>
            </a:r>
          </a:p>
          <a:p>
            <a:pPr lvl="1"/>
            <a:r>
              <a:rPr lang="en-US" dirty="0" smtClean="0"/>
              <a:t>The largest cluster has &gt;1000 storage nodes, over 300 TB of disk storage, hundreds of clients</a:t>
            </a:r>
          </a:p>
          <a:p>
            <a:r>
              <a:rPr lang="en-US" dirty="0" smtClean="0"/>
              <a:t>Metadata replication</a:t>
            </a:r>
          </a:p>
          <a:p>
            <a:r>
              <a:rPr lang="en-US" dirty="0" smtClean="0"/>
              <a:t>Data replication</a:t>
            </a:r>
          </a:p>
          <a:p>
            <a:r>
              <a:rPr lang="en-US" dirty="0" smtClean="0"/>
              <a:t>Design driven by application workload and technological environment</a:t>
            </a:r>
          </a:p>
          <a:p>
            <a:r>
              <a:rPr lang="en-US" dirty="0" smtClean="0"/>
              <a:t>Avoided many of the difficulties traditionally associated with replication by designing for a specific use case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74700"/>
            <a:ext cx="7772400" cy="1143000"/>
          </a:xfrm>
        </p:spPr>
        <p:txBody>
          <a:bodyPr/>
          <a:lstStyle/>
          <a:p>
            <a:r>
              <a:rPr lang="en-US" dirty="0" smtClean="0"/>
              <a:t>Why Not Keep Chunk Locations Persistent?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04850" y="2051050"/>
            <a:ext cx="7778750" cy="4356100"/>
          </a:xfrm>
        </p:spPr>
        <p:txBody>
          <a:bodyPr/>
          <a:lstStyle/>
          <a:p>
            <a:r>
              <a:rPr lang="en-US" sz="2000" dirty="0" smtClean="0"/>
              <a:t>Chunk location – which chunk server has a replica of a given chunk</a:t>
            </a:r>
          </a:p>
          <a:p>
            <a:r>
              <a:rPr lang="en-US" sz="2000" dirty="0" smtClean="0"/>
              <a:t>Master polls chunk servers for that information on startup</a:t>
            </a:r>
          </a:p>
          <a:p>
            <a:r>
              <a:rPr lang="en-US" sz="2000" dirty="0" smtClean="0"/>
              <a:t>Thereafter, master keeps itself up-to-date:</a:t>
            </a:r>
          </a:p>
          <a:p>
            <a:pPr lvl="1"/>
            <a:r>
              <a:rPr lang="en-US" dirty="0" smtClean="0"/>
              <a:t>It controls all initial chunk placement, migration and re-replication</a:t>
            </a:r>
          </a:p>
          <a:p>
            <a:pPr lvl="1"/>
            <a:r>
              <a:rPr lang="en-US" dirty="0" smtClean="0"/>
              <a:t>It monitors chunkserver status with regular </a:t>
            </a:r>
            <a:r>
              <a:rPr lang="en-US" dirty="0" err="1" smtClean="0"/>
              <a:t>HeartBeat</a:t>
            </a:r>
            <a:r>
              <a:rPr lang="en-US" dirty="0" smtClean="0"/>
              <a:t> messages</a:t>
            </a:r>
          </a:p>
          <a:p>
            <a:r>
              <a:rPr lang="en-US" sz="2000" dirty="0" smtClean="0"/>
              <a:t>Motivation: simplicity</a:t>
            </a:r>
          </a:p>
          <a:p>
            <a:r>
              <a:rPr lang="en-US" sz="2000" dirty="0" smtClean="0"/>
              <a:t>Eliminates the need to keep master and chunkservers synchronized </a:t>
            </a:r>
          </a:p>
          <a:p>
            <a:r>
              <a:rPr lang="en-US" sz="2000" dirty="0" smtClean="0"/>
              <a:t>Synchronization would be needed when chunkservers:</a:t>
            </a:r>
          </a:p>
          <a:p>
            <a:pPr lvl="1"/>
            <a:r>
              <a:rPr lang="en-US" dirty="0" smtClean="0"/>
              <a:t>Join and leave the cluster</a:t>
            </a:r>
          </a:p>
          <a:p>
            <a:pPr lvl="1"/>
            <a:r>
              <a:rPr lang="en-US" dirty="0" smtClean="0"/>
              <a:t>Change names</a:t>
            </a:r>
          </a:p>
          <a:p>
            <a:pPr lvl="1"/>
            <a:r>
              <a:rPr lang="en-US" dirty="0" smtClean="0"/>
              <a:t>Fail and restart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 Log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Historical record of metadata changes</a:t>
            </a:r>
          </a:p>
          <a:p>
            <a:r>
              <a:rPr lang="en-US" dirty="0" smtClean="0"/>
              <a:t>Maintains logical order of concurrent operations</a:t>
            </a:r>
          </a:p>
          <a:p>
            <a:r>
              <a:rPr lang="en-US" dirty="0" smtClean="0"/>
              <a:t>Log is used for recovery – the master replays it in the event of failures</a:t>
            </a:r>
          </a:p>
          <a:p>
            <a:r>
              <a:rPr lang="en-US" dirty="0" smtClean="0"/>
              <a:t>Master periodically checkpoints the log</a:t>
            </a:r>
          </a:p>
          <a:p>
            <a:r>
              <a:rPr lang="en-US" dirty="0" smtClean="0"/>
              <a:t>Checkpoint is a B-tree data structure </a:t>
            </a:r>
          </a:p>
          <a:p>
            <a:pPr lvl="1"/>
            <a:r>
              <a:rPr lang="en-US" dirty="0" smtClean="0"/>
              <a:t>Can be loaded into memory</a:t>
            </a:r>
          </a:p>
          <a:p>
            <a:pPr lvl="1"/>
            <a:r>
              <a:rPr lang="en-US" dirty="0" smtClean="0"/>
              <a:t>Used for namespace lookup without extra parsing</a:t>
            </a:r>
          </a:p>
          <a:p>
            <a:r>
              <a:rPr lang="en-US" dirty="0" smtClean="0"/>
              <a:t>Checkpoint can be done on the background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of Replicated Data (cont.)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838700" y="1828800"/>
            <a:ext cx="3956050" cy="43561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Client asks master for replica locations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Master responds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Client pushes data to all replicas; replicas store it in a buffer cache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Client sends a write request to the primary (identifying the data that had been pushed)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Primary forwards request to the </a:t>
            </a:r>
            <a:r>
              <a:rPr lang="en-US" sz="1800" dirty="0" err="1" smtClean="0"/>
              <a:t>secondaries</a:t>
            </a:r>
            <a:r>
              <a:rPr lang="en-US" sz="1800" dirty="0" smtClean="0"/>
              <a:t> (identifies the order)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The </a:t>
            </a:r>
            <a:r>
              <a:rPr lang="en-US" sz="1800" dirty="0" err="1" smtClean="0"/>
              <a:t>secondaries</a:t>
            </a:r>
            <a:r>
              <a:rPr lang="en-US" sz="1800" dirty="0" smtClean="0"/>
              <a:t> respond to the primary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The primary responds to the client</a:t>
            </a:r>
            <a:endParaRPr lang="en-CA" sz="1800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" y="1739900"/>
            <a:ext cx="4250365" cy="364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Handling During Updates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If a write fails at the primary:</a:t>
            </a:r>
          </a:p>
          <a:p>
            <a:pPr lvl="1"/>
            <a:r>
              <a:rPr lang="en-US" dirty="0" smtClean="0"/>
              <a:t>The primary may report failure to the client – the client will retry</a:t>
            </a:r>
          </a:p>
          <a:p>
            <a:pPr lvl="1"/>
            <a:r>
              <a:rPr lang="en-US" dirty="0" smtClean="0"/>
              <a:t>If the primary does not respond, the client retries from Step 1 by contacting the master</a:t>
            </a:r>
          </a:p>
          <a:p>
            <a:r>
              <a:rPr lang="en-US" dirty="0" smtClean="0"/>
              <a:t>If a write succeeds at the primary, but fails at several replicas</a:t>
            </a:r>
          </a:p>
          <a:p>
            <a:pPr lvl="1"/>
            <a:r>
              <a:rPr lang="en-US" dirty="0" smtClean="0"/>
              <a:t>The client retries several times (</a:t>
            </a:r>
            <a:r>
              <a:rPr lang="en-US" smtClean="0"/>
              <a:t>Steps 3-7)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Replica in GFS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Each mutation (modification) is performed at all the replicas</a:t>
            </a:r>
          </a:p>
          <a:p>
            <a:r>
              <a:rPr lang="en-US" dirty="0" smtClean="0"/>
              <a:t>Modifications are applied in the same order across all replicas</a:t>
            </a:r>
          </a:p>
          <a:p>
            <a:r>
              <a:rPr lang="en-US" dirty="0" smtClean="0"/>
              <a:t>Master grants a chunk </a:t>
            </a:r>
            <a:r>
              <a:rPr lang="en-US" b="1" i="1" dirty="0" smtClean="0"/>
              <a:t>lease </a:t>
            </a:r>
            <a:r>
              <a:rPr lang="en-US" dirty="0" smtClean="0"/>
              <a:t>to one replica – i.e., the </a:t>
            </a:r>
            <a:r>
              <a:rPr lang="en-US" b="1" i="1" dirty="0" smtClean="0"/>
              <a:t>primary</a:t>
            </a:r>
            <a:endParaRPr lang="en-US" dirty="0" smtClean="0"/>
          </a:p>
          <a:p>
            <a:r>
              <a:rPr lang="en-US" dirty="0" smtClean="0"/>
              <a:t>The primary picks a serial order for all mutations to the chunk</a:t>
            </a:r>
          </a:p>
          <a:p>
            <a:r>
              <a:rPr lang="en-US" dirty="0" smtClean="0"/>
              <a:t>The client pushes data to all replicas</a:t>
            </a:r>
          </a:p>
          <a:p>
            <a:r>
              <a:rPr lang="en-US" dirty="0" smtClean="0"/>
              <a:t>The primary tells the replicas in which order they should apply modifications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Consistency in GFS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04850" y="1739900"/>
            <a:ext cx="7778750" cy="4356100"/>
          </a:xfrm>
        </p:spPr>
        <p:txBody>
          <a:bodyPr/>
          <a:lstStyle/>
          <a:p>
            <a:r>
              <a:rPr lang="en-US" sz="2200" dirty="0" smtClean="0"/>
              <a:t>Loose data consistency – applications are designed for it</a:t>
            </a:r>
          </a:p>
          <a:p>
            <a:r>
              <a:rPr lang="en-US" sz="2200" dirty="0" smtClean="0"/>
              <a:t>Applications may see </a:t>
            </a:r>
            <a:r>
              <a:rPr lang="en-US" sz="2200" b="1" i="1" dirty="0" smtClean="0"/>
              <a:t>inconsistent</a:t>
            </a:r>
            <a:r>
              <a:rPr lang="en-US" sz="2200" dirty="0" smtClean="0"/>
              <a:t> data – data is different on different replicas </a:t>
            </a:r>
          </a:p>
          <a:p>
            <a:r>
              <a:rPr lang="en-US" sz="2200" dirty="0" smtClean="0"/>
              <a:t>Applications may see data from partially completed writes – </a:t>
            </a:r>
            <a:r>
              <a:rPr lang="en-US" sz="2200" b="1" i="1" dirty="0" smtClean="0"/>
              <a:t>undefined </a:t>
            </a:r>
            <a:r>
              <a:rPr lang="en-US" sz="2200" dirty="0" smtClean="0"/>
              <a:t>file region</a:t>
            </a:r>
          </a:p>
          <a:p>
            <a:r>
              <a:rPr lang="en-US" sz="2200" dirty="0" smtClean="0"/>
              <a:t>On successful modification the file region is consistent</a:t>
            </a:r>
          </a:p>
          <a:p>
            <a:r>
              <a:rPr lang="en-US" sz="2200" dirty="0" smtClean="0"/>
              <a:t>Replicas are not guaranteed to be </a:t>
            </a:r>
            <a:r>
              <a:rPr lang="en-US" sz="2200" dirty="0" err="1" smtClean="0"/>
              <a:t>bytewise</a:t>
            </a:r>
            <a:r>
              <a:rPr lang="en-US" sz="2200" dirty="0" smtClean="0"/>
              <a:t> identical (we’ll see why later, and how clients deal with this)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Loose Data Consistency For Applications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04850" y="1917700"/>
            <a:ext cx="7778750" cy="4578350"/>
          </a:xfrm>
        </p:spPr>
        <p:txBody>
          <a:bodyPr/>
          <a:lstStyle/>
          <a:p>
            <a:r>
              <a:rPr lang="en-US" dirty="0" smtClean="0"/>
              <a:t>Applications are designed to handle loose data consistency</a:t>
            </a:r>
          </a:p>
          <a:p>
            <a:r>
              <a:rPr lang="en-US" dirty="0" smtClean="0"/>
              <a:t>Example 1: a file is generated from beginning to end</a:t>
            </a:r>
          </a:p>
          <a:p>
            <a:pPr lvl="1"/>
            <a:r>
              <a:rPr lang="en-US" dirty="0" smtClean="0"/>
              <a:t>An application creates a file with a temporary name</a:t>
            </a:r>
          </a:p>
          <a:p>
            <a:pPr lvl="1"/>
            <a:r>
              <a:rPr lang="en-US" dirty="0" smtClean="0"/>
              <a:t>Atomically renames the file </a:t>
            </a:r>
          </a:p>
          <a:p>
            <a:pPr lvl="1"/>
            <a:r>
              <a:rPr lang="en-US" dirty="0" smtClean="0"/>
              <a:t>May periodically checkpoint the file while it is written</a:t>
            </a:r>
          </a:p>
          <a:p>
            <a:pPr lvl="1"/>
            <a:r>
              <a:rPr lang="en-US" dirty="0" smtClean="0"/>
              <a:t>File is written via appends – more resilient to failures than random writes</a:t>
            </a:r>
          </a:p>
          <a:p>
            <a:r>
              <a:rPr lang="en-US" dirty="0" smtClean="0"/>
              <a:t>Example 2: producer-consumer file</a:t>
            </a:r>
          </a:p>
          <a:p>
            <a:pPr lvl="1"/>
            <a:r>
              <a:rPr lang="en-US" dirty="0" smtClean="0"/>
              <a:t>Many writers concurrently append to one file (for merged results)</a:t>
            </a:r>
          </a:p>
          <a:p>
            <a:pPr lvl="1"/>
            <a:r>
              <a:rPr lang="en-US" dirty="0" smtClean="0"/>
              <a:t>Each record is self-validating (contains a checksum)</a:t>
            </a:r>
          </a:p>
          <a:p>
            <a:pPr lvl="1"/>
            <a:r>
              <a:rPr lang="en-US" dirty="0" smtClean="0"/>
              <a:t>Client filters out padding and duplicate records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Record Appends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04850" y="1784350"/>
            <a:ext cx="7778750" cy="4356100"/>
          </a:xfrm>
        </p:spPr>
        <p:txBody>
          <a:bodyPr/>
          <a:lstStyle/>
          <a:p>
            <a:r>
              <a:rPr lang="en-US" dirty="0" smtClean="0"/>
              <a:t>Atomic append is a write where </a:t>
            </a:r>
          </a:p>
          <a:p>
            <a:pPr lvl="1"/>
            <a:r>
              <a:rPr lang="en-US" dirty="0" smtClean="0"/>
              <a:t>The primary chooses the offset where the append happens</a:t>
            </a:r>
          </a:p>
          <a:p>
            <a:pPr lvl="1"/>
            <a:r>
              <a:rPr lang="en-US" dirty="0" smtClean="0"/>
              <a:t>Returns the offset to the client</a:t>
            </a:r>
          </a:p>
          <a:p>
            <a:r>
              <a:rPr lang="en-US" dirty="0" smtClean="0"/>
              <a:t>This way GFS can decide on serial order of concurrent appends without client synchronization</a:t>
            </a:r>
          </a:p>
          <a:p>
            <a:r>
              <a:rPr lang="en-US" dirty="0" smtClean="0"/>
              <a:t>If an append fails at some replicas – the client retries</a:t>
            </a:r>
          </a:p>
          <a:p>
            <a:r>
              <a:rPr lang="en-US" dirty="0" smtClean="0"/>
              <a:t>As a result, the file may contain multiple copies of the same record, plus replicas may be </a:t>
            </a:r>
            <a:r>
              <a:rPr lang="en-US" u="sng" dirty="0" err="1" smtClean="0"/>
              <a:t>bytewise</a:t>
            </a:r>
            <a:r>
              <a:rPr lang="en-US" dirty="0" smtClean="0"/>
              <a:t> </a:t>
            </a:r>
            <a:r>
              <a:rPr lang="en-US" u="sng" dirty="0" smtClean="0"/>
              <a:t>different</a:t>
            </a:r>
          </a:p>
          <a:p>
            <a:r>
              <a:rPr lang="en-US" dirty="0" smtClean="0"/>
              <a:t>But after a successful update all replicas will be defined – they will all have the data written by the client at the same offset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Non-Identical Replicas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000" dirty="0" smtClean="0"/>
              <a:t>Because of failed and retried record appends, replicas may be non-identical </a:t>
            </a:r>
            <a:r>
              <a:rPr lang="en-US" sz="2000" dirty="0" err="1" smtClean="0"/>
              <a:t>bytewise</a:t>
            </a:r>
            <a:endParaRPr lang="en-US" sz="2000" dirty="0" smtClean="0"/>
          </a:p>
          <a:p>
            <a:r>
              <a:rPr lang="en-US" sz="2000" dirty="0" smtClean="0"/>
              <a:t>Some replicas may have duplicate records (because of failed and retried appends)</a:t>
            </a:r>
          </a:p>
          <a:p>
            <a:r>
              <a:rPr lang="en-US" sz="2000" dirty="0" smtClean="0"/>
              <a:t>Some replicas may have padded file space (empty space filled with junk) – if the master chooses record offset higher than the first available offset at a replica</a:t>
            </a:r>
          </a:p>
          <a:p>
            <a:r>
              <a:rPr lang="en-US" sz="2000" dirty="0" smtClean="0"/>
              <a:t>Clients must deal with it: they write self-identifying records so they can distinguish valid data from junk</a:t>
            </a:r>
          </a:p>
          <a:p>
            <a:r>
              <a:rPr lang="en-US" sz="2000" dirty="0" smtClean="0"/>
              <a:t>If clients cannot tolerate duplicates, they must insert version numbers in records</a:t>
            </a:r>
          </a:p>
          <a:p>
            <a:r>
              <a:rPr lang="en-US" sz="2000" dirty="0" smtClean="0"/>
              <a:t>GFS pushes complexity to the client; without this, complex failure recovery scheme would need to be in place</a:t>
            </a: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Data flow is decoupled from control flow</a:t>
            </a:r>
          </a:p>
          <a:p>
            <a:r>
              <a:rPr lang="en-US" dirty="0" smtClean="0"/>
              <a:t>Data is pushed linearly across all chunkservers in a pipelined fashion (not necessarily from client to primary and from primary to secondary)</a:t>
            </a:r>
          </a:p>
          <a:p>
            <a:r>
              <a:rPr lang="en-US" dirty="0" smtClean="0"/>
              <a:t>Client forwards data to the closest replica; that replica forwards to the next closest replica, etc.</a:t>
            </a:r>
          </a:p>
          <a:p>
            <a:r>
              <a:rPr lang="en-US" dirty="0" smtClean="0"/>
              <a:t>Pipelined fashion: while the data is incoming, the server begins forwarding it to the next replica</a:t>
            </a:r>
          </a:p>
          <a:p>
            <a:r>
              <a:rPr lang="en-US" dirty="0" smtClean="0"/>
              <a:t>This design ensures good network utilization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Specifics of the Google Environment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FS is consists of hundreds of storage machines, built of inexpensive commodity parts</a:t>
            </a:r>
          </a:p>
          <a:p>
            <a:r>
              <a:rPr lang="en-US" dirty="0" smtClean="0"/>
              <a:t>Component failures are a norm</a:t>
            </a:r>
          </a:p>
          <a:p>
            <a:pPr lvl="1"/>
            <a:r>
              <a:rPr lang="en-US" dirty="0" smtClean="0"/>
              <a:t>Application and OS bugs</a:t>
            </a:r>
          </a:p>
          <a:p>
            <a:pPr lvl="1"/>
            <a:r>
              <a:rPr lang="en-US" dirty="0" smtClean="0"/>
              <a:t>Human errors</a:t>
            </a:r>
          </a:p>
          <a:p>
            <a:pPr lvl="1"/>
            <a:r>
              <a:rPr lang="en-US" dirty="0" smtClean="0"/>
              <a:t>Hardware failures: disks, memory, network, power supplies</a:t>
            </a:r>
          </a:p>
          <a:p>
            <a:r>
              <a:rPr lang="en-US" dirty="0" smtClean="0"/>
              <a:t>Millions of files, each 100 MB or larger</a:t>
            </a:r>
          </a:p>
          <a:p>
            <a:r>
              <a:rPr lang="en-US" dirty="0" smtClean="0"/>
              <a:t>Multi-GB files are common</a:t>
            </a:r>
          </a:p>
          <a:p>
            <a:r>
              <a:rPr lang="en-US" dirty="0" smtClean="0"/>
              <a:t>Applications are written </a:t>
            </a:r>
            <a:r>
              <a:rPr lang="en-US" b="1" i="1" dirty="0" smtClean="0"/>
              <a:t>for GFS</a:t>
            </a:r>
            <a:endParaRPr lang="en-US" dirty="0" smtClean="0"/>
          </a:p>
          <a:p>
            <a:r>
              <a:rPr lang="en-US" dirty="0" smtClean="0"/>
              <a:t>Allows co-design of the file system and applications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Balancing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04850" y="1917700"/>
            <a:ext cx="5111750" cy="4356100"/>
          </a:xfrm>
        </p:spPr>
        <p:txBody>
          <a:bodyPr/>
          <a:lstStyle/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Maximize data availability and reliability</a:t>
            </a:r>
          </a:p>
          <a:p>
            <a:pPr lvl="1"/>
            <a:r>
              <a:rPr lang="en-US" dirty="0" smtClean="0"/>
              <a:t>Maximize network bandwidth utilization</a:t>
            </a:r>
          </a:p>
          <a:p>
            <a:r>
              <a:rPr lang="en-US" dirty="0" smtClean="0"/>
              <a:t>Google infrastructure:</a:t>
            </a:r>
          </a:p>
          <a:p>
            <a:pPr lvl="1"/>
            <a:r>
              <a:rPr lang="en-US" dirty="0" smtClean="0"/>
              <a:t>Cluster consists of hundreds of </a:t>
            </a:r>
            <a:r>
              <a:rPr lang="en-US" b="1" i="1" dirty="0" smtClean="0"/>
              <a:t>racks</a:t>
            </a:r>
          </a:p>
          <a:p>
            <a:pPr lvl="1"/>
            <a:r>
              <a:rPr lang="en-US" dirty="0" smtClean="0"/>
              <a:t>Each rack has a dozen machines</a:t>
            </a:r>
          </a:p>
          <a:p>
            <a:pPr lvl="1"/>
            <a:r>
              <a:rPr lang="en-US" dirty="0" smtClean="0"/>
              <a:t>Racks are connected by network switches</a:t>
            </a:r>
          </a:p>
          <a:p>
            <a:pPr lvl="1"/>
            <a:r>
              <a:rPr lang="en-US" dirty="0" smtClean="0"/>
              <a:t>A rack is on a single power circuit</a:t>
            </a:r>
          </a:p>
          <a:p>
            <a:r>
              <a:rPr lang="en-US" dirty="0" smtClean="0"/>
              <a:t>Must balance load across machines </a:t>
            </a:r>
            <a:r>
              <a:rPr lang="en-US" b="1" i="1" dirty="0" smtClean="0"/>
              <a:t>and </a:t>
            </a:r>
            <a:r>
              <a:rPr lang="en-US" dirty="0" smtClean="0"/>
              <a:t>across racks</a:t>
            </a:r>
          </a:p>
          <a:p>
            <a:pPr lvl="1"/>
            <a:endParaRPr lang="en-CA" dirty="0"/>
          </a:p>
        </p:txBody>
      </p:sp>
      <p:pic>
        <p:nvPicPr>
          <p:cNvPr id="4" name="Picture 3" descr="server_r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1298" y="2273300"/>
            <a:ext cx="3152352" cy="3702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Fast recovery</a:t>
            </a:r>
          </a:p>
          <a:p>
            <a:pPr lvl="1"/>
            <a:r>
              <a:rPr lang="en-US" dirty="0" smtClean="0"/>
              <a:t>No distinction between normal and abnormal shutdown</a:t>
            </a:r>
          </a:p>
          <a:p>
            <a:pPr lvl="1"/>
            <a:r>
              <a:rPr lang="en-US" dirty="0" smtClean="0"/>
              <a:t>Servers are routinely restarted by “killing” a server process</a:t>
            </a:r>
          </a:p>
          <a:p>
            <a:pPr lvl="1"/>
            <a:r>
              <a:rPr lang="en-US" dirty="0" smtClean="0"/>
              <a:t>Servers are designed for fast recovery – all state can be recovered from the log</a:t>
            </a:r>
          </a:p>
          <a:p>
            <a:r>
              <a:rPr lang="en-US" dirty="0" smtClean="0"/>
              <a:t>Chunk replication</a:t>
            </a:r>
          </a:p>
          <a:p>
            <a:r>
              <a:rPr lang="en-US" dirty="0" smtClean="0"/>
              <a:t>Master replication</a:t>
            </a:r>
          </a:p>
          <a:p>
            <a:r>
              <a:rPr lang="en-US" dirty="0" smtClean="0"/>
              <a:t>Data integrity</a:t>
            </a:r>
          </a:p>
          <a:p>
            <a:r>
              <a:rPr lang="en-US" dirty="0" smtClean="0"/>
              <a:t>Diagnostic tools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 Replication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Each chunk is replicated on multiple chunkservers on different racks</a:t>
            </a:r>
          </a:p>
          <a:p>
            <a:r>
              <a:rPr lang="en-US" dirty="0" smtClean="0"/>
              <a:t>Users can specify different replication levels for different parts of the file namespace (default is 3)</a:t>
            </a:r>
          </a:p>
          <a:p>
            <a:r>
              <a:rPr lang="en-US" dirty="0" smtClean="0"/>
              <a:t>The master clones existing replicas as needed to keep each chunk fully replicated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Master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Simplifies design</a:t>
            </a:r>
          </a:p>
          <a:p>
            <a:r>
              <a:rPr lang="en-US" dirty="0" smtClean="0"/>
              <a:t>Master can make sophisticated load-balancing decisions involving chunk placement using global knowledge</a:t>
            </a:r>
          </a:p>
          <a:p>
            <a:r>
              <a:rPr lang="en-US" dirty="0" smtClean="0"/>
              <a:t>To prevent master from becoming the bottleneck</a:t>
            </a:r>
          </a:p>
          <a:p>
            <a:pPr lvl="1"/>
            <a:r>
              <a:rPr lang="en-US" dirty="0" smtClean="0"/>
              <a:t>Clients communicate with master only for metadata</a:t>
            </a:r>
          </a:p>
          <a:p>
            <a:pPr lvl="1"/>
            <a:r>
              <a:rPr lang="en-US" dirty="0" smtClean="0"/>
              <a:t>Master keeps metadata in memory</a:t>
            </a:r>
          </a:p>
          <a:p>
            <a:pPr lvl="1"/>
            <a:r>
              <a:rPr lang="en-US" dirty="0" smtClean="0"/>
              <a:t>Clients cache metadata</a:t>
            </a:r>
          </a:p>
          <a:p>
            <a:pPr lvl="1"/>
            <a:r>
              <a:rPr lang="en-US" dirty="0" smtClean="0"/>
              <a:t>File data is transferred from chunkservers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Replication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000" dirty="0" smtClean="0"/>
              <a:t>Master state is replicated on multiple machines, so a new server can become master if the old master fails</a:t>
            </a:r>
          </a:p>
          <a:p>
            <a:r>
              <a:rPr lang="en-US" sz="2000" dirty="0" smtClean="0"/>
              <a:t>What is replicated: operation logs and checkpoints</a:t>
            </a:r>
          </a:p>
          <a:p>
            <a:r>
              <a:rPr lang="en-US" sz="2000" dirty="0" smtClean="0"/>
              <a:t>A modification is considered successful only after it has been logged on all master replicas</a:t>
            </a:r>
          </a:p>
          <a:p>
            <a:r>
              <a:rPr lang="en-US" sz="2000" dirty="0" smtClean="0"/>
              <a:t>A single master is in charge; if it fails, it restarts almost instantaneously</a:t>
            </a:r>
          </a:p>
          <a:p>
            <a:r>
              <a:rPr lang="en-US" sz="2000" dirty="0" smtClean="0"/>
              <a:t>If a machine fails and the master cannot restart itself, a failure detector outside GFS starts a new master with a replicated operation log (no master election)</a:t>
            </a:r>
          </a:p>
          <a:p>
            <a:r>
              <a:rPr lang="en-US" sz="2000" dirty="0" smtClean="0"/>
              <a:t>Master replicas are master’s shadows – they operate similarly to the master </a:t>
            </a:r>
            <a:r>
              <a:rPr lang="en-US" sz="2000" dirty="0" err="1" smtClean="0"/>
              <a:t>w.r.t</a:t>
            </a:r>
            <a:r>
              <a:rPr lang="en-US" sz="2000" dirty="0" smtClean="0"/>
              <a:t>. updating the log, the in-memory metadata, polling the chunkservers</a:t>
            </a: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Stale Replicas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 replica may become stale if it misses a modification while the chunkserver was down</a:t>
            </a:r>
          </a:p>
          <a:p>
            <a:r>
              <a:rPr lang="en-US" dirty="0" smtClean="0"/>
              <a:t>Each chunk has a version number, version numbers are used to detect stale replicas</a:t>
            </a:r>
          </a:p>
          <a:p>
            <a:r>
              <a:rPr lang="en-US" dirty="0" smtClean="0"/>
              <a:t>A stale replica will never be given to the client as a chunk location, and will never participate in mutation</a:t>
            </a:r>
          </a:p>
          <a:p>
            <a:r>
              <a:rPr lang="en-US" dirty="0" smtClean="0"/>
              <a:t>A client may read from a stale replica (because the client caches metadata)</a:t>
            </a:r>
          </a:p>
          <a:p>
            <a:pPr lvl="1"/>
            <a:r>
              <a:rPr lang="en-US" dirty="0" smtClean="0"/>
              <a:t>But this window is limited, because cache entries time out</a:t>
            </a:r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GFS Summary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04850" y="1784350"/>
            <a:ext cx="7778750" cy="4356100"/>
          </a:xfrm>
        </p:spPr>
        <p:txBody>
          <a:bodyPr/>
          <a:lstStyle/>
          <a:p>
            <a:r>
              <a:rPr lang="en-US" dirty="0" smtClean="0"/>
              <a:t>Real replicated file system</a:t>
            </a:r>
          </a:p>
          <a:p>
            <a:r>
              <a:rPr lang="en-US" dirty="0" smtClean="0"/>
              <a:t>Uses commodity hardware – hundreds of commodity PCs and disks</a:t>
            </a:r>
          </a:p>
          <a:p>
            <a:r>
              <a:rPr lang="en-US" dirty="0" smtClean="0"/>
              <a:t>Two levels of replication:</a:t>
            </a:r>
          </a:p>
          <a:p>
            <a:pPr lvl="1"/>
            <a:r>
              <a:rPr lang="en-US" dirty="0" smtClean="0"/>
              <a:t>Metadata is replicated via replicated masters</a:t>
            </a:r>
          </a:p>
          <a:p>
            <a:pPr lvl="1"/>
            <a:r>
              <a:rPr lang="en-US" dirty="0" smtClean="0"/>
              <a:t>Data is replicated on replicated chunkservers</a:t>
            </a:r>
          </a:p>
          <a:p>
            <a:r>
              <a:rPr lang="en-US" dirty="0" smtClean="0"/>
              <a:t>Designed </a:t>
            </a:r>
            <a:r>
              <a:rPr lang="en-US" b="1" i="1" dirty="0" smtClean="0"/>
              <a:t>for specific use case </a:t>
            </a:r>
            <a:r>
              <a:rPr lang="en-US" dirty="0" smtClean="0"/>
              <a:t>– for Google applications</a:t>
            </a:r>
          </a:p>
          <a:p>
            <a:pPr lvl="1"/>
            <a:r>
              <a:rPr lang="en-US" dirty="0" smtClean="0"/>
              <a:t>And applications are designed for GFS</a:t>
            </a:r>
          </a:p>
          <a:p>
            <a:r>
              <a:rPr lang="en-US" dirty="0" smtClean="0"/>
              <a:t>This is why it is simple and it actually works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Specifics of the Google Workload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000" dirty="0" smtClean="0"/>
              <a:t>Google applications:</a:t>
            </a:r>
          </a:p>
          <a:p>
            <a:pPr lvl="1"/>
            <a:r>
              <a:rPr lang="en-US" sz="1800" dirty="0" smtClean="0"/>
              <a:t>Data analysis programs that scan through data repositories</a:t>
            </a:r>
          </a:p>
          <a:p>
            <a:pPr lvl="1"/>
            <a:r>
              <a:rPr lang="en-US" sz="1800" dirty="0" smtClean="0"/>
              <a:t>Data streaming applications</a:t>
            </a:r>
          </a:p>
          <a:p>
            <a:pPr lvl="1"/>
            <a:r>
              <a:rPr lang="en-US" sz="1800" dirty="0" smtClean="0"/>
              <a:t>Archiving</a:t>
            </a:r>
          </a:p>
          <a:p>
            <a:pPr lvl="1"/>
            <a:r>
              <a:rPr lang="en-US" sz="1800" dirty="0" smtClean="0"/>
              <a:t>Indexing applications that produce (intermediate) search results</a:t>
            </a:r>
            <a:endParaRPr lang="en-CA" sz="1800" dirty="0" smtClean="0"/>
          </a:p>
          <a:p>
            <a:r>
              <a:rPr lang="en-US" sz="2000" dirty="0" smtClean="0"/>
              <a:t>Most files are mutated by appending new data – large sequential writes</a:t>
            </a:r>
          </a:p>
          <a:p>
            <a:r>
              <a:rPr lang="en-US" sz="2000" dirty="0" smtClean="0"/>
              <a:t>Random writes are very uncommon</a:t>
            </a:r>
          </a:p>
          <a:p>
            <a:r>
              <a:rPr lang="en-US" sz="2000" dirty="0" smtClean="0"/>
              <a:t>Files are written once, then they are only read</a:t>
            </a:r>
          </a:p>
          <a:p>
            <a:r>
              <a:rPr lang="en-US" sz="2000" dirty="0" smtClean="0"/>
              <a:t>Reads are sequential</a:t>
            </a:r>
          </a:p>
          <a:p>
            <a:r>
              <a:rPr lang="en-US" sz="2000" dirty="0" smtClean="0"/>
              <a:t>Large streaming reads and small random reads</a:t>
            </a:r>
          </a:p>
          <a:p>
            <a:r>
              <a:rPr lang="en-US" sz="2000" dirty="0" smtClean="0"/>
              <a:t>High bandwidth is more important than low latency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GFS Architecture</a:t>
            </a:r>
            <a:endParaRPr lang="en-CA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" y="2133600"/>
            <a:ext cx="8555924" cy="374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GFS Architecture (cont.)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04850" y="1784350"/>
            <a:ext cx="7778750" cy="4356100"/>
          </a:xfrm>
        </p:spPr>
        <p:txBody>
          <a:bodyPr/>
          <a:lstStyle/>
          <a:p>
            <a:r>
              <a:rPr lang="en-US" sz="2000" dirty="0" smtClean="0"/>
              <a:t>Single master</a:t>
            </a:r>
          </a:p>
          <a:p>
            <a:r>
              <a:rPr lang="en-US" sz="2000" dirty="0" smtClean="0"/>
              <a:t>Multiple chunk servers</a:t>
            </a:r>
          </a:p>
          <a:p>
            <a:r>
              <a:rPr lang="en-US" sz="2000" dirty="0" smtClean="0"/>
              <a:t>Multiple clients</a:t>
            </a:r>
          </a:p>
          <a:p>
            <a:r>
              <a:rPr lang="en-US" sz="2000" dirty="0" smtClean="0"/>
              <a:t>Each is a commodity Linux machine, a server is a user-level process</a:t>
            </a:r>
          </a:p>
          <a:p>
            <a:r>
              <a:rPr lang="en-US" sz="2000" dirty="0" smtClean="0"/>
              <a:t>Files are divided into chunks </a:t>
            </a:r>
          </a:p>
          <a:p>
            <a:r>
              <a:rPr lang="en-US" sz="2000" dirty="0" smtClean="0"/>
              <a:t>Each chunk has a handle (an ID assigned by the master)</a:t>
            </a:r>
          </a:p>
          <a:p>
            <a:r>
              <a:rPr lang="en-US" sz="2000" dirty="0" smtClean="0"/>
              <a:t>Each chunk is replicated (on three machines by default)</a:t>
            </a:r>
          </a:p>
          <a:p>
            <a:r>
              <a:rPr lang="en-US" sz="2000" dirty="0" smtClean="0"/>
              <a:t>Master stores metadata, manages chunks, does garbage collection, etc. </a:t>
            </a:r>
          </a:p>
          <a:p>
            <a:r>
              <a:rPr lang="en-US" sz="2000" dirty="0" smtClean="0"/>
              <a:t>What is metadata? </a:t>
            </a:r>
          </a:p>
          <a:p>
            <a:r>
              <a:rPr lang="en-US" sz="2000" dirty="0" smtClean="0"/>
              <a:t>Clients communicate with master for metadata operations, but with chunkservers for data operations</a:t>
            </a:r>
          </a:p>
          <a:p>
            <a:r>
              <a:rPr lang="en-US" sz="2000" dirty="0" smtClean="0"/>
              <a:t>No additional caching (besides the Linux in-memory buffer caching)</a:t>
            </a: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Client/GFS Interaction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Client:</a:t>
            </a:r>
          </a:p>
          <a:p>
            <a:pPr lvl="1"/>
            <a:r>
              <a:rPr lang="en-US" dirty="0" smtClean="0"/>
              <a:t>Takes file and offset</a:t>
            </a:r>
          </a:p>
          <a:p>
            <a:pPr lvl="1"/>
            <a:r>
              <a:rPr lang="en-US" dirty="0" smtClean="0"/>
              <a:t>Translates it into the chunk index within the file</a:t>
            </a:r>
          </a:p>
          <a:p>
            <a:pPr lvl="1"/>
            <a:r>
              <a:rPr lang="en-US" dirty="0" smtClean="0"/>
              <a:t>Sends request to master, containing file name and chunk index</a:t>
            </a:r>
          </a:p>
          <a:p>
            <a:r>
              <a:rPr lang="en-US" dirty="0" smtClean="0"/>
              <a:t>Master:</a:t>
            </a:r>
          </a:p>
          <a:p>
            <a:pPr lvl="1"/>
            <a:r>
              <a:rPr lang="en-US" dirty="0" smtClean="0"/>
              <a:t>Replies with the corresponding chunk handle and location of the replicas (the master must know where the replicas are)</a:t>
            </a:r>
          </a:p>
          <a:p>
            <a:r>
              <a:rPr lang="en-US" dirty="0" smtClean="0"/>
              <a:t>Client:</a:t>
            </a:r>
          </a:p>
          <a:p>
            <a:pPr lvl="1"/>
            <a:r>
              <a:rPr lang="en-US" dirty="0" smtClean="0"/>
              <a:t>Caches this information</a:t>
            </a:r>
          </a:p>
          <a:p>
            <a:pPr lvl="1"/>
            <a:r>
              <a:rPr lang="en-US" dirty="0" smtClean="0"/>
              <a:t>Contacts one of the replicas (i.e., a chunkserver) for data</a:t>
            </a:r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Stores metadata</a:t>
            </a:r>
          </a:p>
          <a:p>
            <a:pPr lvl="1"/>
            <a:r>
              <a:rPr lang="en-US" dirty="0" smtClean="0"/>
              <a:t>The file and chunk namespaces</a:t>
            </a:r>
          </a:p>
          <a:p>
            <a:pPr lvl="1"/>
            <a:r>
              <a:rPr lang="en-US" dirty="0" smtClean="0"/>
              <a:t>Mapping from files to chunks</a:t>
            </a:r>
          </a:p>
          <a:p>
            <a:pPr lvl="1"/>
            <a:r>
              <a:rPr lang="en-US" dirty="0" smtClean="0"/>
              <a:t>Locations of each chunk’s replicas</a:t>
            </a:r>
          </a:p>
          <a:p>
            <a:r>
              <a:rPr lang="en-US" dirty="0" smtClean="0"/>
              <a:t>Interacts with clients</a:t>
            </a:r>
          </a:p>
          <a:p>
            <a:r>
              <a:rPr lang="en-US" dirty="0" smtClean="0"/>
              <a:t>Creates chunk replicas</a:t>
            </a:r>
          </a:p>
          <a:p>
            <a:r>
              <a:rPr lang="en-US" dirty="0" smtClean="0"/>
              <a:t>Orchestrates chunk modifications across multiple replicas</a:t>
            </a:r>
          </a:p>
          <a:p>
            <a:pPr lvl="1"/>
            <a:r>
              <a:rPr lang="en-US" dirty="0" smtClean="0"/>
              <a:t>Ensures atomic concurrent appends</a:t>
            </a:r>
          </a:p>
          <a:p>
            <a:pPr lvl="1"/>
            <a:r>
              <a:rPr lang="en-US" dirty="0" smtClean="0"/>
              <a:t>Locks concurrent operations</a:t>
            </a:r>
          </a:p>
          <a:p>
            <a:r>
              <a:rPr lang="en-US" dirty="0" smtClean="0"/>
              <a:t>Deletes old files (via garbage collection)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On Master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Metadata – data </a:t>
            </a:r>
            <a:r>
              <a:rPr lang="en-US" b="1" i="1" dirty="0" smtClean="0"/>
              <a:t>about</a:t>
            </a:r>
            <a:r>
              <a:rPr lang="en-US" dirty="0" smtClean="0"/>
              <a:t> the data:</a:t>
            </a:r>
          </a:p>
          <a:p>
            <a:pPr lvl="1"/>
            <a:r>
              <a:rPr lang="en-US" dirty="0" smtClean="0"/>
              <a:t>File names</a:t>
            </a:r>
          </a:p>
          <a:p>
            <a:pPr lvl="1"/>
            <a:r>
              <a:rPr lang="en-US" dirty="0" smtClean="0"/>
              <a:t>Mapping of file names to chunk IDs</a:t>
            </a:r>
          </a:p>
          <a:p>
            <a:pPr lvl="1"/>
            <a:r>
              <a:rPr lang="en-US" dirty="0" smtClean="0"/>
              <a:t>Chunk locations</a:t>
            </a:r>
          </a:p>
          <a:p>
            <a:r>
              <a:rPr lang="en-US" dirty="0" smtClean="0"/>
              <a:t>Metadata is kept in memory</a:t>
            </a:r>
          </a:p>
          <a:p>
            <a:r>
              <a:rPr lang="en-US" dirty="0" smtClean="0"/>
              <a:t>File names and chunk mappings are also kept persistent in an </a:t>
            </a:r>
            <a:r>
              <a:rPr lang="en-US" i="1" dirty="0" smtClean="0"/>
              <a:t>operation log</a:t>
            </a:r>
            <a:endParaRPr lang="en-US" dirty="0" smtClean="0"/>
          </a:p>
          <a:p>
            <a:r>
              <a:rPr lang="en-US" dirty="0" smtClean="0"/>
              <a:t>Chunk locations are kept in memory only </a:t>
            </a:r>
          </a:p>
          <a:p>
            <a:pPr lvl="1"/>
            <a:r>
              <a:rPr lang="en-US" dirty="0" smtClean="0"/>
              <a:t>They will be lost during the crash</a:t>
            </a:r>
          </a:p>
          <a:p>
            <a:pPr lvl="1"/>
            <a:r>
              <a:rPr lang="en-US" dirty="0" smtClean="0"/>
              <a:t>The master asks chunk servers about their chunks at startup – builds a table of chunk locations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Keep Metadata In Memory?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To keep master operations fast </a:t>
            </a:r>
          </a:p>
          <a:p>
            <a:r>
              <a:rPr lang="en-US" dirty="0" smtClean="0"/>
              <a:t>Master can periodically scan its internal state in the background, in order to implement:</a:t>
            </a:r>
          </a:p>
          <a:p>
            <a:pPr lvl="1"/>
            <a:r>
              <a:rPr lang="en-US" dirty="0" smtClean="0"/>
              <a:t>Garbage collection</a:t>
            </a:r>
          </a:p>
          <a:p>
            <a:pPr lvl="1"/>
            <a:r>
              <a:rPr lang="en-US" dirty="0" smtClean="0"/>
              <a:t>Re-replication (in case of chunk server failures)</a:t>
            </a:r>
          </a:p>
          <a:p>
            <a:pPr lvl="1"/>
            <a:r>
              <a:rPr lang="en-US" dirty="0" smtClean="0"/>
              <a:t>Chunk migration (for load balancing)</a:t>
            </a:r>
          </a:p>
          <a:p>
            <a:r>
              <a:rPr lang="en-US" dirty="0" smtClean="0"/>
              <a:t>But the file system size is limited by the amount of memory on the master? </a:t>
            </a:r>
          </a:p>
          <a:p>
            <a:pPr lvl="1"/>
            <a:r>
              <a:rPr lang="en-US" dirty="0" smtClean="0"/>
              <a:t>This has not been a problem for GFS – metadata is compact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6481A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orthographicFront"/>
          <a:lightRig rig="threePt" dir="t"/>
        </a:scene3d>
        <a:sp3d>
          <a:bevelT/>
        </a:sp3d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dirty="0" smtClean="0">
            <a:ln>
              <a:noFill/>
            </a:ln>
            <a:solidFill>
              <a:srgbClr val="FFC000"/>
            </a:solidFill>
            <a:effectLst/>
            <a:latin typeface="+mn-lt"/>
          </a:defRPr>
        </a:defPPr>
      </a:lstStyle>
    </a:spDef>
    <a:lnDef>
      <a:spPr bwMode="auto">
        <a:solidFill>
          <a:srgbClr val="FFFF99"/>
        </a:solidFill>
        <a:ln w="25400" cap="rnd" cmpd="sng" algn="ctr">
          <a:solidFill>
            <a:schemeClr val="tx1">
              <a:lumMod val="85000"/>
              <a:lumOff val="15000"/>
            </a:schemeClr>
          </a:solidFill>
          <a:prstDash val="solid"/>
          <a:round/>
          <a:headEnd type="none" w="med" len="med"/>
          <a:tailEnd type="stealth" w="lg" len="lg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ctr">
          <a:defRPr sz="2000" dirty="0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26957</TotalTime>
  <Words>1807</Words>
  <Application>Microsoft Office PowerPoint</Application>
  <PresentationFormat>On-screen Show (4:3)</PresentationFormat>
  <Paragraphs>221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Design</vt:lpstr>
      <vt:lpstr>Google File System</vt:lpstr>
      <vt:lpstr>Specifics of the Google Environment</vt:lpstr>
      <vt:lpstr>Specifics of the Google Workload</vt:lpstr>
      <vt:lpstr>GFS Architecture</vt:lpstr>
      <vt:lpstr>GFS Architecture (cont.)</vt:lpstr>
      <vt:lpstr>Client/GFS Interaction</vt:lpstr>
      <vt:lpstr>Master</vt:lpstr>
      <vt:lpstr>Metadata On Master</vt:lpstr>
      <vt:lpstr>Why Keep Metadata In Memory?</vt:lpstr>
      <vt:lpstr>Why Not Keep Chunk Locations Persistent?</vt:lpstr>
      <vt:lpstr>Operation Log</vt:lpstr>
      <vt:lpstr>Updates of Replicated Data (cont.)</vt:lpstr>
      <vt:lpstr>Failure Handling During Updates</vt:lpstr>
      <vt:lpstr>Primary Replica in GFS</vt:lpstr>
      <vt:lpstr>Data Consistency in GFS</vt:lpstr>
      <vt:lpstr>Implications of Loose Data Consistency For Applications</vt:lpstr>
      <vt:lpstr>Atomic Record Appends</vt:lpstr>
      <vt:lpstr>Non-Identical Replicas</vt:lpstr>
      <vt:lpstr>Data Flow</vt:lpstr>
      <vt:lpstr>Load Balancing</vt:lpstr>
      <vt:lpstr>Fault Tolerance</vt:lpstr>
      <vt:lpstr>Chunk Replication</vt:lpstr>
      <vt:lpstr>Single Master</vt:lpstr>
      <vt:lpstr>Master Replication</vt:lpstr>
      <vt:lpstr>Detecting Stale Replicas</vt:lpstr>
      <vt:lpstr>GFS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Sasha Fedorova</dc:creator>
  <cp:lastModifiedBy>Sasha</cp:lastModifiedBy>
  <cp:revision>1135</cp:revision>
  <dcterms:created xsi:type="dcterms:W3CDTF">2007-02-09T17:06:54Z</dcterms:created>
  <dcterms:modified xsi:type="dcterms:W3CDTF">2014-10-29T22:39:53Z</dcterms:modified>
</cp:coreProperties>
</file>