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embeddings/oleObject2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6" r:id="rId2"/>
    <p:sldId id="387" r:id="rId3"/>
    <p:sldId id="383" r:id="rId4"/>
    <p:sldId id="384" r:id="rId5"/>
    <p:sldId id="386" r:id="rId6"/>
    <p:sldId id="331" r:id="rId7"/>
    <p:sldId id="332" r:id="rId8"/>
    <p:sldId id="385" r:id="rId9"/>
    <p:sldId id="354" r:id="rId10"/>
    <p:sldId id="333" r:id="rId11"/>
    <p:sldId id="334" r:id="rId12"/>
    <p:sldId id="335" r:id="rId13"/>
    <p:sldId id="336" r:id="rId14"/>
    <p:sldId id="337" r:id="rId15"/>
    <p:sldId id="355" r:id="rId16"/>
    <p:sldId id="356" r:id="rId17"/>
    <p:sldId id="339" r:id="rId18"/>
    <p:sldId id="362" r:id="rId19"/>
    <p:sldId id="340" r:id="rId20"/>
    <p:sldId id="363" r:id="rId21"/>
    <p:sldId id="388" r:id="rId22"/>
    <p:sldId id="382" r:id="rId23"/>
    <p:sldId id="365" r:id="rId24"/>
    <p:sldId id="366" r:id="rId25"/>
    <p:sldId id="367" r:id="rId26"/>
    <p:sldId id="390" r:id="rId27"/>
    <p:sldId id="391" r:id="rId28"/>
    <p:sldId id="368" r:id="rId29"/>
    <p:sldId id="369" r:id="rId30"/>
    <p:sldId id="389" r:id="rId31"/>
    <p:sldId id="370" r:id="rId32"/>
    <p:sldId id="371" r:id="rId33"/>
    <p:sldId id="372" r:id="rId34"/>
    <p:sldId id="373" r:id="rId35"/>
    <p:sldId id="374" r:id="rId36"/>
    <p:sldId id="376" r:id="rId37"/>
    <p:sldId id="375" r:id="rId38"/>
    <p:sldId id="377" r:id="rId39"/>
    <p:sldId id="378" r:id="rId40"/>
    <p:sldId id="379" r:id="rId41"/>
    <p:sldId id="380" r:id="rId42"/>
    <p:sldId id="381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941" autoAdjust="0"/>
  </p:normalViewPr>
  <p:slideViewPr>
    <p:cSldViewPr snapToGrid="0" snapToObjects="1">
      <p:cViewPr>
        <p:scale>
          <a:sx n="178" d="100"/>
          <a:sy n="178" d="100"/>
        </p:scale>
        <p:origin x="-2224" y="7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F3B91-F85D-B248-9AF5-1909BBFA2DC5}" type="datetimeFigureOut">
              <a:rPr lang="en-US" smtClean="0"/>
              <a:pPr/>
              <a:t>2014-11-12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4EF4E-CA93-ED4F-BF08-65F125D95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776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1E128-8506-7C43-ABAC-0B919FE47743}" type="datetimeFigureOut">
              <a:rPr lang="en-US" smtClean="0"/>
              <a:pPr/>
              <a:t>2014-11-12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00D86-F039-EC42-8630-CEEC8B777A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98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</a:t>
            </a:r>
            <a:r>
              <a:rPr lang="en-US" baseline="0" dirty="0" smtClean="0"/>
              <a:t> you use “insert slide number” under “Footer”, that text box only displays the slide number, not the total number of slides. So I use a new textbox for the slide number in </a:t>
            </a:r>
            <a:r>
              <a:rPr lang="en-US" baseline="0" smtClean="0"/>
              <a:t>the master.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aka classification tree</a:t>
            </a:r>
          </a:p>
          <a:p>
            <a:r>
              <a:rPr lang="en-US" dirty="0" smtClean="0"/>
              <a:t>Use demos to explain DT learning.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26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aispace</a:t>
            </a:r>
            <a:r>
              <a:rPr lang="en-US" baseline="0" dirty="0" smtClean="0"/>
              <a:t> demo. Load ‘</a:t>
            </a:r>
            <a:r>
              <a:rPr lang="en-US" baseline="0" dirty="0" err="1" smtClean="0"/>
              <a:t>LikesTV</a:t>
            </a:r>
            <a:r>
              <a:rPr lang="en-US" baseline="0" dirty="0" smtClean="0"/>
              <a:t>’. Use test new example button.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48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, A XOR B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XOR B is true if and only if one of A or B is true, but not both.</a:t>
            </a:r>
            <a:endParaRPr lang="en-US" dirty="0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87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Estimates</a:t>
            </a:r>
            <a:r>
              <a:rPr lang="en-US" baseline="0" dirty="0" smtClean="0"/>
              <a:t> rate lambda of hardware failure at time 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02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Weka</a:t>
            </a:r>
            <a:r>
              <a:rPr lang="en-US" dirty="0" smtClean="0"/>
              <a:t>, go to Classify,</a:t>
            </a:r>
            <a:r>
              <a:rPr lang="en-US" baseline="0" dirty="0" smtClean="0"/>
              <a:t> right-click in “results” window. Can load model from sports-</a:t>
            </a:r>
            <a:r>
              <a:rPr lang="en-US" baseline="0" dirty="0" err="1" smtClean="0"/>
              <a:t>rl</a:t>
            </a:r>
            <a:r>
              <a:rPr lang="en-US" baseline="0" dirty="0" smtClean="0"/>
              <a:t>/</a:t>
            </a:r>
            <a:r>
              <a:rPr lang="en-US" baseline="0" dirty="0" err="1" smtClean="0"/>
              <a:t>datafiles</a:t>
            </a:r>
            <a:r>
              <a:rPr lang="en-US" baseline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67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Histogram</a:t>
            </a:r>
            <a:r>
              <a:rPr lang="en-US" baseline="0"/>
              <a:t> for discrete values, think grades.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30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Morse</a:t>
            </a:r>
            <a:r>
              <a:rPr lang="en-US" baseline="0" dirty="0" smtClean="0"/>
              <a:t> Code example. Morse Code has “stop” character.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25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Assumes no “stop” character</a:t>
            </a:r>
            <a:r>
              <a:rPr lang="en-CA" baseline="0" dirty="0" smtClean="0"/>
              <a:t> between messages, like </a:t>
            </a:r>
            <a:r>
              <a:rPr lang="en-CA" baseline="0" dirty="0" err="1" smtClean="0"/>
              <a:t>Huffmann</a:t>
            </a:r>
            <a:r>
              <a:rPr lang="en-CA" baseline="0" dirty="0" smtClean="0"/>
              <a:t> encoding tree.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35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gain of humidity is greater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5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generally we don’t get into structure learning in this</a:t>
            </a:r>
            <a:r>
              <a:rPr lang="en-US" baseline="0" dirty="0" smtClean="0"/>
              <a:t> course.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5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try id3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weka</a:t>
            </a:r>
            <a:r>
              <a:rPr lang="en-US" baseline="0" dirty="0" smtClean="0"/>
              <a:t>, recovers original tree.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do example in </a:t>
            </a:r>
            <a:r>
              <a:rPr lang="en-US" dirty="0" err="1" smtClean="0"/>
              <a:t>LikesTV</a:t>
            </a:r>
            <a:r>
              <a:rPr lang="en-US" dirty="0" smtClean="0"/>
              <a:t> problem.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select</a:t>
            </a:r>
            <a:r>
              <a:rPr lang="en-US" baseline="0" dirty="0" smtClean="0"/>
              <a:t> test examples using tool. Show how test error is different from training error.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07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Motivation:</a:t>
            </a:r>
            <a:r>
              <a:rPr lang="en-US" baseline="0"/>
              <a:t> humans are good with causality, bad with numbers.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85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N? What is D?</a:t>
            </a:r>
          </a:p>
          <a:p>
            <a:r>
              <a:rPr lang="en-US" dirty="0" err="1" smtClean="0"/>
              <a:t>PlayTennis</a:t>
            </a:r>
            <a:r>
              <a:rPr lang="en-US" dirty="0" smtClean="0"/>
              <a:t>: Do you play tennis</a:t>
            </a:r>
            <a:r>
              <a:rPr lang="en-US" baseline="0" dirty="0" smtClean="0"/>
              <a:t> Saturday morning?</a:t>
            </a:r>
          </a:p>
          <a:p>
            <a:r>
              <a:rPr lang="en-US" baseline="0" dirty="0" smtClean="0"/>
              <a:t>For now complete data, incomplete data another day (EM).</a:t>
            </a:r>
          </a:p>
          <a:p>
            <a:r>
              <a:rPr lang="en-US" baseline="0" dirty="0" smtClean="0"/>
              <a:t>Load into Weka.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99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calligraphic font D in book.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74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binomial</a:t>
            </a:r>
            <a:r>
              <a:rPr lang="en-US" baseline="0" dirty="0" smtClean="0"/>
              <a:t> MLE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15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Solution:</a:t>
            </a:r>
            <a:r>
              <a:rPr lang="en-US" baseline="0" dirty="0" smtClean="0"/>
              <a:t> Derivative is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7/theta – 7/(1-theta)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Set to 0 means that</a:t>
            </a:r>
          </a:p>
          <a:p>
            <a:endParaRPr lang="en-US" baseline="0" dirty="0" smtClean="0"/>
          </a:p>
          <a:p>
            <a:r>
              <a:rPr lang="en-US" baseline="0" dirty="0" smtClean="0"/>
              <a:t>7/theta = 7/1-theta.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entails that theta = 1-theta, so theta = 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78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Lagrange multipliers.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99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</a:t>
            </a:r>
            <a:r>
              <a:rPr lang="en-US" baseline="0" dirty="0" smtClean="0"/>
              <a:t> you use “insert slide number” under “Footer”, that text box only displays the slide number, not the total number of slides. So I use a new textbox for the slide number in </a:t>
            </a:r>
            <a:r>
              <a:rPr lang="en-US" baseline="0" smtClean="0"/>
              <a:t>the master.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CA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6DB8-04AA-4240-996E-59DA1A5AF79F}" type="datetime1">
              <a:rPr lang="en-US" smtClean="0"/>
              <a:pPr/>
              <a:t>2014-11-12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C09E-C479-9F4D-8826-A7B34FBC6437}" type="datetime1">
              <a:rPr lang="en-US" smtClean="0"/>
              <a:pPr/>
              <a:t>2014-11-12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D7797-894D-094B-8DA4-1DCA1D6ECA39}" type="datetime1">
              <a:rPr lang="en-US" smtClean="0"/>
              <a:pPr/>
              <a:t>2014-11-12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D9A6C-B01C-DB46-89D4-B2BA0B2D4344}" type="datetime1">
              <a:rPr lang="en-US" smtClean="0"/>
              <a:pPr/>
              <a:t>2014-11-12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D9F8-E4D8-114B-8F07-3AA0008FFB3C}" type="datetime1">
              <a:rPr lang="en-US" smtClean="0"/>
              <a:pPr/>
              <a:t>2014-11-12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A618-E21F-2947-925A-22F69CABA2D9}" type="datetime1">
              <a:rPr lang="en-US" smtClean="0"/>
              <a:pPr/>
              <a:t>2014-11-12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3CC9-3584-6F42-B762-30707575C1AE}" type="datetime1">
              <a:rPr lang="en-US" smtClean="0"/>
              <a:pPr/>
              <a:t>2014-11-12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0374-57D1-5049-ACC8-9BF0B3E4B53B}" type="datetime1">
              <a:rPr lang="en-US" smtClean="0"/>
              <a:pPr/>
              <a:t>2014-11-12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A312D-7C96-C94B-9103-63CB9A70E392}" type="datetime1">
              <a:rPr lang="en-US" smtClean="0"/>
              <a:pPr/>
              <a:t>2014-11-12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B11-FFCA-554F-9931-34760E6081B2}" type="datetime1">
              <a:rPr lang="en-US" smtClean="0"/>
              <a:pPr/>
              <a:t>2014-11-12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F87E-4874-DA4B-8746-F0F35855B10D}" type="datetime1">
              <a:rPr lang="en-US" smtClean="0"/>
              <a:pPr/>
              <a:t>2014-11-12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898D379-3215-8949-9676-A9C60A9D3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CA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CA" smtClean="0"/>
              <a:t>Click to edit Master text styles</a:t>
            </a:r>
          </a:p>
          <a:p>
            <a:pPr lvl="1" eaLnBrk="1" latinLnBrk="0" hangingPunct="1"/>
            <a:r>
              <a:rPr kumimoji="0" lang="en-CA" smtClean="0"/>
              <a:t>Second level</a:t>
            </a:r>
          </a:p>
          <a:p>
            <a:pPr lvl="2" eaLnBrk="1" latinLnBrk="0" hangingPunct="1"/>
            <a:r>
              <a:rPr kumimoji="0" lang="en-CA" smtClean="0"/>
              <a:t>Third level</a:t>
            </a:r>
          </a:p>
          <a:p>
            <a:pPr lvl="3" eaLnBrk="1" latinLnBrk="0" hangingPunct="1"/>
            <a:r>
              <a:rPr kumimoji="0" lang="en-CA" smtClean="0"/>
              <a:t>Fourth level</a:t>
            </a:r>
          </a:p>
          <a:p>
            <a:pPr lvl="4" eaLnBrk="1" latinLnBrk="0" hangingPunct="1"/>
            <a:r>
              <a:rPr kumimoji="0" lang="en-CA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064242" y="61531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B695AFE-B155-E942-BA5B-147280665042}" type="datetime1">
              <a:rPr lang="en-US" smtClean="0"/>
              <a:pPr/>
              <a:t>2014-11-12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898D379-3215-8949-9676-A9C60A9D30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769191" y="6210300"/>
            <a:ext cx="91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84214CE-A4BC-EA43-95DF-54C52CE624FD}" type="slidenum">
              <a:rPr lang="en-US" sz="1400" smtClean="0"/>
              <a:pPr/>
              <a:t>‹#›</a:t>
            </a:fld>
            <a:r>
              <a:rPr lang="en-US" sz="1400" dirty="0" smtClean="0"/>
              <a:t>/13</a:t>
            </a:r>
            <a:endParaRPr 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7.xml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ffice.microsoft.com/en-ca/excel-help/video-autofill-and-flash-fill-VA104072617.aspx" TargetMode="External"/><Relationship Id="rId3" Type="http://schemas.openxmlformats.org/officeDocument/2006/relationships/hyperlink" Target="http://www.kaggle.co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hyperlink" Target="http://summit.sfu.ca/item/2290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CMPT 310</a:t>
            </a:r>
          </a:p>
          <a:p>
            <a:r>
              <a:rPr lang="en-US" dirty="0" smtClean="0"/>
              <a:t>Simon Fraser  University</a:t>
            </a:r>
          </a:p>
          <a:p>
            <a:r>
              <a:rPr lang="en-US" dirty="0" smtClean="0"/>
              <a:t>Oliver Schulte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Parameter Learning Problem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612906" cy="1839016"/>
          </a:xfrm>
        </p:spPr>
        <p:txBody>
          <a:bodyPr/>
          <a:lstStyle/>
          <a:p>
            <a:r>
              <a:rPr lang="en-US" dirty="0" smtClean="0"/>
              <a:t>Input: a data table </a:t>
            </a:r>
            <a:r>
              <a:rPr lang="en-US" b="1" dirty="0" err="1" smtClean="0"/>
              <a:t>X</a:t>
            </a:r>
            <a:r>
              <a:rPr lang="en-US" i="1" baseline="-25000" dirty="0" err="1"/>
              <a:t>N</a:t>
            </a:r>
            <a:r>
              <a:rPr lang="en-US" i="1" baseline="-25000" dirty="0" err="1" smtClean="0"/>
              <a:t>xD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One column per node (random variable)</a:t>
            </a:r>
          </a:p>
          <a:p>
            <a:pPr lvl="1"/>
            <a:r>
              <a:rPr lang="en-US" dirty="0" smtClean="0"/>
              <a:t>One row per instance.</a:t>
            </a:r>
          </a:p>
          <a:p>
            <a:r>
              <a:rPr lang="en-US" dirty="0" smtClean="0"/>
              <a:t>How to fill in Bayes net parameters?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354526" y="4754882"/>
            <a:ext cx="1755775" cy="682625"/>
          </a:xfrm>
          <a:prstGeom prst="ellipse">
            <a:avLst/>
          </a:prstGeom>
          <a:ln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en-US" dirty="0" err="1" smtClean="0"/>
              <a:t>PlayTennis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54526" y="3588369"/>
            <a:ext cx="1755775" cy="682625"/>
          </a:xfrm>
          <a:prstGeom prst="ellipse">
            <a:avLst/>
          </a:prstGeom>
          <a:ln>
            <a:solidFill>
              <a:schemeClr val="tx1"/>
            </a:solidFill>
          </a:ln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en-US" dirty="0" smtClean="0"/>
              <a:t>Humidity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4"/>
            <a:endCxn id="8" idx="0"/>
          </p:cNvCxnSpPr>
          <p:nvPr/>
        </p:nvCxnSpPr>
        <p:spPr>
          <a:xfrm>
            <a:off x="7232414" y="4270994"/>
            <a:ext cx="0" cy="483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35589"/>
              </p:ext>
            </p:extLst>
          </p:nvPr>
        </p:nvGraphicFramePr>
        <p:xfrm>
          <a:off x="1107273" y="3392985"/>
          <a:ext cx="4568142" cy="3005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357"/>
                <a:gridCol w="761357"/>
                <a:gridCol w="1103808"/>
                <a:gridCol w="684827"/>
                <a:gridCol w="495436"/>
                <a:gridCol w="761357"/>
              </a:tblGrid>
              <a:tr h="2673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Outlook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Humidity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Wind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PlayTennis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05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Small: Single Node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820173"/>
          </a:xfrm>
        </p:spPr>
        <p:txBody>
          <a:bodyPr/>
          <a:lstStyle/>
          <a:p>
            <a:r>
              <a:rPr lang="en-US" dirty="0" smtClean="0"/>
              <a:t>What would you choose?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19089" y="2267973"/>
            <a:ext cx="1755775" cy="682625"/>
          </a:xfrm>
          <a:prstGeom prst="ellipse">
            <a:avLst/>
          </a:prstGeom>
          <a:ln>
            <a:solidFill>
              <a:schemeClr val="tx1"/>
            </a:solidFill>
          </a:ln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en-US" dirty="0" smtClean="0"/>
              <a:t>Humidity</a:t>
            </a: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990600" y="5298740"/>
            <a:ext cx="7772400" cy="82017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How about P(Humidity = high) = 50%?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087943"/>
              </p:ext>
            </p:extLst>
          </p:nvPr>
        </p:nvGraphicFramePr>
        <p:xfrm>
          <a:off x="1609991" y="2070005"/>
          <a:ext cx="1446184" cy="3005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357"/>
                <a:gridCol w="684827"/>
              </a:tblGrid>
              <a:tr h="2673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Humidity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749842"/>
              </p:ext>
            </p:extLst>
          </p:nvPr>
        </p:nvGraphicFramePr>
        <p:xfrm>
          <a:off x="5711107" y="2267973"/>
          <a:ext cx="21471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1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P(Humidity</a:t>
                      </a:r>
                      <a:r>
                        <a:rPr lang="en-US" baseline="0" dirty="0" smtClean="0"/>
                        <a:t> = high)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θ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45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 for Two Nodes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39376928"/>
              </p:ext>
            </p:extLst>
          </p:nvPr>
        </p:nvGraphicFramePr>
        <p:xfrm>
          <a:off x="155779" y="1417638"/>
          <a:ext cx="4254009" cy="3457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122"/>
                <a:gridCol w="1256884"/>
                <a:gridCol w="1418003"/>
              </a:tblGrid>
              <a:tr h="23050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Humidity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PlayTennis</a:t>
                      </a:r>
                    </a:p>
                  </a:txBody>
                  <a:tcPr marL="12700" marR="12700" marT="12700" marB="0" anchor="b"/>
                </a:tc>
              </a:tr>
              <a:tr h="230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230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230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230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230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230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230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230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230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230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230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230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230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2305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12" name="Content Placeholder 2"/>
          <p:cNvSpPr txBox="1">
            <a:spLocks/>
          </p:cNvSpPr>
          <p:nvPr/>
        </p:nvSpPr>
        <p:spPr>
          <a:xfrm>
            <a:off x="2481536" y="5216495"/>
            <a:ext cx="1755775" cy="682625"/>
          </a:xfrm>
          <a:prstGeom prst="ellipse">
            <a:avLst/>
          </a:prstGeom>
          <a:ln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en-US" dirty="0" err="1" smtClean="0"/>
              <a:t>PlayTennis</a:t>
            </a:r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5780" y="5252865"/>
            <a:ext cx="1755775" cy="682625"/>
          </a:xfrm>
          <a:prstGeom prst="ellipse">
            <a:avLst/>
          </a:prstGeom>
          <a:ln>
            <a:solidFill>
              <a:schemeClr val="tx1"/>
            </a:solidFill>
          </a:ln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en-US" dirty="0" smtClean="0"/>
              <a:t>Humidity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6"/>
            <a:endCxn id="12" idx="2"/>
          </p:cNvCxnSpPr>
          <p:nvPr/>
        </p:nvCxnSpPr>
        <p:spPr>
          <a:xfrm flipV="1">
            <a:off x="1911555" y="5557808"/>
            <a:ext cx="569981" cy="363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420226"/>
              </p:ext>
            </p:extLst>
          </p:nvPr>
        </p:nvGraphicFramePr>
        <p:xfrm>
          <a:off x="6709927" y="1540382"/>
          <a:ext cx="21471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1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P(Humidity</a:t>
                      </a:r>
                      <a:r>
                        <a:rPr lang="en-US" baseline="0" dirty="0" smtClean="0"/>
                        <a:t> = high)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θ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675481"/>
              </p:ext>
            </p:extLst>
          </p:nvPr>
        </p:nvGraphicFramePr>
        <p:xfrm>
          <a:off x="6310427" y="2661529"/>
          <a:ext cx="254666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608"/>
                <a:gridCol w="1733052"/>
              </a:tblGrid>
              <a:tr h="604975"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P(</a:t>
                      </a:r>
                      <a:r>
                        <a:rPr lang="en-US" dirty="0" err="1" smtClean="0"/>
                        <a:t>PlayTennis</a:t>
                      </a:r>
                      <a:r>
                        <a:rPr lang="en-US" baseline="0" dirty="0" smtClean="0"/>
                        <a:t> = </a:t>
                      </a:r>
                      <a:r>
                        <a:rPr lang="en-US" baseline="0" dirty="0" err="1" smtClean="0"/>
                        <a:t>yes|H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</a:tr>
              <a:tr h="3457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θ</a:t>
                      </a:r>
                      <a:r>
                        <a:rPr lang="en-US" baseline="0" dirty="0" smtClean="0"/>
                        <a:t>1</a:t>
                      </a:r>
                    </a:p>
                  </a:txBody>
                  <a:tcPr/>
                </a:tc>
              </a:tr>
              <a:tr h="6049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normal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θ</a:t>
                      </a:r>
                      <a:r>
                        <a:rPr lang="en-US" baseline="0" dirty="0" smtClean="0"/>
                        <a:t>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409788" y="4875183"/>
            <a:ext cx="3978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Is </a:t>
            </a:r>
            <a:r>
              <a:rPr lang="en-US" sz="2400" dirty="0" err="1" smtClean="0"/>
              <a:t>θ</a:t>
            </a:r>
            <a:r>
              <a:rPr lang="en-US" sz="2400" dirty="0" smtClean="0"/>
              <a:t> as in single node model?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How about θ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=3/7?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How about θ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=6/7?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960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03682" y="2449920"/>
            <a:ext cx="7772400" cy="1143000"/>
          </a:xfrm>
        </p:spPr>
        <p:txBody>
          <a:bodyPr/>
          <a:lstStyle/>
          <a:p>
            <a:r>
              <a:rPr lang="en-US" dirty="0" smtClean="0"/>
              <a:t>Maximum Likelihood Estimation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 important general principle: Choose parameter values that maximize the </a:t>
            </a:r>
            <a:r>
              <a:rPr lang="en-US" b="1" dirty="0" smtClean="0"/>
              <a:t>likelihood </a:t>
            </a:r>
            <a:r>
              <a:rPr lang="en-US" dirty="0" smtClean="0"/>
              <a:t>of the data.</a:t>
            </a:r>
          </a:p>
          <a:p>
            <a:r>
              <a:rPr lang="en-US" dirty="0" smtClean="0"/>
              <a:t>Intuition: </a:t>
            </a:r>
            <a:r>
              <a:rPr lang="en-US" i="1" dirty="0" smtClean="0"/>
              <a:t>Explain</a:t>
            </a:r>
            <a:r>
              <a:rPr lang="en-US" dirty="0" smtClean="0"/>
              <a:t> the data as well as possible.</a:t>
            </a:r>
          </a:p>
          <a:p>
            <a:r>
              <a:rPr lang="en-US" dirty="0" smtClean="0"/>
              <a:t>Recall from Bayes’ theorem that the likelihood is</a:t>
            </a:r>
            <a:br>
              <a:rPr lang="en-US" dirty="0" smtClean="0"/>
            </a:br>
            <a:r>
              <a:rPr lang="en-US" dirty="0" smtClean="0"/>
              <a:t>P(</a:t>
            </a:r>
            <a:r>
              <a:rPr lang="en-US" dirty="0" err="1" smtClean="0"/>
              <a:t>data|parameters</a:t>
            </a:r>
            <a:r>
              <a:rPr lang="en-US" dirty="0" smtClean="0"/>
              <a:t>) = P(</a:t>
            </a:r>
            <a:r>
              <a:rPr lang="en-US" i="1" dirty="0" err="1" smtClean="0"/>
              <a:t>D</a:t>
            </a:r>
            <a:r>
              <a:rPr lang="en-US" dirty="0" err="1" smtClean="0"/>
              <a:t>|θ</a:t>
            </a:r>
            <a:r>
              <a:rPr lang="en-US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022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the Maximum Likelihood Solution: Single Node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19089" y="2267973"/>
            <a:ext cx="1755775" cy="682625"/>
          </a:xfrm>
          <a:prstGeom prst="ellipse">
            <a:avLst/>
          </a:prstGeom>
          <a:ln>
            <a:solidFill>
              <a:schemeClr val="tx1"/>
            </a:solidFill>
          </a:ln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en-US" dirty="0" smtClean="0"/>
              <a:t>Humidity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804759"/>
              </p:ext>
            </p:extLst>
          </p:nvPr>
        </p:nvGraphicFramePr>
        <p:xfrm>
          <a:off x="310180" y="1506943"/>
          <a:ext cx="2775920" cy="4793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960"/>
                <a:gridCol w="1387960"/>
              </a:tblGrid>
              <a:tr h="34886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Humidity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P(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Hi|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θ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5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θ</a:t>
                      </a:r>
                      <a:endParaRPr lang="en-US" sz="2000" dirty="0" smtClean="0"/>
                    </a:p>
                  </a:txBody>
                  <a:tcPr marL="12700" marR="12700" marT="12700" marB="0" anchor="b"/>
                </a:tc>
              </a:tr>
              <a:tr h="25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θ</a:t>
                      </a:r>
                      <a:endParaRPr lang="en-US" sz="2000" dirty="0" smtClean="0"/>
                    </a:p>
                  </a:txBody>
                  <a:tcPr marL="12700" marR="12700" marT="12700" marB="0" anchor="b"/>
                </a:tc>
              </a:tr>
              <a:tr h="25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θ</a:t>
                      </a:r>
                      <a:endParaRPr lang="en-US" sz="2000" dirty="0" smtClean="0"/>
                    </a:p>
                  </a:txBody>
                  <a:tcPr marL="12700" marR="12700" marT="12700" marB="0" anchor="b"/>
                </a:tc>
              </a:tr>
              <a:tr h="25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θ</a:t>
                      </a:r>
                      <a:endParaRPr lang="en-US" sz="2000" dirty="0" smtClean="0"/>
                    </a:p>
                  </a:txBody>
                  <a:tcPr marL="12700" marR="12700" marT="12700" marB="0" anchor="b"/>
                </a:tc>
              </a:tr>
              <a:tr h="25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1-</a:t>
                      </a:r>
                      <a:r>
                        <a:rPr lang="en-US" sz="2000" dirty="0" smtClean="0"/>
                        <a:t>θ</a:t>
                      </a:r>
                    </a:p>
                  </a:txBody>
                  <a:tcPr marL="12700" marR="12700" marT="12700" marB="0" anchor="b"/>
                </a:tc>
              </a:tr>
              <a:tr h="25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1-</a:t>
                      </a:r>
                      <a:r>
                        <a:rPr lang="en-US" sz="2000" dirty="0" smtClean="0"/>
                        <a:t>θ</a:t>
                      </a:r>
                    </a:p>
                  </a:txBody>
                  <a:tcPr marL="12700" marR="12700" marT="12700" marB="0" anchor="b"/>
                </a:tc>
              </a:tr>
              <a:tr h="25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1-</a:t>
                      </a:r>
                      <a:r>
                        <a:rPr lang="en-US" sz="2000" dirty="0" smtClean="0"/>
                        <a:t>θ</a:t>
                      </a:r>
                    </a:p>
                  </a:txBody>
                  <a:tcPr marL="12700" marR="12700" marT="12700" marB="0" anchor="b"/>
                </a:tc>
              </a:tr>
              <a:tr h="25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θ</a:t>
                      </a:r>
                      <a:endParaRPr lang="en-US" sz="2000" dirty="0" smtClean="0"/>
                    </a:p>
                  </a:txBody>
                  <a:tcPr marL="12700" marR="12700" marT="12700" marB="0" anchor="b"/>
                </a:tc>
              </a:tr>
              <a:tr h="25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1-</a:t>
                      </a:r>
                      <a:r>
                        <a:rPr lang="en-US" sz="2000" dirty="0" smtClean="0"/>
                        <a:t>θ</a:t>
                      </a:r>
                    </a:p>
                  </a:txBody>
                  <a:tcPr marL="12700" marR="12700" marT="12700" marB="0" anchor="b"/>
                </a:tc>
              </a:tr>
              <a:tr h="25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1-</a:t>
                      </a:r>
                      <a:r>
                        <a:rPr lang="en-US" sz="2000" dirty="0" smtClean="0"/>
                        <a:t>θ</a:t>
                      </a:r>
                    </a:p>
                  </a:txBody>
                  <a:tcPr marL="12700" marR="12700" marT="12700" marB="0" anchor="b"/>
                </a:tc>
              </a:tr>
              <a:tr h="25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1-</a:t>
                      </a:r>
                      <a:r>
                        <a:rPr lang="en-US" sz="2000" dirty="0" smtClean="0"/>
                        <a:t>θ</a:t>
                      </a:r>
                    </a:p>
                  </a:txBody>
                  <a:tcPr marL="12700" marR="12700" marT="12700" marB="0" anchor="b"/>
                </a:tc>
              </a:tr>
              <a:tr h="25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θ</a:t>
                      </a:r>
                      <a:endParaRPr lang="en-US" sz="2000" dirty="0" smtClean="0"/>
                    </a:p>
                  </a:txBody>
                  <a:tcPr marL="12700" marR="12700" marT="12700" marB="0" anchor="b"/>
                </a:tc>
              </a:tr>
              <a:tr h="25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1-</a:t>
                      </a:r>
                      <a:r>
                        <a:rPr lang="en-US" sz="2000" dirty="0" smtClean="0"/>
                        <a:t>θ</a:t>
                      </a:r>
                    </a:p>
                  </a:txBody>
                  <a:tcPr marL="12700" marR="12700" marT="12700" marB="0" anchor="b"/>
                </a:tc>
              </a:tr>
              <a:tr h="25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θ</a:t>
                      </a:r>
                      <a:endParaRPr lang="en-US" sz="2000" dirty="0" smtClean="0"/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2972"/>
              </p:ext>
            </p:extLst>
          </p:nvPr>
        </p:nvGraphicFramePr>
        <p:xfrm>
          <a:off x="5711107" y="2267973"/>
          <a:ext cx="21471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1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P(Humidity</a:t>
                      </a:r>
                      <a:r>
                        <a:rPr lang="en-US" baseline="0" dirty="0" smtClean="0"/>
                        <a:t> = high)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θ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3752850" y="3453778"/>
            <a:ext cx="7772400" cy="2426870"/>
            <a:chOff x="914400" y="3453778"/>
            <a:chExt cx="7772400" cy="2426870"/>
          </a:xfrm>
        </p:grpSpPr>
        <p:sp>
          <p:nvSpPr>
            <p:cNvPr id="8" name="Content Placeholder 3"/>
            <p:cNvSpPr txBox="1">
              <a:spLocks/>
            </p:cNvSpPr>
            <p:nvPr/>
          </p:nvSpPr>
          <p:spPr>
            <a:xfrm>
              <a:off x="914400" y="4743088"/>
              <a:ext cx="7772400" cy="113756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ts val="58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28600" algn="l" rtl="0" eaLnBrk="1" latinLnBrk="0" hangingPunct="1">
                <a:spcBef>
                  <a:spcPts val="370"/>
                </a:spcBef>
                <a:buClr>
                  <a:schemeClr val="accent2"/>
                </a:buClr>
                <a:buSzPct val="85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ts val="370"/>
                </a:spcBef>
                <a:buClr>
                  <a:schemeClr val="accent1">
                    <a:tint val="60000"/>
                  </a:schemeClr>
                </a:buClr>
                <a:buSzPct val="8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ts val="370"/>
                </a:spcBef>
                <a:buClr>
                  <a:schemeClr val="accent3"/>
                </a:buClr>
                <a:buSzPct val="80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ts val="370"/>
                </a:spcBef>
                <a:buClr>
                  <a:schemeClr val="accent3"/>
                </a:buClr>
                <a:buFontTx/>
                <a:buChar char="o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228600" algn="l" rtl="0" eaLnBrk="1" latinLnBrk="0" hangingPunct="1">
                <a:spcBef>
                  <a:spcPts val="370"/>
                </a:spcBef>
                <a:buClr>
                  <a:schemeClr val="accent3"/>
                </a:buClr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228600" algn="l" rtl="0" eaLnBrk="1" latinLnBrk="0" hangingPunct="1">
                <a:spcBef>
                  <a:spcPts val="370"/>
                </a:spcBef>
                <a:buClr>
                  <a:schemeClr val="accent2"/>
                </a:buClr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60" indent="-228600" algn="l" rtl="0" eaLnBrk="1" latinLnBrk="0" hangingPunct="1">
                <a:spcBef>
                  <a:spcPts val="370"/>
                </a:spcBef>
                <a:buClr>
                  <a:schemeClr val="accent1">
                    <a:tint val="60000"/>
                  </a:schemeClr>
                </a:buClr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80" indent="-228600" algn="l" rtl="0" eaLnBrk="1" latinLnBrk="0" hangingPunct="1">
                <a:spcBef>
                  <a:spcPts val="370"/>
                </a:spcBef>
                <a:buClr>
                  <a:schemeClr val="accent2">
                    <a:tint val="60000"/>
                  </a:schemeClr>
                </a:buClr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>
                <a:buFont typeface="+mj-lt"/>
                <a:buAutoNum type="arabicPeriod"/>
              </a:pPr>
              <a:r>
                <a:rPr lang="en-US" sz="2400" dirty="0" smtClean="0"/>
                <a:t>Write down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US" sz="2400" dirty="0" smtClean="0"/>
                <a:t>In example, P(</a:t>
              </a:r>
              <a:r>
                <a:rPr lang="en-US" sz="2400" dirty="0" err="1"/>
                <a:t>D|θ</a:t>
              </a:r>
              <a:r>
                <a:rPr lang="en-US" sz="2400" dirty="0"/>
                <a:t>)= </a:t>
              </a:r>
              <a:r>
                <a:rPr lang="en-US" sz="2400" dirty="0" smtClean="0"/>
                <a:t>θ</a:t>
              </a:r>
              <a:r>
                <a:rPr lang="en-US" sz="2400" baseline="30000" dirty="0" smtClean="0"/>
                <a:t>7</a:t>
              </a:r>
              <a:r>
                <a:rPr lang="en-US" sz="2400" dirty="0" smtClean="0"/>
                <a:t>(</a:t>
              </a:r>
              <a:r>
                <a:rPr lang="en-US" sz="2400" dirty="0"/>
                <a:t>1-</a:t>
              </a:r>
              <a:r>
                <a:rPr lang="en-US" sz="2400" dirty="0" smtClean="0"/>
                <a:t>θ)</a:t>
              </a:r>
              <a:r>
                <a:rPr lang="en-US" sz="2400" baseline="30000" dirty="0" smtClean="0"/>
                <a:t>7</a:t>
              </a:r>
              <a:r>
                <a:rPr lang="en-US" sz="2400" dirty="0" smtClean="0"/>
                <a:t>.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US" sz="2400" dirty="0" smtClean="0"/>
                <a:t>Maximize θ  for this function.</a:t>
              </a:r>
            </a:p>
            <a:p>
              <a:pPr marL="514350" indent="-514350">
                <a:buFont typeface="+mj-lt"/>
                <a:buAutoNum type="arabicPeriod"/>
              </a:pPr>
              <a:endParaRPr lang="en-US" sz="2400" baseline="30000" dirty="0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2249410"/>
                </p:ext>
              </p:extLst>
            </p:nvPr>
          </p:nvGraphicFramePr>
          <p:xfrm>
            <a:off x="2973388" y="4810125"/>
            <a:ext cx="2220912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6" name="Equation" r:id="rId4" imgW="1435100" imgH="241300" progId="Equation.3">
                    <p:embed/>
                  </p:oleObj>
                </mc:Choice>
                <mc:Fallback>
                  <p:oleObj name="Equation" r:id="rId4" imgW="1435100" imgH="241300" progId="Equation.3">
                    <p:embed/>
                    <p:pic>
                      <p:nvPicPr>
                        <p:cNvPr id="0" name="Picture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3388" y="4810125"/>
                          <a:ext cx="2220912" cy="390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5-Point Star 11"/>
            <p:cNvSpPr/>
            <p:nvPr/>
          </p:nvSpPr>
          <p:spPr>
            <a:xfrm>
              <a:off x="4280935" y="3704345"/>
              <a:ext cx="469980" cy="602798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58317" y="3453778"/>
              <a:ext cx="30911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3366FF"/>
                  </a:solidFill>
                </a:rPr>
                <a:t>independent identically distributed data</a:t>
              </a:r>
              <a:r>
                <a:rPr lang="en-US" dirty="0" smtClean="0">
                  <a:solidFill>
                    <a:srgbClr val="3366FF"/>
                  </a:solidFill>
                </a:rPr>
                <a:t>! </a:t>
              </a:r>
              <a:r>
                <a:rPr lang="en-US" dirty="0" err="1" smtClean="0">
                  <a:solidFill>
                    <a:srgbClr val="3366FF"/>
                  </a:solidFill>
                </a:rPr>
                <a:t>iid</a:t>
              </a:r>
              <a:endParaRPr lang="en-US" dirty="0">
                <a:solidFill>
                  <a:srgbClr val="3366FF"/>
                </a:solidFill>
              </a:endParaRPr>
            </a:p>
            <a:p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729502" y="4112280"/>
              <a:ext cx="20160" cy="7324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8224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</a:t>
            </a:r>
            <a:r>
              <a:rPr lang="en-US" smtClean="0"/>
              <a:t>the Equation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Often convenient to apply logarithms to products.</a:t>
            </a:r>
            <a:br>
              <a:rPr lang="en-US" sz="3200" dirty="0" smtClean="0"/>
            </a:br>
            <a:r>
              <a:rPr lang="en-US" sz="3200" dirty="0" err="1" smtClean="0"/>
              <a:t>ln</a:t>
            </a:r>
            <a:r>
              <a:rPr lang="en-US" sz="3200" dirty="0" smtClean="0"/>
              <a:t>(P</a:t>
            </a:r>
            <a:r>
              <a:rPr lang="en-US" sz="3200" dirty="0"/>
              <a:t>(</a:t>
            </a:r>
            <a:r>
              <a:rPr lang="en-US" sz="3200" dirty="0" err="1"/>
              <a:t>D|θ</a:t>
            </a:r>
            <a:r>
              <a:rPr lang="en-US" sz="3200" dirty="0" smtClean="0"/>
              <a:t>))= 7ln(θ) + 7 </a:t>
            </a:r>
            <a:r>
              <a:rPr lang="en-US" sz="3200" dirty="0" err="1" smtClean="0"/>
              <a:t>ln</a:t>
            </a:r>
            <a:r>
              <a:rPr lang="en-US" sz="3200" dirty="0" smtClean="0"/>
              <a:t>(1-θ).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Find derivative, set to 0.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Exercise: try finding the minima of L given above.</a:t>
            </a:r>
          </a:p>
        </p:txBody>
      </p:sp>
    </p:spTree>
    <p:extLst>
      <p:ext uri="{BB962C8B-B14F-4D97-AF65-F5344CB8AC3E}">
        <p14:creationId xmlns:p14="http://schemas.microsoft.com/office/powerpoint/2010/main" val="112534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the Maximum Likelihood Solution: Two Nodes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0964296"/>
              </p:ext>
            </p:extLst>
          </p:nvPr>
        </p:nvGraphicFramePr>
        <p:xfrm>
          <a:off x="210550" y="1304339"/>
          <a:ext cx="4666250" cy="4785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5417"/>
                <a:gridCol w="1303791"/>
                <a:gridCol w="1807042"/>
              </a:tblGrid>
              <a:tr h="34039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Humidity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PlayTennis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P(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H,P|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θ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l-GR" sz="2000" b="0" dirty="0" smtClean="0"/>
                        <a:t> </a:t>
                      </a:r>
                      <a:r>
                        <a:rPr lang="el-GR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θ1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l-GR" sz="2000" b="0" dirty="0" smtClean="0">
                          <a:solidFill>
                            <a:schemeClr val="tx1"/>
                          </a:solidFill>
                        </a:rPr>
                        <a:t> θ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0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700" marR="12700" marT="12700" marB="0" anchor="b"/>
                </a:tc>
              </a:tr>
              <a:tr h="2300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latin typeface="+mn-lt"/>
                        </a:rPr>
                        <a:t>θx</a:t>
                      </a:r>
                      <a:r>
                        <a:rPr lang="en-US" sz="2000" dirty="0" smtClean="0">
                          <a:latin typeface="+mn-lt"/>
                        </a:rPr>
                        <a:t> (1-</a:t>
                      </a:r>
                      <a:r>
                        <a:rPr lang="el-GR" sz="2000" dirty="0" smtClean="0">
                          <a:latin typeface="+mn-lt"/>
                        </a:rPr>
                        <a:t>θ1</a:t>
                      </a:r>
                      <a:r>
                        <a:rPr lang="en-US" sz="2000" dirty="0" smtClean="0">
                          <a:latin typeface="+mn-lt"/>
                        </a:rPr>
                        <a:t>)</a:t>
                      </a:r>
                    </a:p>
                  </a:txBody>
                  <a:tcPr marL="12700" marR="12700" marT="12700" marB="0" anchor="b"/>
                </a:tc>
              </a:tr>
              <a:tr h="2300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latin typeface="+mn-lt"/>
                        </a:rPr>
                        <a:t>θx</a:t>
                      </a:r>
                      <a:r>
                        <a:rPr lang="en-US" sz="2000" dirty="0" smtClean="0">
                          <a:latin typeface="+mn-lt"/>
                        </a:rPr>
                        <a:t> (1-</a:t>
                      </a:r>
                      <a:r>
                        <a:rPr lang="el-GR" sz="2000" dirty="0" smtClean="0">
                          <a:latin typeface="+mn-lt"/>
                        </a:rPr>
                        <a:t>θ1</a:t>
                      </a:r>
                      <a:r>
                        <a:rPr lang="en-US" sz="2000" dirty="0" smtClean="0">
                          <a:latin typeface="+mn-lt"/>
                        </a:rPr>
                        <a:t>)</a:t>
                      </a:r>
                    </a:p>
                  </a:txBody>
                  <a:tcPr marL="12700" marR="12700" marT="12700" marB="0" anchor="b"/>
                </a:tc>
              </a:tr>
              <a:tr h="2300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θx</a:t>
                      </a:r>
                      <a:r>
                        <a:rPr lang="en-US" sz="2000" dirty="0" smtClean="0"/>
                        <a:t> </a:t>
                      </a:r>
                      <a:r>
                        <a:rPr lang="el-GR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θ1</a:t>
                      </a:r>
                      <a:endParaRPr lang="en-US" sz="2000" dirty="0" smtClean="0"/>
                    </a:p>
                  </a:txBody>
                  <a:tcPr marL="12700" marR="12700" marT="12700" marB="0" anchor="b"/>
                </a:tc>
              </a:tr>
              <a:tr h="2300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θx</a:t>
                      </a:r>
                      <a:r>
                        <a:rPr lang="en-US" sz="2000" dirty="0" smtClean="0"/>
                        <a:t> </a:t>
                      </a:r>
                      <a:r>
                        <a:rPr lang="el-GR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θ1</a:t>
                      </a:r>
                      <a:endParaRPr lang="en-US" sz="2000" dirty="0" smtClean="0"/>
                    </a:p>
                  </a:txBody>
                  <a:tcPr marL="12700" marR="12700" marT="12700" marB="0" anchor="b"/>
                </a:tc>
              </a:tr>
              <a:tr h="2300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(1-</a:t>
                      </a:r>
                      <a:r>
                        <a:rPr lang="en-US" sz="2000" dirty="0" smtClean="0"/>
                        <a:t>θ) x </a:t>
                      </a:r>
                      <a:r>
                        <a:rPr lang="el-GR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US" sz="2000" dirty="0" smtClean="0"/>
                    </a:p>
                  </a:txBody>
                  <a:tcPr marL="12700" marR="12700" marT="12700" marB="0" anchor="b"/>
                </a:tc>
              </a:tr>
              <a:tr h="2300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(1-</a:t>
                      </a:r>
                      <a:r>
                        <a:rPr lang="en-US" sz="2000" dirty="0" smtClean="0"/>
                        <a:t>θ) x (1-</a:t>
                      </a:r>
                      <a:r>
                        <a:rPr lang="el-GR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2)</a:t>
                      </a:r>
                      <a:endParaRPr lang="en-US" sz="2000" dirty="0" smtClean="0"/>
                    </a:p>
                  </a:txBody>
                  <a:tcPr marL="12700" marR="12700" marT="12700" marB="0" anchor="b"/>
                </a:tc>
              </a:tr>
              <a:tr h="2300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(1-</a:t>
                      </a:r>
                      <a:r>
                        <a:rPr lang="en-US" sz="2000" dirty="0" smtClean="0"/>
                        <a:t>θ)x </a:t>
                      </a:r>
                      <a:r>
                        <a:rPr lang="el-GR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US" sz="2000" dirty="0" smtClean="0"/>
                    </a:p>
                  </a:txBody>
                  <a:tcPr marL="12700" marR="12700" marT="12700" marB="0" anchor="b"/>
                </a:tc>
              </a:tr>
              <a:tr h="2300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latin typeface="+mn-lt"/>
                        </a:rPr>
                        <a:t>θx</a:t>
                      </a:r>
                      <a:r>
                        <a:rPr lang="en-US" sz="2000" dirty="0" smtClean="0">
                          <a:latin typeface="+mn-lt"/>
                        </a:rPr>
                        <a:t> (1-</a:t>
                      </a:r>
                      <a:r>
                        <a:rPr lang="el-GR" sz="2000" dirty="0" smtClean="0">
                          <a:latin typeface="+mn-lt"/>
                        </a:rPr>
                        <a:t>θ1</a:t>
                      </a:r>
                      <a:r>
                        <a:rPr lang="en-US" sz="2000" dirty="0" smtClean="0">
                          <a:latin typeface="+mn-lt"/>
                        </a:rPr>
                        <a:t>)</a:t>
                      </a:r>
                    </a:p>
                  </a:txBody>
                  <a:tcPr marL="12700" marR="12700" marT="12700" marB="0" anchor="b"/>
                </a:tc>
              </a:tr>
              <a:tr h="2300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(1-</a:t>
                      </a:r>
                      <a:r>
                        <a:rPr lang="en-US" sz="2000" dirty="0" smtClean="0"/>
                        <a:t>θ) x </a:t>
                      </a:r>
                      <a:r>
                        <a:rPr lang="el-GR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US" sz="2000" dirty="0" smtClean="0"/>
                    </a:p>
                  </a:txBody>
                  <a:tcPr marL="12700" marR="12700" marT="12700" marB="0" anchor="b"/>
                </a:tc>
              </a:tr>
              <a:tr h="2300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(1-</a:t>
                      </a:r>
                      <a:r>
                        <a:rPr lang="en-US" sz="2000" dirty="0" smtClean="0"/>
                        <a:t>θ) x </a:t>
                      </a:r>
                      <a:r>
                        <a:rPr lang="el-GR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US" sz="2000" dirty="0" smtClean="0"/>
                    </a:p>
                  </a:txBody>
                  <a:tcPr marL="12700" marR="12700" marT="12700" marB="0" anchor="b"/>
                </a:tc>
              </a:tr>
              <a:tr h="2300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(1-</a:t>
                      </a:r>
                      <a:r>
                        <a:rPr lang="en-US" sz="2000" dirty="0" smtClean="0"/>
                        <a:t>θ)x </a:t>
                      </a:r>
                      <a:r>
                        <a:rPr lang="el-GR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US" sz="2000" dirty="0" smtClean="0"/>
                    </a:p>
                  </a:txBody>
                  <a:tcPr marL="12700" marR="12700" marT="12700" marB="0" anchor="b"/>
                </a:tc>
              </a:tr>
              <a:tr h="2300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θx</a:t>
                      </a:r>
                      <a:r>
                        <a:rPr lang="en-US" sz="2000" dirty="0" smtClean="0"/>
                        <a:t> </a:t>
                      </a:r>
                      <a:r>
                        <a:rPr lang="el-GR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θ1</a:t>
                      </a:r>
                      <a:endParaRPr lang="en-US" sz="2000" dirty="0" smtClean="0"/>
                    </a:p>
                  </a:txBody>
                  <a:tcPr marL="12700" marR="12700" marT="12700" marB="0" anchor="b"/>
                </a:tc>
              </a:tr>
              <a:tr h="2300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(1-</a:t>
                      </a:r>
                      <a:r>
                        <a:rPr lang="en-US" sz="2000" dirty="0" smtClean="0"/>
                        <a:t>θ) x </a:t>
                      </a:r>
                      <a:r>
                        <a:rPr lang="el-GR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US" sz="2000" dirty="0" smtClean="0"/>
                    </a:p>
                  </a:txBody>
                  <a:tcPr marL="12700" marR="12700" marT="12700" marB="0" anchor="b"/>
                </a:tc>
              </a:tr>
              <a:tr h="23002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latin typeface="+mn-lt"/>
                        </a:rPr>
                        <a:t>θx</a:t>
                      </a:r>
                      <a:r>
                        <a:rPr lang="en-US" sz="2000" dirty="0" smtClean="0">
                          <a:latin typeface="+mn-lt"/>
                        </a:rPr>
                        <a:t> (1-</a:t>
                      </a:r>
                      <a:r>
                        <a:rPr lang="el-GR" sz="2000" dirty="0" smtClean="0">
                          <a:latin typeface="+mn-lt"/>
                        </a:rPr>
                        <a:t>θ1</a:t>
                      </a:r>
                      <a:r>
                        <a:rPr lang="en-US" sz="2000" dirty="0" smtClean="0">
                          <a:latin typeface="+mn-lt"/>
                        </a:rPr>
                        <a:t>)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614478"/>
              </p:ext>
            </p:extLst>
          </p:nvPr>
        </p:nvGraphicFramePr>
        <p:xfrm>
          <a:off x="5632592" y="1304339"/>
          <a:ext cx="2539857" cy="10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9857"/>
              </a:tblGrid>
              <a:tr h="5098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P(Humidity</a:t>
                      </a:r>
                      <a:r>
                        <a:rPr lang="en-US" sz="2000" baseline="0" dirty="0" smtClean="0"/>
                        <a:t> = high)</a:t>
                      </a:r>
                      <a:endParaRPr lang="en-US" sz="2000" dirty="0"/>
                    </a:p>
                  </a:txBody>
                  <a:tcPr/>
                </a:tc>
              </a:tr>
              <a:tr h="5098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θ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976884"/>
              </p:ext>
            </p:extLst>
          </p:nvPr>
        </p:nvGraphicFramePr>
        <p:xfrm>
          <a:off x="5033343" y="2686050"/>
          <a:ext cx="3139106" cy="1885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883"/>
                <a:gridCol w="2136223"/>
              </a:tblGrid>
              <a:tr h="60497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P(</a:t>
                      </a:r>
                      <a:r>
                        <a:rPr lang="en-US" sz="2400" dirty="0" err="1" smtClean="0"/>
                        <a:t>PlayTennis</a:t>
                      </a:r>
                      <a:r>
                        <a:rPr lang="en-US" sz="2400" baseline="0" dirty="0" smtClean="0"/>
                        <a:t> = </a:t>
                      </a:r>
                      <a:r>
                        <a:rPr lang="en-US" sz="2400" baseline="0" dirty="0" err="1" smtClean="0"/>
                        <a:t>yes|H</a:t>
                      </a:r>
                      <a:r>
                        <a:rPr lang="en-US" sz="2400" baseline="0" dirty="0" smtClean="0"/>
                        <a:t>)</a:t>
                      </a:r>
                      <a:endParaRPr lang="en-US" sz="2400" dirty="0" smtClean="0"/>
                    </a:p>
                  </a:txBody>
                  <a:tcPr/>
                </a:tc>
              </a:tr>
              <a:tr h="3457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high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θ</a:t>
                      </a:r>
                      <a:r>
                        <a:rPr lang="en-US" sz="2400" baseline="0" dirty="0" smtClean="0"/>
                        <a:t>1</a:t>
                      </a:r>
                    </a:p>
                  </a:txBody>
                  <a:tcPr/>
                </a:tc>
              </a:tr>
              <a:tr h="6049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normal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θ</a:t>
                      </a:r>
                      <a:r>
                        <a:rPr lang="en-US" sz="2400" baseline="0" dirty="0" smtClean="0"/>
                        <a:t>2</a:t>
                      </a: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4876800" y="5180125"/>
            <a:ext cx="4081531" cy="718995"/>
            <a:chOff x="155780" y="5216495"/>
            <a:chExt cx="4081531" cy="718995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2481536" y="5216495"/>
              <a:ext cx="1755775" cy="68262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>
              <a:normAutofit fontScale="85000" lnSpcReduction="10000"/>
            </a:bodyPr>
            <a:lstStyle>
              <a:lvl1pPr marL="274320" indent="-274320" algn="l" rtl="0" eaLnBrk="1" latinLnBrk="0" hangingPunct="1">
                <a:spcBef>
                  <a:spcPts val="58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28600" algn="l" rtl="0" eaLnBrk="1" latinLnBrk="0" hangingPunct="1">
                <a:spcBef>
                  <a:spcPts val="370"/>
                </a:spcBef>
                <a:buClr>
                  <a:schemeClr val="accent2"/>
                </a:buClr>
                <a:buSzPct val="85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ts val="370"/>
                </a:spcBef>
                <a:buClr>
                  <a:schemeClr val="accent1">
                    <a:tint val="60000"/>
                  </a:schemeClr>
                </a:buClr>
                <a:buSzPct val="8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ts val="370"/>
                </a:spcBef>
                <a:buClr>
                  <a:schemeClr val="accent3"/>
                </a:buClr>
                <a:buSzPct val="80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ts val="370"/>
                </a:spcBef>
                <a:buClr>
                  <a:schemeClr val="accent3"/>
                </a:buClr>
                <a:buFontTx/>
                <a:buChar char="o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228600" algn="l" rtl="0" eaLnBrk="1" latinLnBrk="0" hangingPunct="1">
                <a:spcBef>
                  <a:spcPts val="370"/>
                </a:spcBef>
                <a:buClr>
                  <a:schemeClr val="accent3"/>
                </a:buClr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228600" algn="l" rtl="0" eaLnBrk="1" latinLnBrk="0" hangingPunct="1">
                <a:spcBef>
                  <a:spcPts val="370"/>
                </a:spcBef>
                <a:buClr>
                  <a:schemeClr val="accent2"/>
                </a:buClr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60" indent="-228600" algn="l" rtl="0" eaLnBrk="1" latinLnBrk="0" hangingPunct="1">
                <a:spcBef>
                  <a:spcPts val="370"/>
                </a:spcBef>
                <a:buClr>
                  <a:schemeClr val="accent1">
                    <a:tint val="60000"/>
                  </a:schemeClr>
                </a:buClr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80" indent="-228600" algn="l" rtl="0" eaLnBrk="1" latinLnBrk="0" hangingPunct="1">
                <a:spcBef>
                  <a:spcPts val="370"/>
                </a:spcBef>
                <a:buClr>
                  <a:schemeClr val="accent2">
                    <a:tint val="60000"/>
                  </a:schemeClr>
                </a:buClr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 2"/>
                <a:buNone/>
              </a:pPr>
              <a:r>
                <a:rPr lang="en-US" dirty="0" err="1" smtClean="0"/>
                <a:t>PlayTennis</a:t>
              </a:r>
              <a:endParaRPr lang="en-US" dirty="0"/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155780" y="5252865"/>
              <a:ext cx="1755775" cy="68262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>
              <a:normAutofit fontScale="92500"/>
            </a:bodyPr>
            <a:lstStyle>
              <a:lvl1pPr marL="274320" indent="-274320" algn="l" rtl="0" eaLnBrk="1" latinLnBrk="0" hangingPunct="1">
                <a:spcBef>
                  <a:spcPts val="58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28600" algn="l" rtl="0" eaLnBrk="1" latinLnBrk="0" hangingPunct="1">
                <a:spcBef>
                  <a:spcPts val="370"/>
                </a:spcBef>
                <a:buClr>
                  <a:schemeClr val="accent2"/>
                </a:buClr>
                <a:buSzPct val="85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ts val="370"/>
                </a:spcBef>
                <a:buClr>
                  <a:schemeClr val="accent1">
                    <a:tint val="60000"/>
                  </a:schemeClr>
                </a:buClr>
                <a:buSzPct val="8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ts val="370"/>
                </a:spcBef>
                <a:buClr>
                  <a:schemeClr val="accent3"/>
                </a:buClr>
                <a:buSzPct val="80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ts val="370"/>
                </a:spcBef>
                <a:buClr>
                  <a:schemeClr val="accent3"/>
                </a:buClr>
                <a:buFontTx/>
                <a:buChar char="o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228600" algn="l" rtl="0" eaLnBrk="1" latinLnBrk="0" hangingPunct="1">
                <a:spcBef>
                  <a:spcPts val="370"/>
                </a:spcBef>
                <a:buClr>
                  <a:schemeClr val="accent3"/>
                </a:buClr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228600" algn="l" rtl="0" eaLnBrk="1" latinLnBrk="0" hangingPunct="1">
                <a:spcBef>
                  <a:spcPts val="370"/>
                </a:spcBef>
                <a:buClr>
                  <a:schemeClr val="accent2"/>
                </a:buClr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60" indent="-228600" algn="l" rtl="0" eaLnBrk="1" latinLnBrk="0" hangingPunct="1">
                <a:spcBef>
                  <a:spcPts val="370"/>
                </a:spcBef>
                <a:buClr>
                  <a:schemeClr val="accent1">
                    <a:tint val="60000"/>
                  </a:schemeClr>
                </a:buClr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80" indent="-228600" algn="l" rtl="0" eaLnBrk="1" latinLnBrk="0" hangingPunct="1">
                <a:spcBef>
                  <a:spcPts val="370"/>
                </a:spcBef>
                <a:buClr>
                  <a:schemeClr val="accent2">
                    <a:tint val="60000"/>
                  </a:schemeClr>
                </a:buClr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 2"/>
                <a:buNone/>
              </a:pPr>
              <a:r>
                <a:rPr lang="en-US" dirty="0" smtClean="0"/>
                <a:t>Humidity</a:t>
              </a:r>
              <a:endParaRPr lang="en-US" dirty="0"/>
            </a:p>
          </p:txBody>
        </p:sp>
        <p:cxnSp>
          <p:nvCxnSpPr>
            <p:cNvPr id="13" name="Straight Arrow Connector 12"/>
            <p:cNvCxnSpPr>
              <a:stCxn id="12" idx="6"/>
              <a:endCxn id="10" idx="2"/>
            </p:cNvCxnSpPr>
            <p:nvPr/>
          </p:nvCxnSpPr>
          <p:spPr>
            <a:xfrm flipV="1">
              <a:off x="1911555" y="5557808"/>
              <a:ext cx="569981" cy="363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830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3188"/>
            <a:ext cx="77724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Finding the Maximum Likelihood Solution: Two Nodes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657850" y="3067050"/>
            <a:ext cx="3028950" cy="2336800"/>
          </a:xfrm>
        </p:spPr>
        <p:txBody>
          <a:bodyPr>
            <a:normAutofit lnSpcReduction="10000"/>
          </a:bodyPr>
          <a:lstStyle/>
          <a:p>
            <a:r>
              <a:rPr lang="en-US" u="sng" dirty="0" smtClean="0"/>
              <a:t>In a Bayes net, can maximize each parameter separately.</a:t>
            </a:r>
          </a:p>
          <a:p>
            <a:r>
              <a:rPr lang="en-US" dirty="0" smtClean="0"/>
              <a:t>Fix a parent condition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single node problem.</a:t>
            </a:r>
            <a:endParaRPr lang="en-US" dirty="0"/>
          </a:p>
        </p:txBody>
      </p:sp>
      <p:graphicFrame>
        <p:nvGraphicFramePr>
          <p:cNvPr id="5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7660736"/>
              </p:ext>
            </p:extLst>
          </p:nvPr>
        </p:nvGraphicFramePr>
        <p:xfrm>
          <a:off x="294105" y="2382921"/>
          <a:ext cx="5363745" cy="430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915"/>
                <a:gridCol w="1187322"/>
                <a:gridCol w="2388508"/>
              </a:tblGrid>
              <a:tr h="237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Humidity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PlayTennis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H,P|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θ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l-GR" sz="1800" b="0" dirty="0" smtClean="0"/>
                        <a:t> </a:t>
                      </a:r>
                      <a:r>
                        <a:rPr lang="el-GR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θ1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l-GR" sz="1800" b="0" dirty="0" smtClean="0">
                          <a:solidFill>
                            <a:schemeClr val="tx1"/>
                          </a:solidFill>
                        </a:rPr>
                        <a:t> θ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800" b="0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700" marR="12700" marT="12700" marB="0" anchor="b"/>
                </a:tc>
              </a:tr>
              <a:tr h="237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+mn-lt"/>
                        </a:rPr>
                        <a:t>θx</a:t>
                      </a:r>
                      <a:r>
                        <a:rPr lang="en-US" sz="1800" dirty="0" smtClean="0">
                          <a:latin typeface="+mn-lt"/>
                        </a:rPr>
                        <a:t> (1-</a:t>
                      </a:r>
                      <a:r>
                        <a:rPr lang="el-GR" sz="1800" dirty="0" smtClean="0">
                          <a:latin typeface="+mn-lt"/>
                        </a:rPr>
                        <a:t>θ1</a:t>
                      </a:r>
                      <a:r>
                        <a:rPr lang="en-US" sz="1800" dirty="0" smtClean="0">
                          <a:latin typeface="+mn-lt"/>
                        </a:rPr>
                        <a:t>)</a:t>
                      </a:r>
                    </a:p>
                  </a:txBody>
                  <a:tcPr marL="12700" marR="12700" marT="12700" marB="0" anchor="b"/>
                </a:tc>
              </a:tr>
              <a:tr h="237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+mn-lt"/>
                        </a:rPr>
                        <a:t>θx</a:t>
                      </a:r>
                      <a:r>
                        <a:rPr lang="en-US" sz="1800" dirty="0" smtClean="0">
                          <a:latin typeface="+mn-lt"/>
                        </a:rPr>
                        <a:t> (1-</a:t>
                      </a:r>
                      <a:r>
                        <a:rPr lang="el-GR" sz="1800" dirty="0" smtClean="0">
                          <a:latin typeface="+mn-lt"/>
                        </a:rPr>
                        <a:t>θ1</a:t>
                      </a:r>
                      <a:r>
                        <a:rPr lang="en-US" sz="1800" dirty="0" smtClean="0">
                          <a:latin typeface="+mn-lt"/>
                        </a:rPr>
                        <a:t>)</a:t>
                      </a:r>
                    </a:p>
                  </a:txBody>
                  <a:tcPr marL="12700" marR="12700" marT="12700" marB="0" anchor="b"/>
                </a:tc>
              </a:tr>
              <a:tr h="237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θx</a:t>
                      </a:r>
                      <a:r>
                        <a:rPr lang="en-US" sz="1800" dirty="0" smtClean="0"/>
                        <a:t> </a:t>
                      </a:r>
                      <a:r>
                        <a:rPr lang="el-GR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θ1</a:t>
                      </a:r>
                      <a:endParaRPr lang="en-US" sz="1800" dirty="0" smtClean="0"/>
                    </a:p>
                  </a:txBody>
                  <a:tcPr marL="12700" marR="12700" marT="12700" marB="0" anchor="b"/>
                </a:tc>
              </a:tr>
              <a:tr h="237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θx</a:t>
                      </a:r>
                      <a:r>
                        <a:rPr lang="en-US" sz="1800" dirty="0" smtClean="0"/>
                        <a:t> </a:t>
                      </a:r>
                      <a:r>
                        <a:rPr lang="el-GR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θ1</a:t>
                      </a:r>
                      <a:endParaRPr lang="en-US" sz="1800" dirty="0" smtClean="0"/>
                    </a:p>
                  </a:txBody>
                  <a:tcPr marL="12700" marR="12700" marT="12700" marB="0" anchor="b"/>
                </a:tc>
              </a:tr>
              <a:tr h="237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(1-</a:t>
                      </a:r>
                      <a:r>
                        <a:rPr lang="en-US" sz="1800" dirty="0" smtClean="0"/>
                        <a:t>θ) x </a:t>
                      </a:r>
                      <a:r>
                        <a:rPr lang="el-GR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US" sz="1800" dirty="0" smtClean="0"/>
                    </a:p>
                  </a:txBody>
                  <a:tcPr marL="12700" marR="12700" marT="12700" marB="0" anchor="b"/>
                </a:tc>
              </a:tr>
              <a:tr h="237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(1-</a:t>
                      </a:r>
                      <a:r>
                        <a:rPr lang="en-US" sz="1800" dirty="0" smtClean="0"/>
                        <a:t>θ) x (1-</a:t>
                      </a:r>
                      <a:r>
                        <a:rPr lang="el-GR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2)</a:t>
                      </a:r>
                      <a:endParaRPr lang="en-US" sz="1800" dirty="0" smtClean="0"/>
                    </a:p>
                  </a:txBody>
                  <a:tcPr marL="12700" marR="12700" marT="12700" marB="0" anchor="b"/>
                </a:tc>
              </a:tr>
              <a:tr h="237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(1-</a:t>
                      </a:r>
                      <a:r>
                        <a:rPr lang="en-US" sz="1800" dirty="0" smtClean="0"/>
                        <a:t>θ)x </a:t>
                      </a:r>
                      <a:r>
                        <a:rPr lang="el-GR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US" sz="1800" dirty="0" smtClean="0"/>
                    </a:p>
                  </a:txBody>
                  <a:tcPr marL="12700" marR="12700" marT="12700" marB="0" anchor="b"/>
                </a:tc>
              </a:tr>
              <a:tr h="237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+mn-lt"/>
                        </a:rPr>
                        <a:t>θx</a:t>
                      </a:r>
                      <a:r>
                        <a:rPr lang="en-US" sz="1800" dirty="0" smtClean="0">
                          <a:latin typeface="+mn-lt"/>
                        </a:rPr>
                        <a:t> (1-</a:t>
                      </a:r>
                      <a:r>
                        <a:rPr lang="el-GR" sz="1800" dirty="0" smtClean="0">
                          <a:latin typeface="+mn-lt"/>
                        </a:rPr>
                        <a:t>θ1</a:t>
                      </a:r>
                      <a:r>
                        <a:rPr lang="en-US" sz="1800" dirty="0" smtClean="0">
                          <a:latin typeface="+mn-lt"/>
                        </a:rPr>
                        <a:t>)</a:t>
                      </a:r>
                    </a:p>
                  </a:txBody>
                  <a:tcPr marL="12700" marR="12700" marT="12700" marB="0" anchor="b"/>
                </a:tc>
              </a:tr>
              <a:tr h="237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(1-</a:t>
                      </a:r>
                      <a:r>
                        <a:rPr lang="en-US" sz="1800" dirty="0" smtClean="0"/>
                        <a:t>θ) x </a:t>
                      </a:r>
                      <a:r>
                        <a:rPr lang="el-GR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US" sz="1800" dirty="0" smtClean="0"/>
                    </a:p>
                  </a:txBody>
                  <a:tcPr marL="12700" marR="12700" marT="12700" marB="0" anchor="b"/>
                </a:tc>
              </a:tr>
              <a:tr h="237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(1-</a:t>
                      </a:r>
                      <a:r>
                        <a:rPr lang="en-US" sz="1800" dirty="0" smtClean="0"/>
                        <a:t>θ) x </a:t>
                      </a:r>
                      <a:r>
                        <a:rPr lang="el-GR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US" sz="1800" dirty="0" smtClean="0"/>
                    </a:p>
                  </a:txBody>
                  <a:tcPr marL="12700" marR="12700" marT="12700" marB="0" anchor="b"/>
                </a:tc>
              </a:tr>
              <a:tr h="237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(1-</a:t>
                      </a:r>
                      <a:r>
                        <a:rPr lang="en-US" sz="1800" dirty="0" smtClean="0"/>
                        <a:t>θ)x </a:t>
                      </a:r>
                      <a:r>
                        <a:rPr lang="el-GR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US" sz="1800" dirty="0" smtClean="0"/>
                    </a:p>
                  </a:txBody>
                  <a:tcPr marL="12700" marR="12700" marT="12700" marB="0" anchor="b"/>
                </a:tc>
              </a:tr>
              <a:tr h="237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θx</a:t>
                      </a:r>
                      <a:r>
                        <a:rPr lang="en-US" sz="1800" dirty="0" smtClean="0"/>
                        <a:t> </a:t>
                      </a:r>
                      <a:r>
                        <a:rPr lang="el-GR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θ1</a:t>
                      </a:r>
                      <a:endParaRPr lang="en-US" sz="1800" dirty="0" smtClean="0"/>
                    </a:p>
                  </a:txBody>
                  <a:tcPr marL="12700" marR="12700" marT="12700" marB="0" anchor="b"/>
                </a:tc>
              </a:tr>
              <a:tr h="237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(1-</a:t>
                      </a:r>
                      <a:r>
                        <a:rPr lang="en-US" sz="1800" dirty="0" smtClean="0"/>
                        <a:t>θ) x </a:t>
                      </a:r>
                      <a:r>
                        <a:rPr lang="el-GR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θ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US" sz="1800" dirty="0" smtClean="0"/>
                    </a:p>
                  </a:txBody>
                  <a:tcPr marL="12700" marR="12700" marT="12700" marB="0" anchor="b"/>
                </a:tc>
              </a:tr>
              <a:tr h="237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+mn-lt"/>
                        </a:rPr>
                        <a:t>θx</a:t>
                      </a:r>
                      <a:r>
                        <a:rPr lang="en-US" sz="1800" dirty="0" smtClean="0">
                          <a:latin typeface="+mn-lt"/>
                        </a:rPr>
                        <a:t> (1-</a:t>
                      </a:r>
                      <a:r>
                        <a:rPr lang="el-GR" sz="1800" dirty="0" smtClean="0">
                          <a:latin typeface="+mn-lt"/>
                        </a:rPr>
                        <a:t>θ1</a:t>
                      </a:r>
                      <a:r>
                        <a:rPr lang="en-US" sz="1800" dirty="0" smtClean="0">
                          <a:latin typeface="+mn-lt"/>
                        </a:rPr>
                        <a:t>)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4106" y="1169068"/>
            <a:ext cx="8014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In example, </a:t>
            </a:r>
            <a:br>
              <a:rPr lang="en-US" sz="2400" dirty="0" smtClean="0"/>
            </a:br>
            <a:r>
              <a:rPr lang="en-US" sz="2400" dirty="0" smtClean="0"/>
              <a:t>P</a:t>
            </a:r>
            <a:r>
              <a:rPr lang="en-US" sz="2400" dirty="0"/>
              <a:t>(</a:t>
            </a:r>
            <a:r>
              <a:rPr lang="en-US" sz="2400" dirty="0" err="1"/>
              <a:t>D|</a:t>
            </a:r>
            <a:r>
              <a:rPr lang="en-US" sz="2400" dirty="0" err="1" smtClean="0"/>
              <a:t>θ</a:t>
            </a:r>
            <a:r>
              <a:rPr lang="en-US" sz="2400" dirty="0" smtClean="0"/>
              <a:t>,</a:t>
            </a:r>
            <a:r>
              <a:rPr lang="en-US" sz="2400" dirty="0"/>
              <a:t> </a:t>
            </a:r>
            <a:r>
              <a:rPr lang="en-US" sz="2400" dirty="0" smtClean="0"/>
              <a:t>θ1,</a:t>
            </a:r>
            <a:r>
              <a:rPr lang="en-US" sz="2400" dirty="0"/>
              <a:t> </a:t>
            </a:r>
            <a:r>
              <a:rPr lang="en-US" sz="2400" dirty="0" smtClean="0"/>
              <a:t>θ2)</a:t>
            </a:r>
            <a:r>
              <a:rPr lang="en-US" sz="2400" dirty="0"/>
              <a:t>= θ</a:t>
            </a:r>
            <a:r>
              <a:rPr lang="en-US" sz="2400" baseline="30000" dirty="0"/>
              <a:t>7</a:t>
            </a:r>
            <a:r>
              <a:rPr lang="en-US" sz="2400" dirty="0"/>
              <a:t>(1-θ)</a:t>
            </a:r>
            <a:r>
              <a:rPr lang="en-US" sz="2400" baseline="30000" dirty="0" smtClean="0"/>
              <a:t>7 </a:t>
            </a:r>
            <a:r>
              <a:rPr lang="en-US" sz="2400" dirty="0" smtClean="0"/>
              <a:t>(θ1)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(1-θ1)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 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(θ2)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(1-θ2).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Take logs and set to 0.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676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272" y="123744"/>
            <a:ext cx="7772400" cy="1626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Finding the Maximum Likelihood Solution: Single Node, &gt;2 possible values.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084982"/>
              </p:ext>
            </p:extLst>
          </p:nvPr>
        </p:nvGraphicFramePr>
        <p:xfrm>
          <a:off x="404103" y="1749792"/>
          <a:ext cx="2910186" cy="430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5093"/>
                <a:gridCol w="1455093"/>
              </a:tblGrid>
              <a:tr h="26731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Outlook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3619089" y="2267973"/>
            <a:ext cx="1755775" cy="682625"/>
          </a:xfrm>
          <a:prstGeom prst="ellipse">
            <a:avLst/>
          </a:prstGeom>
          <a:ln>
            <a:solidFill>
              <a:schemeClr val="tx1"/>
            </a:solidFill>
          </a:ln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en-US" dirty="0" smtClean="0"/>
              <a:t>Outlook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441220"/>
              </p:ext>
            </p:extLst>
          </p:nvPr>
        </p:nvGraphicFramePr>
        <p:xfrm>
          <a:off x="5711107" y="1866921"/>
          <a:ext cx="265084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420"/>
                <a:gridCol w="13254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Outlook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P(Outlook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sunny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θ1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overcast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θ2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θ3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21189" y="3435018"/>
            <a:ext cx="53825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In example, </a:t>
            </a:r>
            <a:br>
              <a:rPr lang="en-US" sz="2400" dirty="0" smtClean="0"/>
            </a:br>
            <a:r>
              <a:rPr lang="en-US" sz="2400" dirty="0" smtClean="0"/>
              <a:t>P</a:t>
            </a:r>
            <a:r>
              <a:rPr lang="en-US" sz="2400" dirty="0"/>
              <a:t>(D|</a:t>
            </a:r>
            <a:r>
              <a:rPr lang="en-US" sz="2400" dirty="0" smtClean="0"/>
              <a:t>θ1, θ2, θ3)</a:t>
            </a:r>
            <a:r>
              <a:rPr lang="en-US" sz="2400" dirty="0"/>
              <a:t>= </a:t>
            </a:r>
            <a:br>
              <a:rPr lang="en-US" sz="2400" dirty="0"/>
            </a:br>
            <a:r>
              <a:rPr lang="en-US" sz="2400" dirty="0" smtClean="0"/>
              <a:t>(θ1)</a:t>
            </a:r>
            <a:r>
              <a:rPr lang="en-US" sz="2400" baseline="30000" dirty="0" smtClean="0"/>
              <a:t>5 </a:t>
            </a:r>
            <a:r>
              <a:rPr lang="en-US" sz="2400" dirty="0" smtClean="0"/>
              <a:t>(θ2)</a:t>
            </a:r>
            <a:r>
              <a:rPr lang="en-US" sz="2400" baseline="30000" dirty="0" smtClean="0"/>
              <a:t>4 </a:t>
            </a:r>
            <a:r>
              <a:rPr lang="en-US" sz="2400" dirty="0" smtClean="0"/>
              <a:t>(θ3)</a:t>
            </a:r>
            <a:r>
              <a:rPr lang="en-US" sz="2400" baseline="30000" dirty="0" smtClean="0"/>
              <a:t>5</a:t>
            </a:r>
            <a:r>
              <a:rPr lang="en-US" sz="2400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MLE solution for 2 possible values can be generalized, but needs more advanced math.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General solution: MLE = observed frequencies.</a:t>
            </a:r>
          </a:p>
        </p:txBody>
      </p:sp>
    </p:spTree>
    <p:extLst>
      <p:ext uri="{BB962C8B-B14F-4D97-AF65-F5344CB8AC3E}">
        <p14:creationId xmlns:p14="http://schemas.microsoft.com/office/powerpoint/2010/main" val="166392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7B9899"/>
                </a:solidFill>
                <a:latin typeface="Georgia" charset="0"/>
                <a:ea typeface="ＭＳ Ｐゴシック" charset="0"/>
                <a:cs typeface="ＭＳ Ｐゴシック" charset="0"/>
              </a:rPr>
              <a:t>The Big Picture: AI for Model-Based Agents</a:t>
            </a:r>
          </a:p>
        </p:txBody>
      </p:sp>
      <p:sp>
        <p:nvSpPr>
          <p:cNvPr id="59395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Artificial Intelligence a modern approach</a:t>
            </a:r>
          </a:p>
        </p:txBody>
      </p:sp>
      <p:sp>
        <p:nvSpPr>
          <p:cNvPr id="5939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D49D0FC-4DD8-0A4F-85D0-75D4B0E075A2}" type="slidenum">
              <a:rPr lang="en-US" sz="1600">
                <a:solidFill>
                  <a:srgbClr val="7B9899"/>
                </a:solidFill>
              </a:rPr>
              <a:pPr eaLnBrk="1" hangingPunct="1"/>
              <a:t>2</a:t>
            </a:fld>
            <a:endParaRPr lang="en-US" sz="1600">
              <a:solidFill>
                <a:srgbClr val="7B9899"/>
              </a:solidFill>
            </a:endParaRPr>
          </a:p>
        </p:txBody>
      </p:sp>
      <p:sp>
        <p:nvSpPr>
          <p:cNvPr id="59397" name="Content Placeholder 2"/>
          <p:cNvSpPr>
            <a:spLocks noGrp="1"/>
          </p:cNvSpPr>
          <p:nvPr>
            <p:ph sz="quarter" idx="1"/>
          </p:nvPr>
        </p:nvSpPr>
        <p:spPr>
          <a:xfrm>
            <a:off x="4191000" y="1981200"/>
            <a:ext cx="1295400" cy="6064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charset="0"/>
              <a:buNone/>
            </a:pPr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Action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096000" y="3470275"/>
            <a:ext cx="1676400" cy="60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 sz="2700" dirty="0">
                <a:latin typeface="Georgia" charset="0"/>
                <a:cs typeface="ＭＳ Ｐゴシック" charset="0"/>
              </a:rPr>
              <a:t>Learning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057400" y="3505200"/>
            <a:ext cx="2057400" cy="531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 sz="2700">
                <a:latin typeface="Georgia" charset="0"/>
                <a:cs typeface="ＭＳ Ｐゴシック" charset="0"/>
              </a:rPr>
              <a:t>Knowledge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057400" y="4114800"/>
            <a:ext cx="1752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Logic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Probability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Heuristics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Inference</a:t>
            </a:r>
          </a:p>
        </p:txBody>
      </p:sp>
      <p:cxnSp>
        <p:nvCxnSpPr>
          <p:cNvPr id="12" name="Straight Arrow Connector 11"/>
          <p:cNvCxnSpPr>
            <a:cxnSpLocks noChangeShapeType="1"/>
            <a:stCxn id="9" idx="0"/>
            <a:endCxn id="59397" idx="2"/>
          </p:cNvCxnSpPr>
          <p:nvPr/>
        </p:nvCxnSpPr>
        <p:spPr bwMode="auto">
          <a:xfrm rot="5400000" flipH="1" flipV="1">
            <a:off x="3503612" y="2170113"/>
            <a:ext cx="917575" cy="1752600"/>
          </a:xfrm>
          <a:prstGeom prst="straightConnector1">
            <a:avLst/>
          </a:prstGeom>
          <a:noFill/>
          <a:ln w="11429">
            <a:solidFill>
              <a:schemeClr val="accent1"/>
            </a:solidFill>
            <a:prstDash val="sysDash"/>
            <a:round/>
            <a:headEnd/>
            <a:tailEnd type="arrow" w="med" len="med"/>
          </a:ln>
          <a:effectLst>
            <a:outerShdw blurRad="50800" dist="254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752600" y="1752600"/>
            <a:ext cx="2590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Planning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Decision Theory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Game Theory</a:t>
            </a:r>
          </a:p>
        </p:txBody>
      </p:sp>
      <p:cxnSp>
        <p:nvCxnSpPr>
          <p:cNvPr id="16" name="Straight Arrow Connector 15"/>
          <p:cNvCxnSpPr>
            <a:cxnSpLocks noChangeShapeType="1"/>
            <a:stCxn id="59397" idx="2"/>
          </p:cNvCxnSpPr>
          <p:nvPr/>
        </p:nvCxnSpPr>
        <p:spPr bwMode="auto">
          <a:xfrm rot="16200000" flipH="1">
            <a:off x="5503862" y="1922463"/>
            <a:ext cx="841375" cy="2171700"/>
          </a:xfrm>
          <a:prstGeom prst="straightConnector1">
            <a:avLst/>
          </a:prstGeom>
          <a:noFill/>
          <a:ln w="11429">
            <a:solidFill>
              <a:schemeClr val="accent1"/>
            </a:solidFill>
            <a:prstDash val="sysDash"/>
            <a:round/>
            <a:headEnd/>
            <a:tailEnd type="arrow" w="med" len="med"/>
          </a:ln>
          <a:effectLst>
            <a:outerShdw blurRad="50800" dist="254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791200" y="2057400"/>
            <a:ext cx="2590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Reinforcement Learning</a:t>
            </a:r>
          </a:p>
        </p:txBody>
      </p:sp>
      <p:cxnSp>
        <p:nvCxnSpPr>
          <p:cNvPr id="20" name="Straight Arrow Connector 19"/>
          <p:cNvCxnSpPr>
            <a:stCxn id="8" idx="1"/>
            <a:endCxn id="9" idx="3"/>
          </p:cNvCxnSpPr>
          <p:nvPr/>
        </p:nvCxnSpPr>
        <p:spPr>
          <a:xfrm rot="10800000">
            <a:off x="4114800" y="3771900"/>
            <a:ext cx="1981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038600" y="4038600"/>
            <a:ext cx="297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Machine Learning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lang="en-US">
                <a:latin typeface="Georgia" charset="0"/>
                <a:cs typeface="ＭＳ Ｐゴシック" charset="0"/>
              </a:rPr>
              <a:t>Statistics</a:t>
            </a:r>
          </a:p>
        </p:txBody>
      </p:sp>
    </p:spTree>
    <p:extLst>
      <p:ext uri="{BB962C8B-B14F-4D97-AF65-F5344CB8AC3E}">
        <p14:creationId xmlns:p14="http://schemas.microsoft.com/office/powerpoint/2010/main" val="1648633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 Classifiers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57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Choice Question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A decision tree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helps an agent make decisions.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uses a Bayesian network to compute probabilities.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contains nodes with attribute values.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assigns a class label to a list of attribute values.</a:t>
            </a:r>
          </a:p>
        </p:txBody>
      </p:sp>
    </p:spTree>
    <p:extLst>
      <p:ext uri="{BB962C8B-B14F-4D97-AF65-F5344CB8AC3E}">
        <p14:creationId xmlns:p14="http://schemas.microsoft.com/office/powerpoint/2010/main" val="3676055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Predict a single target or class label for an object, given a vector of features. </a:t>
            </a:r>
          </a:p>
          <a:p>
            <a:r>
              <a:rPr lang="en-US" i="1"/>
              <a:t>Conditional probability </a:t>
            </a:r>
            <a:r>
              <a:rPr lang="en-US"/>
              <a:t>P(label|features).</a:t>
            </a:r>
          </a:p>
          <a:p>
            <a:r>
              <a:rPr lang="en-US"/>
              <a:t>Example: predict PlayTennis given 4 other features.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332700"/>
              </p:ext>
            </p:extLst>
          </p:nvPr>
        </p:nvGraphicFramePr>
        <p:xfrm>
          <a:off x="1107273" y="3392985"/>
          <a:ext cx="4568142" cy="3005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357"/>
                <a:gridCol w="761357"/>
                <a:gridCol w="1103808"/>
                <a:gridCol w="684827"/>
                <a:gridCol w="495436"/>
                <a:gridCol w="761357"/>
              </a:tblGrid>
              <a:tr h="2673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Outlook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Humidity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Wind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PlayTennis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sunny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overcast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12700" marR="12700" marT="1270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511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Popular type of classifier. Easy to visualize.</a:t>
            </a:r>
          </a:p>
          <a:p>
            <a:r>
              <a:rPr lang="en-US" dirty="0" smtClean="0"/>
              <a:t>Especially for discrete values, but also for continuous.</a:t>
            </a:r>
          </a:p>
          <a:p>
            <a:r>
              <a:rPr lang="en-US" dirty="0" smtClean="0"/>
              <a:t>Learning: Information Theory.</a:t>
            </a:r>
          </a:p>
        </p:txBody>
      </p:sp>
    </p:spTree>
    <p:extLst>
      <p:ext uri="{BB962C8B-B14F-4D97-AF65-F5344CB8AC3E}">
        <p14:creationId xmlns:p14="http://schemas.microsoft.com/office/powerpoint/2010/main" val="379201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 Example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dt-example.tiff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92" r="-53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064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Find a decision tree to represent</a:t>
            </a:r>
          </a:p>
          <a:p>
            <a:r>
              <a:rPr lang="en-US" dirty="0" smtClean="0"/>
              <a:t>A OR B, A AND B.</a:t>
            </a:r>
          </a:p>
          <a:p>
            <a:r>
              <a:rPr lang="en-US" dirty="0" smtClean="0"/>
              <a:t>(A AND B) OR (C </a:t>
            </a:r>
            <a:r>
              <a:rPr lang="en-US" dirty="0"/>
              <a:t>A</a:t>
            </a:r>
            <a:r>
              <a:rPr lang="en-US" dirty="0" smtClean="0"/>
              <a:t>ND </a:t>
            </a:r>
            <a:r>
              <a:rPr lang="en-US" dirty="0" err="1" smtClean="0"/>
              <a:t>notD</a:t>
            </a:r>
            <a:r>
              <a:rPr lang="en-US" dirty="0" smtClean="0"/>
              <a:t> AND 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453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Rate of Reboot Failure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microsoft-tree.pdf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82" r="-15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9916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Big Decision Tree for NHL Goal Scoring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95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Basic Loop: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:= the “best” decision attribute for next </a:t>
            </a:r>
            <a:r>
              <a:rPr lang="en-US" i="1" dirty="0" smtClean="0"/>
              <a:t>node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For each value of A, create new descendant of </a:t>
            </a:r>
            <a:r>
              <a:rPr lang="en-US" i="1" dirty="0" smtClean="0"/>
              <a:t>node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Assign training examples to leaf nodes.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training examples perfect classified, then STOP.</a:t>
            </a:r>
            <a:br>
              <a:rPr lang="en-US" dirty="0" smtClean="0"/>
            </a:br>
            <a:r>
              <a:rPr lang="en-US" dirty="0" smtClean="0"/>
              <a:t>Else iterate over new leaf nodes.</a:t>
            </a:r>
          </a:p>
        </p:txBody>
      </p:sp>
      <p:pic>
        <p:nvPicPr>
          <p:cNvPr id="6" name="Picture 5" descr="best-at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4398264"/>
            <a:ext cx="6010656" cy="22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6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Entropy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25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Building a knowledge base is a significant investment of time and resources.</a:t>
            </a:r>
          </a:p>
          <a:p>
            <a:r>
              <a:rPr lang="en-US"/>
              <a:t>Prone to error, needs debugging.</a:t>
            </a:r>
          </a:p>
          <a:p>
            <a:r>
              <a:rPr lang="en-US"/>
              <a:t>Alternative approach: </a:t>
            </a:r>
            <a:r>
              <a:rPr lang="en-US" i="1"/>
              <a:t>Learn rules from examples</a:t>
            </a:r>
            <a:r>
              <a:rPr lang="en-US"/>
              <a:t>.</a:t>
            </a:r>
          </a:p>
          <a:p>
            <a:r>
              <a:rPr lang="en-US"/>
              <a:t>Grand Vision: Start with “seed rules” from expert, use examples to expand and refine.</a:t>
            </a:r>
          </a:p>
        </p:txBody>
      </p:sp>
    </p:spTree>
    <p:extLst>
      <p:ext uri="{BB962C8B-B14F-4D97-AF65-F5344CB8AC3E}">
        <p14:creationId xmlns:p14="http://schemas.microsoft.com/office/powerpoint/2010/main" val="65263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Choice Question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Entropy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measures the amount of uncertainty in a probability distribution.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is a concept from relativity theory in physics.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refers to the flexibility of an intelligent agent.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is maximized by the ID3 algorithm.</a:t>
            </a:r>
          </a:p>
        </p:txBody>
      </p:sp>
    </p:spTree>
    <p:extLst>
      <p:ext uri="{BB962C8B-B14F-4D97-AF65-F5344CB8AC3E}">
        <p14:creationId xmlns:p14="http://schemas.microsoft.com/office/powerpoint/2010/main" val="3855294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Uncertainty and Probability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897891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more “balanced” a probability distribution, the less information it conveys (e.g., about class label).</a:t>
            </a:r>
          </a:p>
          <a:p>
            <a:r>
              <a:rPr lang="en-US" dirty="0" smtClean="0"/>
              <a:t>How to quantify? </a:t>
            </a:r>
          </a:p>
          <a:p>
            <a:r>
              <a:rPr lang="en-US" dirty="0" smtClean="0"/>
              <a:t>Information Theory: Entropy = Balance.</a:t>
            </a:r>
          </a:p>
          <a:p>
            <a:r>
              <a:rPr lang="en-US" i="1" dirty="0" smtClean="0"/>
              <a:t>S</a:t>
            </a:r>
            <a:r>
              <a:rPr lang="en-US" dirty="0" smtClean="0"/>
              <a:t> is sample, </a:t>
            </a:r>
            <a:r>
              <a:rPr lang="en-US" i="1" dirty="0" smtClean="0"/>
              <a:t>p</a:t>
            </a:r>
            <a:r>
              <a:rPr lang="en-US" i="1" baseline="-25000" dirty="0" smtClean="0"/>
              <a:t>+</a:t>
            </a:r>
            <a:r>
              <a:rPr lang="en-US" dirty="0" smtClean="0"/>
              <a:t> is proportion positive, </a:t>
            </a:r>
            <a:r>
              <a:rPr lang="en-US" i="1" dirty="0" smtClean="0"/>
              <a:t>p</a:t>
            </a:r>
            <a:r>
              <a:rPr lang="en-US" sz="3600" i="1" baseline="-25000" dirty="0" smtClean="0"/>
              <a:t>-</a:t>
            </a:r>
            <a:r>
              <a:rPr lang="en-US" dirty="0" smtClean="0"/>
              <a:t> negative.</a:t>
            </a:r>
          </a:p>
          <a:p>
            <a:r>
              <a:rPr lang="en-US" dirty="0" smtClean="0"/>
              <a:t>Entropy(S) = </a:t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i="1" dirty="0" smtClean="0"/>
              <a:t>p</a:t>
            </a:r>
            <a:r>
              <a:rPr lang="en-US" i="1" baseline="-25000" dirty="0" smtClean="0"/>
              <a:t>+</a:t>
            </a:r>
            <a:r>
              <a:rPr lang="en-US" dirty="0" smtClean="0"/>
              <a:t>log2(</a:t>
            </a:r>
            <a:r>
              <a:rPr lang="en-US" i="1" dirty="0"/>
              <a:t>p</a:t>
            </a:r>
            <a:r>
              <a:rPr lang="en-US" i="1" baseline="-25000" dirty="0"/>
              <a:t>+</a:t>
            </a:r>
            <a:r>
              <a:rPr lang="en-US" dirty="0" smtClean="0"/>
              <a:t>) - </a:t>
            </a:r>
            <a:r>
              <a:rPr lang="en-US" i="1" dirty="0"/>
              <a:t>p</a:t>
            </a:r>
            <a:r>
              <a:rPr lang="en-US" i="1" baseline="-25000" dirty="0" smtClean="0"/>
              <a:t>-</a:t>
            </a:r>
            <a:r>
              <a:rPr lang="en-US" dirty="0"/>
              <a:t>log2</a:t>
            </a:r>
            <a:r>
              <a:rPr lang="en-US" dirty="0" smtClean="0"/>
              <a:t>(</a:t>
            </a:r>
            <a:r>
              <a:rPr lang="en-US" i="1" dirty="0"/>
              <a:t>p</a:t>
            </a:r>
            <a:r>
              <a:rPr lang="en-US" sz="3600" i="1" baseline="-25000" dirty="0"/>
              <a:t>-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entr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39" y="1557940"/>
            <a:ext cx="4433666" cy="391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5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</a:rPr>
              <a:t>Entropy: General Definition</a:t>
            </a:r>
            <a:endParaRPr lang="en-GB" dirty="0">
              <a:latin typeface="Calibri" charset="0"/>
            </a:endParaRPr>
          </a:p>
        </p:txBody>
      </p:sp>
      <p:pic>
        <p:nvPicPr>
          <p:cNvPr id="66563" name="Picture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2109788"/>
            <a:ext cx="2919412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5"/>
          <p:cNvSpPr txBox="1">
            <a:spLocks noChangeArrowheads="1"/>
          </p:cNvSpPr>
          <p:nvPr/>
        </p:nvSpPr>
        <p:spPr bwMode="auto">
          <a:xfrm>
            <a:off x="685800" y="3306763"/>
            <a:ext cx="76962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>
                <a:latin typeface="Calibri" charset="0"/>
              </a:rPr>
              <a:t>Important quantity in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>
                <a:latin typeface="Calibri" charset="0"/>
                <a:ea typeface="ＭＳ Ｐゴシック" charset="0"/>
              </a:rPr>
              <a:t> coding theory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>
                <a:latin typeface="Calibri" charset="0"/>
                <a:ea typeface="ＭＳ Ｐゴシック" charset="0"/>
              </a:rPr>
              <a:t> statistical physics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>
                <a:latin typeface="Calibri" charset="0"/>
                <a:ea typeface="ＭＳ Ｐゴシック" charset="0"/>
              </a:rPr>
              <a:t>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36162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entropy-kid.pd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9" r="-17389"/>
          <a:stretch>
            <a:fillRect/>
          </a:stretch>
        </p:blipFill>
        <p:spPr>
          <a:xfrm>
            <a:off x="276469" y="1447800"/>
            <a:ext cx="8781179" cy="4997840"/>
          </a:xfrm>
        </p:spPr>
      </p:pic>
    </p:spTree>
    <p:extLst>
      <p:ext uri="{BB962C8B-B14F-4D97-AF65-F5344CB8AC3E}">
        <p14:creationId xmlns:p14="http://schemas.microsoft.com/office/powerpoint/2010/main" val="316259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Calibri" charset="0"/>
              </a:rPr>
              <a:t>Entropy</a:t>
            </a:r>
          </a:p>
        </p:txBody>
      </p:sp>
      <p:pic>
        <p:nvPicPr>
          <p:cNvPr id="70659" name="Content Placeholder 3" descr="Figure1.30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133600"/>
            <a:ext cx="3678238" cy="3165475"/>
          </a:xfrm>
        </p:spPr>
      </p:pic>
      <p:pic>
        <p:nvPicPr>
          <p:cNvPr id="70660" name="Picture 4" descr="Figure1.30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3678238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81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</a:rPr>
              <a:t>Coding Theory</a:t>
            </a:r>
            <a:endParaRPr lang="en-GB" dirty="0">
              <a:latin typeface="Calibri" charset="0"/>
            </a:endParaRP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2400" dirty="0">
                <a:latin typeface="Calibri" charset="0"/>
              </a:rPr>
              <a:t>Coding theory: </a:t>
            </a:r>
            <a:r>
              <a:rPr lang="en-GB" sz="2400" dirty="0" smtClean="0">
                <a:latin typeface="cmti10" charset="0"/>
              </a:rPr>
              <a:t>X</a:t>
            </a:r>
            <a:r>
              <a:rPr lang="en-GB" sz="2400" dirty="0" smtClean="0">
                <a:latin typeface="Calibri" charset="0"/>
              </a:rPr>
              <a:t> </a:t>
            </a:r>
            <a:r>
              <a:rPr lang="en-GB" sz="2400" dirty="0">
                <a:latin typeface="Calibri" charset="0"/>
              </a:rPr>
              <a:t>discrete with 8 possible </a:t>
            </a:r>
            <a:r>
              <a:rPr lang="en-GB" sz="2400" dirty="0" smtClean="0">
                <a:latin typeface="Calibri" charset="0"/>
              </a:rPr>
              <a:t>states (“messages”); </a:t>
            </a:r>
            <a:r>
              <a:rPr lang="en-GB" sz="2400" dirty="0">
                <a:latin typeface="Calibri" charset="0"/>
              </a:rPr>
              <a:t>how many bits to transmit the state of </a:t>
            </a:r>
            <a:r>
              <a:rPr lang="en-GB" sz="2400" dirty="0" smtClean="0">
                <a:latin typeface="cmti10" charset="0"/>
              </a:rPr>
              <a:t>X</a:t>
            </a:r>
            <a:r>
              <a:rPr lang="en-GB" sz="2400" dirty="0" smtClean="0">
                <a:latin typeface="Calibri" charset="0"/>
              </a:rPr>
              <a:t>?</a:t>
            </a:r>
          </a:p>
          <a:p>
            <a:pPr eaLnBrk="1" hangingPunct="1"/>
            <a:r>
              <a:rPr lang="en-GB" sz="2400" b="1" dirty="0" smtClean="0">
                <a:latin typeface="Calibri" charset="0"/>
              </a:rPr>
              <a:t>Shannon information theorem</a:t>
            </a:r>
            <a:r>
              <a:rPr lang="en-GB" sz="2400" dirty="0" smtClean="0">
                <a:latin typeface="Calibri" charset="0"/>
              </a:rPr>
              <a:t>: optimal code length assigns –log</a:t>
            </a:r>
            <a:r>
              <a:rPr lang="en-GB" sz="2400" baseline="-25000" dirty="0" smtClean="0">
                <a:latin typeface="Calibri" charset="0"/>
              </a:rPr>
              <a:t>2</a:t>
            </a:r>
            <a:r>
              <a:rPr lang="en-GB" sz="2400" dirty="0" smtClean="0">
                <a:latin typeface="Calibri" charset="0"/>
              </a:rPr>
              <a:t> </a:t>
            </a:r>
            <a:r>
              <a:rPr lang="en-GB" sz="2400" dirty="0" err="1" smtClean="0">
                <a:latin typeface="Calibri" charset="0"/>
              </a:rPr>
              <a:t>p(x</a:t>
            </a:r>
            <a:r>
              <a:rPr lang="en-GB" sz="2400" dirty="0" smtClean="0">
                <a:latin typeface="Calibri" charset="0"/>
              </a:rPr>
              <a:t>) to each “message” X = x. </a:t>
            </a:r>
            <a:endParaRPr lang="en-GB" sz="2400" dirty="0">
              <a:latin typeface="Calibri" charset="0"/>
            </a:endParaRPr>
          </a:p>
          <a:p>
            <a:pPr eaLnBrk="1" hangingPunct="1"/>
            <a:endParaRPr lang="en-GB" sz="2400" dirty="0">
              <a:latin typeface="Calibri" charset="0"/>
            </a:endParaRPr>
          </a:p>
          <a:p>
            <a:pPr eaLnBrk="1" hangingPunct="1"/>
            <a:r>
              <a:rPr lang="en-GB" sz="2400" dirty="0">
                <a:latin typeface="Calibri" charset="0"/>
              </a:rPr>
              <a:t>All states equally likely</a:t>
            </a:r>
          </a:p>
        </p:txBody>
      </p:sp>
      <p:pic>
        <p:nvPicPr>
          <p:cNvPr id="67588" name="Picture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78" y="4436760"/>
            <a:ext cx="33782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900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Zipf’s</a:t>
            </a:r>
            <a:r>
              <a:rPr lang="en-US" dirty="0" smtClean="0"/>
              <a:t> Law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12133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General principle: frequent messages get shorter codes.</a:t>
            </a:r>
          </a:p>
          <a:p>
            <a:pPr lvl="1"/>
            <a:r>
              <a:rPr lang="en-US" dirty="0" smtClean="0"/>
              <a:t>e.g., abbreviations.</a:t>
            </a:r>
          </a:p>
          <a:p>
            <a:pPr lvl="1"/>
            <a:r>
              <a:rPr lang="en-US" b="1" dirty="0" smtClean="0"/>
              <a:t>Information Compression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 descr="morse-cod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0" y="3089121"/>
            <a:ext cx="6874612" cy="38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6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</a:rPr>
              <a:t>Another Coding Example</a:t>
            </a:r>
            <a:endParaRPr lang="en-GB" dirty="0">
              <a:latin typeface="Calibri" charset="0"/>
            </a:endParaRPr>
          </a:p>
        </p:txBody>
      </p:sp>
      <p:pic>
        <p:nvPicPr>
          <p:cNvPr id="68611" name="Picture 1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600200"/>
            <a:ext cx="76962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2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75961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23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48213"/>
            <a:ext cx="792638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47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Calibri" charset="0"/>
              </a:rPr>
              <a:t>The Kullback-Leibler Divergence</a:t>
            </a:r>
          </a:p>
        </p:txBody>
      </p:sp>
      <p:pic>
        <p:nvPicPr>
          <p:cNvPr id="73731" name="Content Placeholder 4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3622434"/>
            <a:ext cx="6502400" cy="1347788"/>
          </a:xfrm>
        </p:spPr>
      </p:pic>
      <p:pic>
        <p:nvPicPr>
          <p:cNvPr id="73733" name="Picture 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756447"/>
            <a:ext cx="139541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9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5756447"/>
            <a:ext cx="218757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990" y="1359612"/>
            <a:ext cx="892801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Measures information-theoretic “distance” between two distributions </a:t>
            </a:r>
            <a:r>
              <a:rPr lang="en-US" sz="2400" i="1" dirty="0" smtClean="0"/>
              <a:t>p</a:t>
            </a:r>
            <a:r>
              <a:rPr lang="en-US" sz="2400" dirty="0" smtClean="0"/>
              <a:t> and </a:t>
            </a:r>
            <a:r>
              <a:rPr lang="en-US" sz="2400" i="1" dirty="0" err="1" smtClean="0"/>
              <a:t>q</a:t>
            </a:r>
            <a:r>
              <a:rPr lang="en-US" sz="2400" dirty="0" smtClean="0"/>
              <a:t>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Distributions can be discrete or continuous.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Aka </a:t>
            </a:r>
            <a:r>
              <a:rPr lang="en-US" sz="2400" b="1" dirty="0" smtClean="0"/>
              <a:t>cross</a:t>
            </a:r>
            <a:r>
              <a:rPr lang="en-US" sz="2400" b="1" smtClean="0"/>
              <a:t>-entropy.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87126" y="2889354"/>
            <a:ext cx="436712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Code length of x in true distribution</a:t>
            </a:r>
            <a:endParaRPr lang="en-US" sz="2000" dirty="0"/>
          </a:p>
        </p:txBody>
      </p:sp>
      <p:cxnSp>
        <p:nvCxnSpPr>
          <p:cNvPr id="4" name="Straight Arrow Connector 3"/>
          <p:cNvCxnSpPr>
            <a:stCxn id="8" idx="2"/>
          </p:cNvCxnSpPr>
          <p:nvPr/>
        </p:nvCxnSpPr>
        <p:spPr>
          <a:xfrm>
            <a:off x="6770688" y="3289464"/>
            <a:ext cx="0" cy="562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4587" y="2900394"/>
            <a:ext cx="436712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Code length of x in wrong distribution</a:t>
            </a:r>
            <a:endParaRPr lang="en-US" sz="2000" dirty="0"/>
          </a:p>
        </p:txBody>
      </p:sp>
      <p:cxnSp>
        <p:nvCxnSpPr>
          <p:cNvPr id="6" name="Straight Arrow Connector 5"/>
          <p:cNvCxnSpPr>
            <a:stCxn id="11" idx="2"/>
          </p:cNvCxnSpPr>
          <p:nvPr/>
        </p:nvCxnSpPr>
        <p:spPr>
          <a:xfrm>
            <a:off x="2318149" y="3300504"/>
            <a:ext cx="2044879" cy="490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23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Information Gain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ID3 Decision Tree Learning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9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Many learning models exist.</a:t>
            </a:r>
          </a:p>
          <a:p>
            <a:r>
              <a:rPr lang="en-US"/>
              <a:t>Will consider two representative ones that are widely used in AI.</a:t>
            </a:r>
          </a:p>
          <a:p>
            <a:pPr lvl="1"/>
            <a:r>
              <a:rPr lang="en-US"/>
              <a:t>Learning Bayesian network parameters.</a:t>
            </a:r>
          </a:p>
          <a:p>
            <a:pPr lvl="1"/>
            <a:r>
              <a:rPr lang="en-US"/>
              <a:t>Learning a decision tree classifier.</a:t>
            </a:r>
          </a:p>
        </p:txBody>
      </p:sp>
    </p:spTree>
    <p:extLst>
      <p:ext uri="{BB962C8B-B14F-4D97-AF65-F5344CB8AC3E}">
        <p14:creationId xmlns:p14="http://schemas.microsoft.com/office/powerpoint/2010/main" val="96256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Splitting Criterion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new attribute value changes the entropy.</a:t>
            </a:r>
          </a:p>
          <a:p>
            <a:r>
              <a:rPr lang="en-US" dirty="0" smtClean="0"/>
              <a:t>Want to split on attribute that has the </a:t>
            </a:r>
            <a:r>
              <a:rPr lang="en-US" b="1" dirty="0" smtClean="0"/>
              <a:t>greatest reduction in entropy</a:t>
            </a:r>
            <a:r>
              <a:rPr lang="en-US" dirty="0" smtClean="0"/>
              <a:t>, averaged over its attribute values.</a:t>
            </a:r>
          </a:p>
          <a:p>
            <a:r>
              <a:rPr lang="en-US" dirty="0" smtClean="0"/>
              <a:t>Gain(S,A) = expected reduction in entropy due to splitting on A.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137468"/>
              </p:ext>
            </p:extLst>
          </p:nvPr>
        </p:nvGraphicFramePr>
        <p:xfrm>
          <a:off x="1266979" y="3429000"/>
          <a:ext cx="7417410" cy="108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4" name="Equation" r:id="rId4" imgW="3136900" imgH="457200" progId="Equation.3">
                  <p:embed/>
                </p:oleObj>
              </mc:Choice>
              <mc:Fallback>
                <p:oleObj name="Equation" r:id="rId4" imgW="3136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6979" y="3429000"/>
                        <a:ext cx="7417410" cy="1081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90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split-example.tiff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40" r="-80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303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Playtennis</a:t>
            </a:r>
            <a:r>
              <a:rPr lang="en-US" smtClean="0"/>
              <a:t> Example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gain-example.tiff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81" r="-42381"/>
          <a:stretch>
            <a:fillRect/>
          </a:stretch>
        </p:blipFill>
        <p:spPr>
          <a:xfrm>
            <a:off x="551096" y="1616075"/>
            <a:ext cx="8183329" cy="4814249"/>
          </a:xfrm>
        </p:spPr>
      </p:pic>
    </p:spTree>
    <p:extLst>
      <p:ext uri="{BB962C8B-B14F-4D97-AF65-F5344CB8AC3E}">
        <p14:creationId xmlns:p14="http://schemas.microsoft.com/office/powerpoint/2010/main" val="37517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Program By Example</a:t>
            </a:r>
            <a:br>
              <a:rPr lang="en-US"/>
            </a:br>
            <a:r>
              <a:rPr lang="en-US">
                <a:hlinkClick r:id="rId2"/>
              </a:rPr>
              <a:t>Excel Flash Fill</a:t>
            </a:r>
            <a:endParaRPr lang="en-US"/>
          </a:p>
          <a:p>
            <a:r>
              <a:rPr lang="en-US">
                <a:hlinkClick r:id="rId3"/>
              </a:rPr>
              <a:t>Kaggle Data Science Competitions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8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115" y="2111570"/>
            <a:ext cx="8603163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Learning Bayesian Networks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63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Structure Learning Example: </a:t>
            </a:r>
            <a:br>
              <a:rPr lang="en-US" dirty="0" smtClean="0"/>
            </a:br>
            <a:r>
              <a:rPr lang="en-US" dirty="0" smtClean="0"/>
              <a:t>Sleep Disorder Network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1778000"/>
            <a:ext cx="5842000" cy="330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0" y="1778000"/>
            <a:ext cx="5842000" cy="3302000"/>
          </a:xfrm>
          <a:prstGeom prst="rect">
            <a:avLst/>
          </a:prstGeom>
        </p:spPr>
      </p:pic>
      <p:pic>
        <p:nvPicPr>
          <p:cNvPr id="7" name="Picture 6" descr="sleep-disorde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1" y="1181100"/>
            <a:ext cx="7462009" cy="4089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0097" y="5165006"/>
            <a:ext cx="7293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>
                <a:hlinkClick r:id="rId6"/>
              </a:rPr>
              <a:t>Development of Bayesian Network models for obstructive sleep apnea syndrome assessment</a:t>
            </a:r>
            <a:r>
              <a:rPr lang="en-US" dirty="0"/>
              <a:t> </a:t>
            </a:r>
            <a:r>
              <a:rPr lang="en-US" dirty="0" err="1"/>
              <a:t>Fouron</a:t>
            </a:r>
            <a:r>
              <a:rPr lang="en-US" dirty="0"/>
              <a:t>, Anne </a:t>
            </a:r>
            <a:r>
              <a:rPr lang="en-US" dirty="0" err="1"/>
              <a:t>Gisèle</a:t>
            </a:r>
            <a:r>
              <a:rPr lang="en-US" dirty="0"/>
              <a:t>. (2006) . </a:t>
            </a:r>
            <a:r>
              <a:rPr lang="en-US" dirty="0" smtClean="0"/>
              <a:t>M.Sc. Thesis, SFU.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8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Parameter Learning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Common Approach</a:t>
            </a:r>
          </a:p>
          <a:p>
            <a:r>
              <a:rPr lang="en-US"/>
              <a:t>Expert specifies Bayesian network structure (nodes and links).</a:t>
            </a:r>
          </a:p>
          <a:p>
            <a:r>
              <a:rPr lang="en-US"/>
              <a:t>Program fills in parameters (conditional probabilities).</a:t>
            </a:r>
          </a:p>
        </p:txBody>
      </p:sp>
    </p:spTree>
    <p:extLst>
      <p:ext uri="{BB962C8B-B14F-4D97-AF65-F5344CB8AC3E}">
        <p14:creationId xmlns:p14="http://schemas.microsoft.com/office/powerpoint/2010/main" val="3732350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Parameter Learning Scenarios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Complete data (today).</a:t>
            </a:r>
          </a:p>
          <a:p>
            <a:r>
              <a:rPr lang="en-US" dirty="0" smtClean="0"/>
              <a:t>Later: Missing data (EM).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748852"/>
              </p:ext>
            </p:extLst>
          </p:nvPr>
        </p:nvGraphicFramePr>
        <p:xfrm>
          <a:off x="1074200" y="2647216"/>
          <a:ext cx="6096000" cy="2194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Parent</a:t>
                      </a:r>
                      <a:r>
                        <a:rPr lang="en-US" baseline="0" dirty="0" smtClean="0"/>
                        <a:t> Node/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Child Node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Discrete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Continuous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Discrete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Maximum Likelihood</a:t>
                      </a:r>
                      <a:br>
                        <a:rPr lang="en-US" b="1" dirty="0" smtClean="0"/>
                      </a:br>
                      <a:r>
                        <a:rPr lang="en-US" dirty="0" smtClean="0"/>
                        <a:t>Decision Trees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logit</a:t>
                      </a:r>
                      <a:r>
                        <a:rPr lang="en-US" dirty="0" smtClean="0"/>
                        <a:t> distribution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(logistic</a:t>
                      </a:r>
                      <a:r>
                        <a:rPr lang="en-US" baseline="0" dirty="0" smtClean="0"/>
                        <a:t> regression)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Continuous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conditional</a:t>
                      </a:r>
                      <a:r>
                        <a:rPr lang="en-US" baseline="0" dirty="0" smtClean="0"/>
                        <a:t> Gaussian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(not discussed)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linear Gaussian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(linear</a:t>
                      </a:r>
                      <a:r>
                        <a:rPr lang="en-US" baseline="0" dirty="0" smtClean="0"/>
                        <a:t> regression)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811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entrop[x] = - \sum_x p(x) \log_2 p(x)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15"/>
  <p:tag name="PICTUREFILESIZE" val="38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entrop[x] = - 8 \times \frac{1}{8} \log_2 \frac{1}{8} = 3~{\rm bits}.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33"/>
  <p:tag name="PICTUREFILESIZE" val="43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r|cccccccc}&#10;$x$  &amp; a &amp; b &amp; c &amp; d &amp; e &amp; f &amp; g &amp; h \\ \hline&#10;$p(x)$ &amp; \rule{0mm}{4mm} $\frac{1}{2}$ &amp; $\frac{1}{4}$ &amp; $\frac{1}{8}$ &amp; $\frac{1}{16}$ &amp; $\frac{1}{64}$ &amp; $\frac{1}{64}$ &amp; $\frac{1}{64}$ &amp; $\frac{1}{64}$  \\&#10;code &amp; \rule{0mm}{4mm} 0 &amp; 10 &amp; 110 &amp; 1110 &amp; 111100 &amp; 111101 &amp; 111110 &amp; 111111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03"/>
  <p:tag name="PICTUREFILESIZE" val="1112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eqnarray*}&#10;    \entrop[x] &amp; = &amp; - \frac{1}{2} \log_2 \frac{1}{2}&#10;    - \frac{1}{4} \log_2 \frac{1}{4}&#10;    - \frac{1}{8} \log_2 \frac{1}{8}&#10;    - \frac{1}{16} \log_2 \frac{1}{16}&#10;    - \frac{4}{64} \log_2 \frac{1}{64} \\&#10;   &amp;  = &amp; 2~{\rm bits}&#10;\end{eqnarray*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99"/>
  <p:tag name="PICTUREFILESIZE" val="88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eqnarray*}&#10;    {\rm average~code~length} &amp; = &amp; \frac{1}{2} \times 1 +&#10;    \frac{1}{4} \times 2 + \frac{1}{8} \times 3 +&#10;    \frac{1}{16}  \times4 + 4 \times&#10;    \frac{1}{64}  \times 6 \\&#10; &amp; = &amp; 2~{\rm bits}&#10;\end{eqnarray*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12"/>
  <p:tag name="PICTUREFILESIZE" val="968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eqnarray*}&#10;    {\rm KL}(p \| q) &amp;=&amp; - \int p(\bfx) \ln q(\bfx) \diff{\bfx} -&#10;    \left( - \int p(\bfx) \ln p(\bfx) \diff{\bfx} \right) \\&#10;    &amp;=&amp; - \int p(\bfx) \ln \left\{ \frac{q(\bfx)}{p(\bfx)}&#10;    \right\} \diff{\bfx}&#10;\end{eqnarray*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56"/>
  <p:tag name="PICTUREFILESIZE" val="129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{\rm KL}(p \| q)  \geqslant 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55"/>
  <p:tag name="PICTUREFILESIZE" val="24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{\rm KL}(p \| q)  \not\equiv  {\rm KL}(q \| p) &#10;\]&#10;\end{document}&#10;r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86"/>
  <p:tag name="PICTUREFILESIZE" val="323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Equity.thmx</Template>
  <TotalTime>1919</TotalTime>
  <Words>1957</Words>
  <Application>Microsoft Macintosh PowerPoint</Application>
  <PresentationFormat>On-screen Show (4:3)</PresentationFormat>
  <Paragraphs>656</Paragraphs>
  <Slides>42</Slides>
  <Notes>20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Equity</vt:lpstr>
      <vt:lpstr>Equation</vt:lpstr>
      <vt:lpstr>Learning</vt:lpstr>
      <vt:lpstr>The Big Picture: AI for Model-Based Agents</vt:lpstr>
      <vt:lpstr>Motivation</vt:lpstr>
      <vt:lpstr>Overview</vt:lpstr>
      <vt:lpstr>Examples</vt:lpstr>
      <vt:lpstr>Learning Bayesian Networks</vt:lpstr>
      <vt:lpstr>Structure Learning Example:  Sleep Disorder Network</vt:lpstr>
      <vt:lpstr>Parameter Learning</vt:lpstr>
      <vt:lpstr>Parameter Learning Scenarios</vt:lpstr>
      <vt:lpstr>The Parameter Learning Problem</vt:lpstr>
      <vt:lpstr>Start Small: Single Node</vt:lpstr>
      <vt:lpstr>Parameters for Two Nodes</vt:lpstr>
      <vt:lpstr>Maximum Likelihood Estimation</vt:lpstr>
      <vt:lpstr>MLE</vt:lpstr>
      <vt:lpstr>Finding the Maximum Likelihood Solution: Single Node</vt:lpstr>
      <vt:lpstr>Solving the Equation</vt:lpstr>
      <vt:lpstr>Finding the Maximum Likelihood Solution: Two Nodes</vt:lpstr>
      <vt:lpstr>Finding the Maximum Likelihood Solution: Two Nodes</vt:lpstr>
      <vt:lpstr>Finding the Maximum Likelihood Solution: Single Node, &gt;2 possible values.</vt:lpstr>
      <vt:lpstr>Decision Tree Classifiers</vt:lpstr>
      <vt:lpstr>Multiple Choice Question</vt:lpstr>
      <vt:lpstr>Classification</vt:lpstr>
      <vt:lpstr>Decision Tree</vt:lpstr>
      <vt:lpstr>Decision Tree Example</vt:lpstr>
      <vt:lpstr>Exercise</vt:lpstr>
      <vt:lpstr>Example: Rate of Reboot Failure</vt:lpstr>
      <vt:lpstr>Big Decision Tree for NHL Goal Scoring</vt:lpstr>
      <vt:lpstr>Decision Tree Learning</vt:lpstr>
      <vt:lpstr>Entropy</vt:lpstr>
      <vt:lpstr>Multiple Choice Question</vt:lpstr>
      <vt:lpstr>Uncertainty and Probability</vt:lpstr>
      <vt:lpstr>Entropy: General Definition</vt:lpstr>
      <vt:lpstr>Intuition</vt:lpstr>
      <vt:lpstr>Entropy</vt:lpstr>
      <vt:lpstr>Coding Theory</vt:lpstr>
      <vt:lpstr>Zipf’s Law</vt:lpstr>
      <vt:lpstr>Another Coding Example</vt:lpstr>
      <vt:lpstr>The Kullback-Leibler Divergence</vt:lpstr>
      <vt:lpstr>Information Gain</vt:lpstr>
      <vt:lpstr>Splitting Criterion</vt:lpstr>
      <vt:lpstr>Example</vt:lpstr>
      <vt:lpstr>Playtennis Example</vt:lpstr>
    </vt:vector>
  </TitlesOfParts>
  <Company>Simon Fraser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Oliver Schulte</dc:creator>
  <cp:lastModifiedBy>Oliver Schulte</cp:lastModifiedBy>
  <cp:revision>158</cp:revision>
  <dcterms:created xsi:type="dcterms:W3CDTF">2012-09-26T03:23:41Z</dcterms:created>
  <dcterms:modified xsi:type="dcterms:W3CDTF">2014-11-12T23:43:01Z</dcterms:modified>
</cp:coreProperties>
</file>