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47"/>
  </p:notesMasterIdLst>
  <p:sldIdLst>
    <p:sldId id="256" r:id="rId2"/>
    <p:sldId id="257" r:id="rId3"/>
    <p:sldId id="298" r:id="rId4"/>
    <p:sldId id="258" r:id="rId5"/>
    <p:sldId id="259" r:id="rId6"/>
    <p:sldId id="260" r:id="rId7"/>
    <p:sldId id="301" r:id="rId8"/>
    <p:sldId id="261" r:id="rId9"/>
    <p:sldId id="288" r:id="rId10"/>
    <p:sldId id="262" r:id="rId11"/>
    <p:sldId id="279" r:id="rId12"/>
    <p:sldId id="302" r:id="rId13"/>
    <p:sldId id="263" r:id="rId14"/>
    <p:sldId id="265" r:id="rId15"/>
    <p:sldId id="266" r:id="rId16"/>
    <p:sldId id="299" r:id="rId17"/>
    <p:sldId id="303" r:id="rId18"/>
    <p:sldId id="267" r:id="rId19"/>
    <p:sldId id="283" r:id="rId20"/>
    <p:sldId id="282" r:id="rId21"/>
    <p:sldId id="281" r:id="rId22"/>
    <p:sldId id="280" r:id="rId23"/>
    <p:sldId id="285" r:id="rId24"/>
    <p:sldId id="284" r:id="rId25"/>
    <p:sldId id="264" r:id="rId26"/>
    <p:sldId id="289" r:id="rId27"/>
    <p:sldId id="300" r:id="rId28"/>
    <p:sldId id="304" r:id="rId29"/>
    <p:sldId id="269" r:id="rId30"/>
    <p:sldId id="270" r:id="rId31"/>
    <p:sldId id="275" r:id="rId32"/>
    <p:sldId id="290" r:id="rId33"/>
    <p:sldId id="291" r:id="rId34"/>
    <p:sldId id="271" r:id="rId35"/>
    <p:sldId id="277" r:id="rId36"/>
    <p:sldId id="272" r:id="rId37"/>
    <p:sldId id="278" r:id="rId38"/>
    <p:sldId id="273" r:id="rId39"/>
    <p:sldId id="274" r:id="rId40"/>
    <p:sldId id="286" r:id="rId41"/>
    <p:sldId id="287" r:id="rId42"/>
    <p:sldId id="293" r:id="rId43"/>
    <p:sldId id="294" r:id="rId44"/>
    <p:sldId id="295" r:id="rId45"/>
    <p:sldId id="292" r:id="rId46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20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slide" Target="slides/slide45.xml"/><Relationship Id="rId47" Type="http://schemas.openxmlformats.org/officeDocument/2006/relationships/notesMaster" Target="notesMasters/notesMaster1.xml"/><Relationship Id="rId48" Type="http://schemas.openxmlformats.org/officeDocument/2006/relationships/printerSettings" Target="printerSettings/printerSettings1.bin"/><Relationship Id="rId49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viewProps" Target="viewProps.xml"/><Relationship Id="rId51" Type="http://schemas.openxmlformats.org/officeDocument/2006/relationships/theme" Target="theme/theme1.xml"/><Relationship Id="rId5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83650224-4A6F-1240-8590-1A4B54A06D4F}" type="datetime1">
              <a:rPr lang="en-US"/>
              <a:pPr/>
              <a:t>2014-09-14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B64D2634-079B-2747-BED5-FCBCB5F2DA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7220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48" charset="-128"/>
        <a:cs typeface="ＭＳ Ｐゴシック" pitchFamily="-4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Relationship Id="rId3" Type="http://schemas.openxmlformats.org/officeDocument/2006/relationships/hyperlink" Target="http://www.ai.sri.com/~oreilly/aima3ejava/aima3ejavademos.html" TargetMode="Externa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C69686E6-53B4-0540-A8C2-1FE5EA50E1E1}" type="slidenum">
              <a:rPr lang="en-US" sz="1200">
                <a:latin typeface="Calibri" charset="0"/>
              </a:rPr>
              <a:pPr eaLnBrk="1" hangingPunct="1"/>
              <a:t>5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sz="2000" dirty="0" smtClean="0">
                <a:latin typeface="Georgia" charset="0"/>
                <a:ea typeface="ＭＳ Ｐゴシック" charset="0"/>
                <a:cs typeface="ＭＳ Ｐゴシック" charset="0"/>
              </a:rPr>
              <a:t>Chess – openings, endings</a:t>
            </a:r>
          </a:p>
          <a:p>
            <a:pPr lvl="1" eaLnBrk="1" hangingPunct="1"/>
            <a:r>
              <a:rPr lang="en-GB" sz="2000" dirty="0" smtClean="0">
                <a:latin typeface="Georgia" charset="0"/>
                <a:ea typeface="ＭＳ Ｐゴシック" charset="0"/>
              </a:rPr>
              <a:t>Lookup table (not a good idea in general)</a:t>
            </a:r>
          </a:p>
          <a:p>
            <a:pPr lvl="2" eaLnBrk="1" hangingPunct="1"/>
            <a:r>
              <a:rPr lang="en-GB" dirty="0" smtClean="0">
                <a:latin typeface="Georgia" charset="0"/>
                <a:ea typeface="ＭＳ Ｐゴシック" charset="0"/>
              </a:rPr>
              <a:t>35</a:t>
            </a:r>
            <a:r>
              <a:rPr lang="en-GB" baseline="30000" dirty="0" smtClean="0">
                <a:latin typeface="Georgia" charset="0"/>
                <a:ea typeface="ＭＳ Ｐゴシック" charset="0"/>
              </a:rPr>
              <a:t>100</a:t>
            </a:r>
            <a:r>
              <a:rPr lang="en-GB" dirty="0" smtClean="0">
                <a:latin typeface="Georgia" charset="0"/>
                <a:ea typeface="ＭＳ Ｐゴシック" charset="0"/>
              </a:rPr>
              <a:t> entries required for the entire game</a:t>
            </a:r>
          </a:p>
          <a:p>
            <a:pPr lvl="2" eaLnBrk="1" hangingPunct="1"/>
            <a:r>
              <a:rPr lang="en-GB" dirty="0" smtClean="0">
                <a:latin typeface="Georgia" charset="0"/>
                <a:ea typeface="ＭＳ Ｐゴシック" charset="0"/>
              </a:rPr>
              <a:t>Think of html protocol, fire and</a:t>
            </a:r>
            <a:r>
              <a:rPr lang="en-GB" baseline="0" dirty="0" smtClean="0">
                <a:latin typeface="Georgia" charset="0"/>
                <a:ea typeface="ＭＳ Ｐゴシック" charset="0"/>
              </a:rPr>
              <a:t> forget.</a:t>
            </a:r>
            <a:endParaRPr lang="en-GB" dirty="0" smtClean="0">
              <a:latin typeface="Georgia" charset="0"/>
              <a:ea typeface="ＭＳ Ｐゴシック" charset="0"/>
            </a:endParaRPr>
          </a:p>
          <a:p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4E7F2FD4-1B91-BF48-B245-CFC2BB159042}" type="slidenum">
              <a:rPr lang="en-US" sz="1200">
                <a:latin typeface="Calibri" charset="0"/>
              </a:rPr>
              <a:pPr eaLnBrk="1" hangingPunct="1"/>
              <a:t>31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Georgia" charset="0"/>
                <a:ea typeface="ＭＳ Ｐゴシック" charset="0"/>
                <a:cs typeface="ＭＳ Ｐゴシック" charset="0"/>
              </a:rPr>
              <a:t>If each internal state includes all information relevant to information making, the state space is </a:t>
            </a:r>
            <a:r>
              <a:rPr lang="en-US" sz="1200" b="1" dirty="0" err="1" smtClean="0">
                <a:latin typeface="Georgia" charset="0"/>
                <a:ea typeface="ＭＳ Ｐゴシック" charset="0"/>
                <a:cs typeface="ＭＳ Ｐゴシック" charset="0"/>
              </a:rPr>
              <a:t>Markovian</a:t>
            </a:r>
            <a:r>
              <a:rPr lang="en-US" sz="1200" dirty="0" smtClean="0">
                <a:latin typeface="Georgia" charset="0"/>
                <a:ea typeface="ＭＳ Ｐゴシック" charset="0"/>
                <a:cs typeface="ＭＳ Ｐゴシック" charset="0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D2634-079B-2747-BED5-FCBCB5F2DA64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689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Example: why is it important to get a good grade in this course?</a:t>
            </a: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33FA5410-1C1F-B945-9901-A0DE93BF7D60}" type="slidenum">
              <a:rPr lang="en-US" sz="1200">
                <a:latin typeface="Calibri" charset="0"/>
              </a:rPr>
              <a:pPr eaLnBrk="1" hangingPunct="1"/>
              <a:t>37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Problem generator: acts in new ways, explores.</a:t>
            </a: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6AB7D34-015E-384F-9768-60488DF27215}" type="slidenum">
              <a:rPr lang="en-US" sz="1200">
                <a:latin typeface="Calibri" charset="0"/>
              </a:rPr>
              <a:pPr eaLnBrk="1" hangingPunct="1"/>
              <a:t>39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AI is about finding</a:t>
            </a:r>
            <a:r>
              <a:rPr lang="en-US" baseline="0" dirty="0" smtClean="0"/>
              <a:t> the right agent architecture for the PEAS.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D2634-079B-2747-BED5-FCBCB5F2DA64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18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Only 2 locations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5E93AB57-0A0D-214D-BA3B-FF23DD406498}" type="slidenum">
              <a:rPr lang="en-US" sz="1200">
                <a:latin typeface="Calibri" charset="0"/>
              </a:rPr>
              <a:pPr eaLnBrk="1" hangingPunct="1"/>
              <a:t>6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Satellite image analysis. Some categories depend on definition of task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latin typeface="Georgia" charset="0"/>
                <a:ea typeface="ＭＳ Ｐゴシック" charset="0"/>
                <a:cs typeface="ＭＳ Ｐゴシック" charset="0"/>
              </a:rPr>
              <a:t>In decision theory: perfect information vs. imperfect information. </a:t>
            </a:r>
            <a:br>
              <a:rPr lang="en-GB" dirty="0" smtClean="0">
                <a:latin typeface="Georgia" charset="0"/>
                <a:ea typeface="ＭＳ Ｐゴシック" charset="0"/>
                <a:cs typeface="ＭＳ Ｐゴシック" charset="0"/>
              </a:rPr>
            </a:br>
            <a:endParaRPr lang="en-GB" dirty="0" smtClean="0">
              <a:latin typeface="Georgia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D07EA572-180F-674D-B6DE-78A1CEA6FC3F}" type="slidenum">
              <a:rPr lang="en-US" sz="1200">
                <a:latin typeface="Calibri" charset="0"/>
              </a:rPr>
              <a:pPr eaLnBrk="1" hangingPunct="1"/>
              <a:t>19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BFC404CB-4423-444F-9BFB-4DA46603AFDC}" type="slidenum">
              <a:rPr lang="en-US" sz="1200">
                <a:latin typeface="Calibri" charset="0"/>
              </a:rPr>
              <a:pPr eaLnBrk="1" hangingPunct="1"/>
              <a:t>20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latin typeface="Georgia" charset="0"/>
                <a:ea typeface="ＭＳ Ｐゴシック" charset="0"/>
              </a:rPr>
              <a:t>Alternatively: anticipate the change during deliberation OR  make decision very fast</a:t>
            </a:r>
            <a:r>
              <a:rPr lang="en-US" sz="1200" dirty="0" smtClean="0">
                <a:latin typeface="+mn-lt"/>
                <a:ea typeface="ＭＳ Ｐゴシック" charset="-128"/>
              </a:rPr>
              <a:t>.</a:t>
            </a:r>
            <a:endParaRPr lang="en-GB" sz="2000" dirty="0" smtClean="0">
              <a:latin typeface="Georgia" charset="0"/>
              <a:ea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D2634-079B-2747-BED5-FCBCB5F2DA64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3531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How many environment types are there in total?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DF55CC3E-1421-4E49-91F1-8ADC3186FEA5}" type="slidenum">
              <a:rPr lang="en-US" sz="1200">
                <a:latin typeface="Calibri" charset="0"/>
              </a:rPr>
              <a:pPr eaLnBrk="1" hangingPunct="1"/>
              <a:t>25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Comparison to game theory. How can you have full observability with nondeterminism? E.g. GPS system: knows its state, but doesn</a:t>
            </a:r>
            <a:r>
              <a:rPr lang="ja-JP" altLang="en-US">
                <a:latin typeface="Calibri" charset="0"/>
                <a:ea typeface="ＭＳ Ｐゴシック" charset="0"/>
                <a:cs typeface="ＭＳ Ｐゴシック" charset="0"/>
              </a:rPr>
              <a:t>’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t know whether driver will follow its instructions. Can argue philosophically that nondeterminism involves partial observability because there must be hidden factors that determine outcome.</a:t>
            </a: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69B09B35-7FEF-CF4E-85E2-DEDC81AC20F1}" type="slidenum">
              <a:rPr lang="en-US" sz="1200">
                <a:latin typeface="Calibri" charset="0"/>
              </a:rPr>
              <a:pPr eaLnBrk="1" hangingPunct="1"/>
              <a:t>26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Georgia" charset="0"/>
                <a:ea typeface="ＭＳ Ｐゴシック" charset="0"/>
                <a:hlinkClick r:id="rId3"/>
              </a:rPr>
              <a:t>http://www.ai.sri.com/~oreilly/aima3ejava/aima3ejavademos.html</a:t>
            </a:r>
            <a:endParaRPr lang="en-US" dirty="0" smtClean="0">
              <a:latin typeface="Georgia" charset="0"/>
              <a:ea typeface="ＭＳ Ｐゴシック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D2634-079B-2747-BED5-FCBCB5F2DA64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5592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Based on sensors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A10C5D98-FDA5-C146-A920-D8474E64475F}" type="slidenum">
              <a:rPr lang="en-US" sz="1200">
                <a:latin typeface="Calibri" charset="0"/>
              </a:rPr>
              <a:pPr eaLnBrk="1" hangingPunct="1"/>
              <a:t>30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1FB08C-48D2-5B4A-9197-C844EA502109}" type="datetime1">
              <a:rPr lang="en-US"/>
              <a:pPr/>
              <a:t>2014-09-14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27D4C72E-EA87-BF47-82D4-4EFD96E9B6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5787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2AD8CC-14AE-E544-B897-23DDB5348975}" type="datetime1">
              <a:rPr lang="en-US"/>
              <a:pPr/>
              <a:t>2014-09-14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7EF53-4815-2E43-B2E0-A94C02A485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8742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475077B6-C963-9645-A8A4-67080D6E736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749C2590-5704-294A-874A-1A398174AD64}" type="datetime1">
              <a:rPr lang="en-US"/>
              <a:pPr/>
              <a:t>2014-09-14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</p:spTree>
    <p:extLst>
      <p:ext uri="{BB962C8B-B14F-4D97-AF65-F5344CB8AC3E}">
        <p14:creationId xmlns:p14="http://schemas.microsoft.com/office/powerpoint/2010/main" val="32468349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DD4018-B35E-3944-A8BF-374ABE0EBD94}" type="datetime1">
              <a:rPr lang="en-US"/>
              <a:pPr/>
              <a:t>2014-09-14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85536060-2E24-9146-A883-F1AAD65D04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0485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9D654836-9566-224C-BFB1-26D50FE19BBC}" type="datetime1">
              <a:rPr lang="en-US"/>
              <a:pPr/>
              <a:t>2014-09-14</a:t>
            </a:fld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D18C695A-E0A6-9540-A3B6-6C6E6ADB08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554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fld id="{3FF0D216-1772-1848-A397-AC81B8F3129B}" type="datetime1">
              <a:rPr lang="en-US"/>
              <a:pPr/>
              <a:t>2014-09-14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CF4340-E941-6349-ABC7-E2A4196D9A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0844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CFB476-6389-D649-89A7-0EFFDBC78C9B}" type="datetime1">
              <a:rPr lang="en-US"/>
              <a:pPr/>
              <a:t>2014-09-14</a:t>
            </a:fld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99A1E107-BB9C-C444-A986-25EEFE622A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7604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5ADAAF-CEA6-0E45-BD1C-C48FF5798BD7}" type="datetime1">
              <a:rPr lang="en-US"/>
              <a:pPr/>
              <a:t>2014-09-14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2C6A3AC3-E860-EC47-B6FF-A739A8A466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318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DB756A-B075-424D-8708-390EEE01F0B8}" type="datetime1">
              <a:rPr lang="en-US"/>
              <a:pPr/>
              <a:t>2014-09-14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5637A4-96B8-1445-9341-B144BDA8C7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7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C2612177-F173-0641-91E7-EB9C14FF9BB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37ED77BD-DF89-C149-BE41-24E135AC148D}" type="datetime1">
              <a:rPr lang="en-US"/>
              <a:pPr/>
              <a:t>2014-09-14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</p:spTree>
    <p:extLst>
      <p:ext uri="{BB962C8B-B14F-4D97-AF65-F5344CB8AC3E}">
        <p14:creationId xmlns:p14="http://schemas.microsoft.com/office/powerpoint/2010/main" val="38754800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4FC74C35-69A4-204E-95D9-F49ADE84DC2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fld id="{97DE9904-3E26-064B-A669-D8E71F3E8C41}" type="datetime1">
              <a:rPr lang="en-US"/>
              <a:pPr/>
              <a:t>2014-09-14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</p:spTree>
    <p:extLst>
      <p:ext uri="{BB962C8B-B14F-4D97-AF65-F5344CB8AC3E}">
        <p14:creationId xmlns:p14="http://schemas.microsoft.com/office/powerpoint/2010/main" val="2291092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FFFF"/>
                </a:solidFill>
              </a:defRPr>
            </a:lvl1pPr>
          </a:lstStyle>
          <a:p>
            <a:fld id="{D728B583-9A7E-C247-A81B-31C57FDA6F83}" type="datetime1">
              <a:rPr lang="en-US"/>
              <a:pPr/>
              <a:t>2014-09-14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/>
              <a:t>Artificial Intelligence a modern approach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>
                <a:solidFill>
                  <a:srgbClr val="7B9899"/>
                </a:solidFill>
              </a:defRPr>
            </a:lvl1pPr>
          </a:lstStyle>
          <a:p>
            <a:fld id="{2D16D4DF-1105-C843-983C-710FE3A2811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  <p:sldLayoutId id="2147484054" r:id="rId8"/>
    <p:sldLayoutId id="2147484055" r:id="rId9"/>
    <p:sldLayoutId id="2147484056" r:id="rId10"/>
    <p:sldLayoutId id="2147484057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ＭＳ Ｐゴシック" pitchFamily="-48" charset="-128"/>
          <a:cs typeface="ＭＳ Ｐゴシック" pitchFamily="-48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ＭＳ Ｐゴシック" pitchFamily="-48" charset="-128"/>
          <a:cs typeface="ＭＳ Ｐゴシック" pitchFamily="-4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ＭＳ Ｐゴシック" pitchFamily="-48" charset="-128"/>
          <a:cs typeface="ＭＳ Ｐゴシック" pitchFamily="-4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ＭＳ Ｐゴシック" pitchFamily="-48" charset="-128"/>
          <a:cs typeface="ＭＳ Ｐゴシック" pitchFamily="-4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ＭＳ Ｐゴシック" pitchFamily="-48" charset="-128"/>
          <a:cs typeface="ＭＳ Ｐゴシック" pitchFamily="-4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charset="0"/>
        <a:buChar char=""/>
        <a:defRPr sz="2700" kern="1200">
          <a:solidFill>
            <a:schemeClr val="tx1"/>
          </a:solidFill>
          <a:latin typeface="+mn-lt"/>
          <a:ea typeface="ＭＳ Ｐゴシック" pitchFamily="-48" charset="-128"/>
          <a:cs typeface="ＭＳ Ｐゴシック" pitchFamily="-48" charset="-128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0"/>
        <a:buChar char=""/>
        <a:defRPr sz="2200" kern="1200">
          <a:solidFill>
            <a:schemeClr val="tx2"/>
          </a:solidFill>
          <a:latin typeface="+mn-lt"/>
          <a:ea typeface="ＭＳ Ｐゴシック" charset="-128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charset="0"/>
        <a:buChar char="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charset="0"/>
        <a:buChar char=""/>
        <a:defRPr sz="2000" kern="1200">
          <a:solidFill>
            <a:schemeClr val="tx2"/>
          </a:solidFill>
          <a:latin typeface="+mn-lt"/>
          <a:ea typeface="ＭＳ Ｐゴシック" charset="-128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www.youtube.com/watch?v=XmfS5sv-i3M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theawesomer.com/dyson-360-eye-robot-vacuum/291638/" TargetMode="Externa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hyperlink" Target="aima-java.googlecode.com%5Csvn%5Ctrunk%5Caima-all%5Crelease%5Caima-gui-VacuumApp.jnlp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intro-choice.doc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intro-choice.do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endParaRPr lang="en-US" cap="none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cap="none" dirty="0">
                <a:latin typeface="Georgia" charset="0"/>
                <a:ea typeface="ＭＳ Ｐゴシック" charset="0"/>
                <a:cs typeface="ＭＳ Ｐゴシック" charset="0"/>
              </a:rPr>
              <a:t>CHAPTER 2</a:t>
            </a:r>
          </a:p>
          <a:p>
            <a:pPr eaLnBrk="1" hangingPunct="1">
              <a:buFont typeface="Arial" charset="0"/>
              <a:buNone/>
            </a:pPr>
            <a:r>
              <a:rPr lang="en-US" cap="none">
                <a:latin typeface="Georgia" charset="0"/>
                <a:ea typeface="ＭＳ Ｐゴシック" charset="0"/>
                <a:cs typeface="ＭＳ Ｐゴシック" charset="0"/>
              </a:rPr>
              <a:t>Oliver </a:t>
            </a:r>
            <a:r>
              <a:rPr lang="en-US" cap="none" smtClean="0">
                <a:latin typeface="Georgia" charset="0"/>
                <a:ea typeface="ＭＳ Ｐゴシック" charset="0"/>
                <a:cs typeface="ＭＳ Ｐゴシック" charset="0"/>
              </a:rPr>
              <a:t>Schulte</a:t>
            </a:r>
            <a:endParaRPr lang="en-US" cap="none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39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Intelligent Agents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838495" y="39923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Rationality</a:t>
            </a: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25C50889-796D-C840-BF38-CE1D0E6E50D7}" type="slidenum">
              <a:rPr lang="en-US" sz="1600">
                <a:solidFill>
                  <a:srgbClr val="7B9899"/>
                </a:solidFill>
              </a:rPr>
              <a:pPr eaLnBrk="1" hangingPunct="1"/>
              <a:t>10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Rational is different from omniscience</a:t>
            </a:r>
          </a:p>
          <a:p>
            <a:pPr lvl="1" eaLnBrk="1" hangingPunct="1"/>
            <a:r>
              <a:rPr lang="en-US">
                <a:latin typeface="Georgia" charset="0"/>
                <a:ea typeface="ＭＳ Ｐゴシック" charset="0"/>
              </a:rPr>
              <a:t>Percepts may not supply all relevant information</a:t>
            </a:r>
          </a:p>
          <a:p>
            <a:pPr lvl="1" eaLnBrk="1" hangingPunct="1"/>
            <a:r>
              <a:rPr lang="en-US">
                <a:latin typeface="Georgia" charset="0"/>
                <a:ea typeface="ＭＳ Ｐゴシック" charset="0"/>
              </a:rPr>
              <a:t>E.g., in card game, don</a:t>
            </a:r>
            <a:r>
              <a:rPr lang="ja-JP" altLang="en-US">
                <a:latin typeface="Georgia" charset="0"/>
                <a:ea typeface="ＭＳ Ｐゴシック" charset="0"/>
              </a:rPr>
              <a:t>’</a:t>
            </a:r>
            <a:r>
              <a:rPr lang="en-US">
                <a:latin typeface="Georgia" charset="0"/>
                <a:ea typeface="ＭＳ Ｐゴシック" charset="0"/>
              </a:rPr>
              <a:t>t know cards of others.</a:t>
            </a:r>
          </a:p>
          <a:p>
            <a:pPr eaLnBrk="1" hangingPunct="1"/>
            <a:endParaRPr lang="en-US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Rational is different from being perfect</a:t>
            </a:r>
          </a:p>
          <a:p>
            <a:pPr lvl="1" eaLnBrk="1" hangingPunct="1"/>
            <a:r>
              <a:rPr lang="en-US">
                <a:latin typeface="Georgia" charset="0"/>
                <a:ea typeface="ＭＳ Ｐゴシック" charset="0"/>
              </a:rPr>
              <a:t>Rationality maximizes expected outcome while perfection maximizes actual outcome.</a:t>
            </a:r>
          </a:p>
          <a:p>
            <a:pPr eaLnBrk="1" hangingPunct="1"/>
            <a:endParaRPr lang="en-US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Autonomy in Agents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819400"/>
            <a:ext cx="8229600" cy="3124200"/>
          </a:xfrm>
        </p:spPr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Extremes</a:t>
            </a:r>
          </a:p>
          <a:p>
            <a:pPr lvl="1" eaLnBrk="1" hangingPunct="1"/>
            <a:r>
              <a:rPr lang="en-GB">
                <a:latin typeface="Georgia" charset="0"/>
                <a:ea typeface="ＭＳ Ｐゴシック" charset="0"/>
              </a:rPr>
              <a:t>No autonomy – ignores environment/data</a:t>
            </a:r>
          </a:p>
          <a:p>
            <a:pPr lvl="1" eaLnBrk="1" hangingPunct="1"/>
            <a:r>
              <a:rPr lang="en-GB">
                <a:latin typeface="Georgia" charset="0"/>
                <a:ea typeface="ＭＳ Ｐゴシック" charset="0"/>
              </a:rPr>
              <a:t>Complete autonomy – must act randomly/no program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Example: baby learning to crawl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Ideal: design agents to have some autonomy</a:t>
            </a:r>
          </a:p>
          <a:p>
            <a:pPr lvl="1" eaLnBrk="1" hangingPunct="1"/>
            <a:r>
              <a:rPr lang="en-GB">
                <a:latin typeface="Georgia" charset="0"/>
                <a:ea typeface="ＭＳ Ｐゴシック" charset="0"/>
              </a:rPr>
              <a:t>Possibly become more autonomous with experience</a:t>
            </a:r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1143000" y="1600200"/>
            <a:ext cx="7543800" cy="914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/>
              <a:t>The </a:t>
            </a:r>
            <a:r>
              <a:rPr lang="en-GB" b="1"/>
              <a:t>autonomy </a:t>
            </a:r>
            <a:r>
              <a:rPr lang="en-GB"/>
              <a:t>of an agent is the extent to which its</a:t>
            </a:r>
          </a:p>
          <a:p>
            <a:pPr algn="ctr"/>
            <a:r>
              <a:rPr lang="en-GB"/>
              <a:t>behaviour is determined by its own experience,</a:t>
            </a:r>
          </a:p>
          <a:p>
            <a:pPr algn="ctr"/>
            <a:r>
              <a:rPr lang="en-GB"/>
              <a:t>rather than knowledge of designer.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Choice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PEAS stands for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green vegetables.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Peace, Environment, Action, Service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Performance, Environment, Agent, Search.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Performance, Environment, Actuators, Sensors.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Check one.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Artificial Intelligence a modern approach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6060-2E24-9146-A883-F1AAD65D040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1065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PEAS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94C4579-AF97-4C4B-82BB-47F3E426FB1A}" type="slidenum">
              <a:rPr lang="en-US" sz="1600">
                <a:solidFill>
                  <a:srgbClr val="7B9899"/>
                </a:solidFill>
              </a:rPr>
              <a:pPr eaLnBrk="1" hangingPunct="1"/>
              <a:t>13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17638"/>
            <a:ext cx="8229600" cy="4983162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z="2600" dirty="0">
                <a:latin typeface="Georgia" charset="0"/>
                <a:ea typeface="ＭＳ Ｐゴシック" charset="0"/>
                <a:cs typeface="ＭＳ Ｐゴシック" charset="0"/>
              </a:rPr>
              <a:t>PEAS: Performance measure, Environment, Actuators, </a:t>
            </a:r>
            <a:r>
              <a:rPr lang="en-US" sz="2600" dirty="0" smtClean="0">
                <a:latin typeface="Georgia" charset="0"/>
                <a:ea typeface="ＭＳ Ｐゴシック" charset="0"/>
                <a:cs typeface="ＭＳ Ｐゴシック" charset="0"/>
              </a:rPr>
              <a:t>Sensors.</a:t>
            </a:r>
            <a:endParaRPr lang="en-US" sz="2600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en-US" sz="2600" dirty="0">
                <a:latin typeface="Georgia" charset="0"/>
                <a:ea typeface="ＭＳ Ｐゴシック" charset="0"/>
                <a:cs typeface="ＭＳ Ｐゴシック" charset="0"/>
              </a:rPr>
              <a:t>Must first specify the setting for intelligent agent </a:t>
            </a:r>
            <a:r>
              <a:rPr lang="en-US" sz="2600" dirty="0" smtClean="0">
                <a:latin typeface="Georgia" charset="0"/>
                <a:ea typeface="ＭＳ Ｐゴシック" charset="0"/>
                <a:cs typeface="ＭＳ Ｐゴシック" charset="0"/>
              </a:rPr>
              <a:t>design</a:t>
            </a:r>
            <a:endParaRPr lang="en-US" sz="2600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en-US" sz="2600" dirty="0">
                <a:latin typeface="Georgia" charset="0"/>
                <a:ea typeface="ＭＳ Ｐゴシック" charset="0"/>
                <a:cs typeface="ＭＳ Ｐゴシック" charset="0"/>
              </a:rPr>
              <a:t>Consider, e.g., the task of designing an automated taxi driver:</a:t>
            </a:r>
          </a:p>
          <a:p>
            <a:pPr lvl="1" eaLnBrk="1" hangingPunct="1">
              <a:buFont typeface="Arial" charset="0"/>
              <a:buChar char="–"/>
            </a:pPr>
            <a:r>
              <a:rPr lang="en-US" dirty="0">
                <a:latin typeface="Georgia" charset="0"/>
                <a:ea typeface="ＭＳ Ｐゴシック" charset="0"/>
              </a:rPr>
              <a:t>Performance measure: Safe, fast, legal, comfortable trip, maximize </a:t>
            </a:r>
            <a:r>
              <a:rPr lang="en-US" dirty="0" smtClean="0">
                <a:latin typeface="Georgia" charset="0"/>
                <a:ea typeface="ＭＳ Ｐゴシック" charset="0"/>
              </a:rPr>
              <a:t>profits</a:t>
            </a:r>
            <a:endParaRPr lang="en-US" dirty="0">
              <a:latin typeface="Georgia" charset="0"/>
              <a:ea typeface="ＭＳ Ｐゴシック" charset="0"/>
            </a:endParaRPr>
          </a:p>
          <a:p>
            <a:pPr lvl="1" eaLnBrk="1" hangingPunct="1">
              <a:buFont typeface="Arial" charset="0"/>
              <a:buChar char="–"/>
            </a:pPr>
            <a:r>
              <a:rPr lang="en-US" dirty="0">
                <a:latin typeface="Georgia" charset="0"/>
                <a:ea typeface="ＭＳ Ｐゴシック" charset="0"/>
              </a:rPr>
              <a:t>Environment: Roads, other traffic, pedestrians, </a:t>
            </a:r>
            <a:r>
              <a:rPr lang="en-US" dirty="0" smtClean="0">
                <a:latin typeface="Georgia" charset="0"/>
                <a:ea typeface="ＭＳ Ｐゴシック" charset="0"/>
              </a:rPr>
              <a:t>customers.</a:t>
            </a:r>
            <a:endParaRPr lang="en-US" dirty="0">
              <a:latin typeface="Georgia" charset="0"/>
              <a:ea typeface="ＭＳ Ｐゴシック" charset="0"/>
            </a:endParaRPr>
          </a:p>
          <a:p>
            <a:pPr lvl="1" eaLnBrk="1" hangingPunct="1">
              <a:buFont typeface="Arial" charset="0"/>
              <a:buChar char="–"/>
            </a:pPr>
            <a:r>
              <a:rPr lang="en-US" dirty="0">
                <a:latin typeface="Georgia" charset="0"/>
                <a:ea typeface="ＭＳ Ｐゴシック" charset="0"/>
              </a:rPr>
              <a:t>Actuators: Steering wheel, accelerator, brake, signal, </a:t>
            </a:r>
            <a:r>
              <a:rPr lang="en-US" dirty="0" smtClean="0">
                <a:latin typeface="Georgia" charset="0"/>
                <a:ea typeface="ＭＳ Ｐゴシック" charset="0"/>
              </a:rPr>
              <a:t>horn.</a:t>
            </a:r>
            <a:endParaRPr lang="en-US" dirty="0">
              <a:latin typeface="Georgia" charset="0"/>
              <a:ea typeface="ＭＳ Ｐゴシック" charset="0"/>
            </a:endParaRPr>
          </a:p>
          <a:p>
            <a:pPr lvl="1" eaLnBrk="1" hangingPunct="1">
              <a:buFont typeface="Arial" charset="0"/>
              <a:buChar char="–"/>
            </a:pPr>
            <a:r>
              <a:rPr lang="en-US" dirty="0">
                <a:latin typeface="Georgia" charset="0"/>
                <a:ea typeface="ＭＳ Ｐゴシック" charset="0"/>
              </a:rPr>
              <a:t>Sensors: Cameras, sonar, speedometer, GPS, odometer, engine sensors, keyboard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PEAS</a:t>
            </a: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11581532-45AC-D64A-8E53-8410BFE408E5}" type="slidenum">
              <a:rPr lang="en-US" sz="1600">
                <a:solidFill>
                  <a:srgbClr val="7B9899"/>
                </a:solidFill>
              </a:rPr>
              <a:pPr eaLnBrk="1" hangingPunct="1"/>
              <a:t>14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Agent: Part-picking robot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Performance measure: Percentage of parts in correct bins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Environment: Conveyor belt with parts, bins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Actuators: Jointed arm and hand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Sensors: Camera, joint angle sensors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PEAS</a:t>
            </a: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686DAB83-8042-FA4C-AB45-5373C4EE9A29}" type="slidenum">
              <a:rPr lang="en-US" sz="1600">
                <a:solidFill>
                  <a:srgbClr val="7B9899"/>
                </a:solidFill>
              </a:rPr>
              <a:pPr eaLnBrk="1" hangingPunct="1"/>
              <a:t>15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Agent: Interactive English tutor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Performance measure: Maximize student's score on test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Environment: Set of students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Actuators: Screen display (exercises, suggestions, corrections)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Sensors: Keyboard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Artificial Intelligence a modern approach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6060-2E24-9146-A883-F1AAD65D040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076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Choice Question (not graded)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an episodic environment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outcomes do not depend on action history.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outcomes do depend on action history.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environment does not change while the agent is planning.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Other agents are  involved in the episode.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Check one.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Artificial Intelligence a modern approach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C695A-E0A6-9540-A3B6-6C6E6ADB087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6742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Environment types</a:t>
            </a:r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2F183F9-485D-014C-902F-A170304A0935}" type="slidenum">
              <a:rPr lang="en-US" sz="1600">
                <a:solidFill>
                  <a:srgbClr val="7B9899"/>
                </a:solidFill>
              </a:rPr>
              <a:pPr eaLnBrk="1" hangingPunct="1"/>
              <a:t>18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2867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4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Fully observable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 (vs. partially observable)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4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Deterministic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 (vs. stochastic) 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4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Episodic 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(vs. sequential)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4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Static 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(vs. dynamic)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4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Discrete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 (vs. continuous)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4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Single agent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 (vs. </a:t>
            </a:r>
            <a:r>
              <a:rPr lang="en-US" sz="2400" dirty="0" err="1">
                <a:latin typeface="Georgia" charset="0"/>
                <a:ea typeface="ＭＳ Ｐゴシック" charset="0"/>
                <a:cs typeface="ＭＳ Ｐゴシック" charset="0"/>
              </a:rPr>
              <a:t>multiagent</a:t>
            </a:r>
            <a:r>
              <a:rPr lang="en-US" sz="2400" dirty="0" smtClean="0">
                <a:latin typeface="Georgia" charset="0"/>
                <a:ea typeface="ＭＳ Ｐゴシック" charset="0"/>
                <a:cs typeface="ＭＳ Ｐゴシック" charset="0"/>
              </a:rPr>
              <a:t>).</a:t>
            </a:r>
            <a:endParaRPr lang="en-US" sz="2400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Fully observable</a:t>
            </a:r>
            <a:r>
              <a:rPr lang="en-US" sz="320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 (vs. partially observable)</a:t>
            </a:r>
            <a:endParaRPr lang="en-US" sz="3000">
              <a:solidFill>
                <a:srgbClr val="7B9899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9699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11782193-8E74-8948-930C-026B1046B22A}" type="slidenum">
              <a:rPr lang="en-US" sz="1600">
                <a:solidFill>
                  <a:srgbClr val="7B9899"/>
                </a:solidFill>
              </a:rPr>
              <a:pPr eaLnBrk="1" hangingPunct="1"/>
              <a:t>19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29701" name="Content Placeholder 4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GB" dirty="0">
                <a:latin typeface="Georgia" charset="0"/>
                <a:ea typeface="ＭＳ Ｐゴシック" charset="0"/>
                <a:cs typeface="ＭＳ Ｐゴシック" charset="0"/>
              </a:rPr>
              <a:t>Is everything an agent requires to choose its actions available to it via its </a:t>
            </a:r>
            <a:r>
              <a:rPr lang="en-GB" dirty="0" smtClean="0">
                <a:latin typeface="Georgia" charset="0"/>
                <a:ea typeface="ＭＳ Ｐゴシック" charset="0"/>
                <a:cs typeface="ＭＳ Ｐゴシック" charset="0"/>
              </a:rPr>
              <a:t>sensors?</a:t>
            </a:r>
            <a:endParaRPr lang="en-GB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lvl="1" eaLnBrk="1" hangingPunct="1"/>
            <a:r>
              <a:rPr lang="en-GB" dirty="0">
                <a:latin typeface="Georgia" charset="0"/>
                <a:ea typeface="ＭＳ Ｐゴシック" charset="0"/>
              </a:rPr>
              <a:t>If so, the environment is fully accessible</a:t>
            </a:r>
          </a:p>
          <a:p>
            <a:pPr eaLnBrk="1" hangingPunct="1"/>
            <a:r>
              <a:rPr lang="en-GB" dirty="0">
                <a:latin typeface="Georgia" charset="0"/>
                <a:ea typeface="ＭＳ Ｐゴシック" charset="0"/>
                <a:cs typeface="ＭＳ Ｐゴシック" charset="0"/>
              </a:rPr>
              <a:t>If not, parts of the environment are inaccessible</a:t>
            </a:r>
          </a:p>
          <a:p>
            <a:pPr lvl="1" eaLnBrk="1" hangingPunct="1"/>
            <a:r>
              <a:rPr lang="en-GB" dirty="0">
                <a:latin typeface="Georgia" charset="0"/>
                <a:ea typeface="ＭＳ Ｐゴシック" charset="0"/>
              </a:rPr>
              <a:t>Agent must make informed guesses about world</a:t>
            </a:r>
            <a:r>
              <a:rPr lang="en-GB" dirty="0" smtClean="0">
                <a:latin typeface="Georgia" charset="0"/>
                <a:ea typeface="ＭＳ Ｐゴシック" charset="0"/>
              </a:rPr>
              <a:t>.</a:t>
            </a:r>
            <a:endParaRPr lang="en-GB" dirty="0">
              <a:latin typeface="Georgia" charset="0"/>
              <a:ea typeface="ＭＳ Ｐゴシック" charset="0"/>
            </a:endParaRPr>
          </a:p>
        </p:txBody>
      </p:sp>
      <p:grpSp>
        <p:nvGrpSpPr>
          <p:cNvPr id="29702" name="Group 17"/>
          <p:cNvGrpSpPr>
            <a:grpSpLocks/>
          </p:cNvGrpSpPr>
          <p:nvPr/>
        </p:nvGrpSpPr>
        <p:grpSpPr bwMode="auto">
          <a:xfrm>
            <a:off x="152400" y="5268913"/>
            <a:ext cx="8890000" cy="674687"/>
            <a:chOff x="152400" y="4267200"/>
            <a:chExt cx="8890000" cy="674688"/>
          </a:xfrm>
        </p:grpSpPr>
        <p:sp>
          <p:nvSpPr>
            <p:cNvPr id="29703" name="TextBox 5"/>
            <p:cNvSpPr txBox="1">
              <a:spLocks noChangeArrowheads="1"/>
            </p:cNvSpPr>
            <p:nvPr/>
          </p:nvSpPr>
          <p:spPr bwMode="auto">
            <a:xfrm>
              <a:off x="152400" y="4267200"/>
              <a:ext cx="12700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 b="1">
                  <a:latin typeface="Calibri" charset="0"/>
                </a:rPr>
                <a:t>Cross Word</a:t>
              </a:r>
            </a:p>
          </p:txBody>
        </p:sp>
        <p:sp>
          <p:nvSpPr>
            <p:cNvPr id="29704" name="TextBox 6"/>
            <p:cNvSpPr txBox="1">
              <a:spLocks noChangeArrowheads="1"/>
            </p:cNvSpPr>
            <p:nvPr/>
          </p:nvSpPr>
          <p:spPr bwMode="auto">
            <a:xfrm>
              <a:off x="2514600" y="4267200"/>
              <a:ext cx="147478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 b="1" dirty="0">
                  <a:latin typeface="Calibri" charset="0"/>
                </a:rPr>
                <a:t>Backgammon</a:t>
              </a:r>
            </a:p>
          </p:txBody>
        </p:sp>
        <p:sp>
          <p:nvSpPr>
            <p:cNvPr id="29705" name="TextBox 7"/>
            <p:cNvSpPr txBox="1">
              <a:spLocks noChangeArrowheads="1"/>
            </p:cNvSpPr>
            <p:nvPr/>
          </p:nvSpPr>
          <p:spPr bwMode="auto">
            <a:xfrm>
              <a:off x="4038600" y="4267200"/>
              <a:ext cx="117316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 b="1">
                  <a:latin typeface="Calibri" charset="0"/>
                </a:rPr>
                <a:t>Taxi driver</a:t>
              </a:r>
            </a:p>
          </p:txBody>
        </p:sp>
        <p:sp>
          <p:nvSpPr>
            <p:cNvPr id="29706" name="TextBox 8"/>
            <p:cNvSpPr txBox="1">
              <a:spLocks noChangeArrowheads="1"/>
            </p:cNvSpPr>
            <p:nvPr/>
          </p:nvSpPr>
          <p:spPr bwMode="auto">
            <a:xfrm>
              <a:off x="5486400" y="4267200"/>
              <a:ext cx="193198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 b="1">
                  <a:latin typeface="Calibri" charset="0"/>
                </a:rPr>
                <a:t>Part picking robot</a:t>
              </a:r>
            </a:p>
          </p:txBody>
        </p:sp>
        <p:sp>
          <p:nvSpPr>
            <p:cNvPr id="29707" name="TextBox 9"/>
            <p:cNvSpPr txBox="1">
              <a:spLocks noChangeArrowheads="1"/>
            </p:cNvSpPr>
            <p:nvPr/>
          </p:nvSpPr>
          <p:spPr bwMode="auto">
            <a:xfrm>
              <a:off x="1600200" y="4267200"/>
              <a:ext cx="72866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 b="1">
                  <a:latin typeface="Calibri" charset="0"/>
                </a:rPr>
                <a:t>Poker</a:t>
              </a:r>
            </a:p>
          </p:txBody>
        </p:sp>
        <p:sp>
          <p:nvSpPr>
            <p:cNvPr id="29708" name="TextBox 10"/>
            <p:cNvSpPr txBox="1">
              <a:spLocks noChangeArrowheads="1"/>
            </p:cNvSpPr>
            <p:nvPr/>
          </p:nvSpPr>
          <p:spPr bwMode="auto">
            <a:xfrm>
              <a:off x="7467600" y="4267200"/>
              <a:ext cx="15748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 b="1">
                  <a:latin typeface="Calibri" charset="0"/>
                </a:rPr>
                <a:t>Image analysis</a:t>
              </a:r>
            </a:p>
          </p:txBody>
        </p:sp>
        <p:sp>
          <p:nvSpPr>
            <p:cNvPr id="29709" name="TextBox 11"/>
            <p:cNvSpPr txBox="1">
              <a:spLocks noChangeArrowheads="1"/>
            </p:cNvSpPr>
            <p:nvPr/>
          </p:nvSpPr>
          <p:spPr bwMode="auto">
            <a:xfrm>
              <a:off x="457200" y="4572000"/>
              <a:ext cx="67468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>
                  <a:latin typeface="Calibri" charset="0"/>
                </a:rPr>
                <a:t>Fully </a:t>
              </a:r>
            </a:p>
          </p:txBody>
        </p:sp>
        <p:sp>
          <p:nvSpPr>
            <p:cNvPr id="29710" name="TextBox 12"/>
            <p:cNvSpPr txBox="1">
              <a:spLocks noChangeArrowheads="1"/>
            </p:cNvSpPr>
            <p:nvPr/>
          </p:nvSpPr>
          <p:spPr bwMode="auto">
            <a:xfrm>
              <a:off x="6172200" y="4572000"/>
              <a:ext cx="67468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>
                  <a:latin typeface="Calibri" charset="0"/>
                </a:rPr>
                <a:t>Fully </a:t>
              </a:r>
            </a:p>
          </p:txBody>
        </p:sp>
        <p:sp>
          <p:nvSpPr>
            <p:cNvPr id="29711" name="TextBox 13"/>
            <p:cNvSpPr txBox="1">
              <a:spLocks noChangeArrowheads="1"/>
            </p:cNvSpPr>
            <p:nvPr/>
          </p:nvSpPr>
          <p:spPr bwMode="auto">
            <a:xfrm>
              <a:off x="8001000" y="4572000"/>
              <a:ext cx="67468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>
                  <a:latin typeface="Calibri" charset="0"/>
                </a:rPr>
                <a:t>Fully </a:t>
              </a:r>
            </a:p>
          </p:txBody>
        </p:sp>
        <p:sp>
          <p:nvSpPr>
            <p:cNvPr id="29712" name="TextBox 14"/>
            <p:cNvSpPr txBox="1">
              <a:spLocks noChangeArrowheads="1"/>
            </p:cNvSpPr>
            <p:nvPr/>
          </p:nvSpPr>
          <p:spPr bwMode="auto">
            <a:xfrm>
              <a:off x="2743200" y="4572000"/>
              <a:ext cx="94773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>
                  <a:latin typeface="Calibri" charset="0"/>
                </a:rPr>
                <a:t>Partially</a:t>
              </a:r>
            </a:p>
          </p:txBody>
        </p:sp>
        <p:sp>
          <p:nvSpPr>
            <p:cNvPr id="29713" name="TextBox 15"/>
            <p:cNvSpPr txBox="1">
              <a:spLocks noChangeArrowheads="1"/>
            </p:cNvSpPr>
            <p:nvPr/>
          </p:nvSpPr>
          <p:spPr bwMode="auto">
            <a:xfrm>
              <a:off x="1524000" y="4572000"/>
              <a:ext cx="94773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>
                  <a:latin typeface="Calibri" charset="0"/>
                </a:rPr>
                <a:t>Partially</a:t>
              </a:r>
            </a:p>
          </p:txBody>
        </p:sp>
        <p:sp>
          <p:nvSpPr>
            <p:cNvPr id="29714" name="TextBox 16"/>
            <p:cNvSpPr txBox="1">
              <a:spLocks noChangeArrowheads="1"/>
            </p:cNvSpPr>
            <p:nvPr/>
          </p:nvSpPr>
          <p:spPr bwMode="auto">
            <a:xfrm>
              <a:off x="4191000" y="4572000"/>
              <a:ext cx="94773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>
                  <a:latin typeface="Calibri" charset="0"/>
                </a:rPr>
                <a:t>Partially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Outline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C12764BB-D33F-AE4C-AD58-1260C228EA5E}" type="slidenum">
              <a:rPr lang="en-US" sz="1600">
                <a:solidFill>
                  <a:srgbClr val="7B9899"/>
                </a:solidFill>
              </a:rPr>
              <a:pPr eaLnBrk="1" hangingPunct="1"/>
              <a:t>2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1536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Agents and environments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Rationality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PEAS (Performance measure, Environment, Actuators, Sensors)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Environment types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Agent types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Deterministic</a:t>
            </a:r>
            <a:r>
              <a:rPr lang="en-US" sz="360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 (vs. stochastic)</a:t>
            </a:r>
            <a:endParaRPr lang="en-US">
              <a:solidFill>
                <a:srgbClr val="7B9899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1747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9654FC25-45FF-7946-AE5F-612B009ABD2B}" type="slidenum">
              <a:rPr lang="en-US" sz="1600">
                <a:solidFill>
                  <a:srgbClr val="7B9899"/>
                </a:solidFill>
              </a:rPr>
              <a:pPr eaLnBrk="1" hangingPunct="1"/>
              <a:t>20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31749" name="Content Placeholder 4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2359025"/>
          </a:xfrm>
        </p:spPr>
        <p:txBody>
          <a:bodyPr/>
          <a:lstStyle/>
          <a:p>
            <a:pPr eaLnBrk="1" hangingPunct="1"/>
            <a:r>
              <a:rPr lang="en-GB" dirty="0">
                <a:latin typeface="Georgia" charset="0"/>
                <a:ea typeface="ＭＳ Ｐゴシック" charset="0"/>
                <a:cs typeface="ＭＳ Ｐゴシック" charset="0"/>
              </a:rPr>
              <a:t>Does the </a:t>
            </a:r>
            <a:r>
              <a:rPr lang="en-GB" dirty="0" smtClean="0">
                <a:latin typeface="Georgia" charset="0"/>
                <a:ea typeface="ＭＳ Ｐゴシック" charset="0"/>
                <a:cs typeface="ＭＳ Ｐゴシック" charset="0"/>
              </a:rPr>
              <a:t>change </a:t>
            </a:r>
            <a:r>
              <a:rPr lang="en-GB" dirty="0">
                <a:latin typeface="Georgia" charset="0"/>
                <a:ea typeface="ＭＳ Ｐゴシック" charset="0"/>
                <a:cs typeface="ＭＳ Ｐゴシック" charset="0"/>
              </a:rPr>
              <a:t>in </a:t>
            </a:r>
            <a:r>
              <a:rPr lang="en-GB" dirty="0" smtClean="0">
                <a:latin typeface="Georgia" charset="0"/>
                <a:ea typeface="ＭＳ Ｐゴシック" charset="0"/>
                <a:cs typeface="ＭＳ Ｐゴシック" charset="0"/>
              </a:rPr>
              <a:t>world state</a:t>
            </a:r>
            <a:r>
              <a:rPr lang="en-GB" dirty="0">
                <a:latin typeface="Georgia" charset="0"/>
                <a:ea typeface="ＭＳ Ｐゴシック" charset="0"/>
                <a:cs typeface="ＭＳ Ｐゴシック" charset="0"/>
              </a:rPr>
              <a:t> </a:t>
            </a:r>
            <a:r>
              <a:rPr lang="en-GB" dirty="0" smtClean="0">
                <a:latin typeface="Georgia" charset="0"/>
                <a:ea typeface="ＭＳ Ｐゴシック" charset="0"/>
              </a:rPr>
              <a:t>depend </a:t>
            </a:r>
            <a:r>
              <a:rPr lang="en-GB" i="1" dirty="0">
                <a:latin typeface="Georgia" charset="0"/>
                <a:ea typeface="ＭＳ Ｐゴシック" charset="0"/>
              </a:rPr>
              <a:t>only</a:t>
            </a:r>
            <a:r>
              <a:rPr lang="en-GB" dirty="0">
                <a:latin typeface="Georgia" charset="0"/>
                <a:ea typeface="ＭＳ Ｐゴシック" charset="0"/>
              </a:rPr>
              <a:t> on current state and agent’s action?</a:t>
            </a:r>
          </a:p>
          <a:p>
            <a:pPr eaLnBrk="1" hangingPunct="1"/>
            <a:r>
              <a:rPr lang="en-GB" dirty="0">
                <a:latin typeface="Georgia" charset="0"/>
                <a:ea typeface="ＭＳ Ｐゴシック" charset="0"/>
                <a:cs typeface="ＭＳ Ｐゴシック" charset="0"/>
              </a:rPr>
              <a:t>Non-deterministic environments</a:t>
            </a:r>
          </a:p>
          <a:p>
            <a:pPr lvl="1" eaLnBrk="1" hangingPunct="1"/>
            <a:r>
              <a:rPr lang="en-GB" dirty="0">
                <a:latin typeface="Georgia" charset="0"/>
                <a:ea typeface="ＭＳ Ｐゴシック" charset="0"/>
              </a:rPr>
              <a:t>Have aspects beyond the control of the agent</a:t>
            </a:r>
          </a:p>
          <a:p>
            <a:pPr lvl="1" eaLnBrk="1" hangingPunct="1"/>
            <a:r>
              <a:rPr lang="en-GB" dirty="0">
                <a:latin typeface="Georgia" charset="0"/>
                <a:ea typeface="ＭＳ Ｐゴシック" charset="0"/>
              </a:rPr>
              <a:t>Utility functions have to guess at changes in world</a:t>
            </a:r>
          </a:p>
          <a:p>
            <a:pPr eaLnBrk="1" hangingPunct="1"/>
            <a:endParaRPr lang="en-US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2400" y="4267200"/>
            <a:ext cx="1270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Cross Word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514600" y="4267200"/>
            <a:ext cx="14747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Backgammon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038600" y="4267200"/>
            <a:ext cx="11731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Taxi driver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486400" y="4267200"/>
            <a:ext cx="1931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Part picking robot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600200" y="4267200"/>
            <a:ext cx="7286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Poker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467600" y="4267200"/>
            <a:ext cx="157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Image analysis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52400" y="4267200"/>
            <a:ext cx="1270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Cross Word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14600" y="4267200"/>
            <a:ext cx="14747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Backgammon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038600" y="4267200"/>
            <a:ext cx="11731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Taxi driver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486400" y="4267200"/>
            <a:ext cx="579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Part 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600200" y="4267200"/>
            <a:ext cx="7286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Poker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7467600" y="4267200"/>
            <a:ext cx="157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Image analysis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52400" y="4648200"/>
            <a:ext cx="14382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Deterministic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543800" y="4648200"/>
            <a:ext cx="14382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Deterministic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038600" y="4648200"/>
            <a:ext cx="11318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Stochastic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667000" y="4648200"/>
            <a:ext cx="11318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Stochastic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447800" y="4648200"/>
            <a:ext cx="11318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Stochastic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867400" y="4648200"/>
            <a:ext cx="11318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Stochastic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Episodic </a:t>
            </a:r>
            <a:r>
              <a:rPr lang="en-US" sz="360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(vs. sequential):</a:t>
            </a:r>
            <a:endParaRPr lang="en-US">
              <a:solidFill>
                <a:srgbClr val="7B9899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3795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86EDF257-1095-2D44-8350-95504EF6033F}" type="slidenum">
              <a:rPr lang="en-US" sz="1600">
                <a:solidFill>
                  <a:srgbClr val="7B9899"/>
                </a:solidFill>
              </a:rPr>
              <a:pPr eaLnBrk="1" hangingPunct="1"/>
              <a:t>21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33797" name="Content Placeholder 4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GB" sz="2400" dirty="0">
                <a:latin typeface="Georgia" charset="0"/>
                <a:ea typeface="ＭＳ Ｐゴシック" charset="0"/>
                <a:cs typeface="ＭＳ Ｐゴシック" charset="0"/>
              </a:rPr>
              <a:t>Is the choice of current action</a:t>
            </a:r>
          </a:p>
          <a:p>
            <a:pPr lvl="1" eaLnBrk="1" hangingPunct="1"/>
            <a:r>
              <a:rPr lang="en-GB" sz="2000" dirty="0">
                <a:latin typeface="Georgia" charset="0"/>
                <a:ea typeface="ＭＳ Ｐゴシック" charset="0"/>
              </a:rPr>
              <a:t>Dependent on previous actions?</a:t>
            </a:r>
          </a:p>
          <a:p>
            <a:pPr lvl="1" eaLnBrk="1" hangingPunct="1"/>
            <a:r>
              <a:rPr lang="en-GB" sz="2000" dirty="0">
                <a:latin typeface="Georgia" charset="0"/>
                <a:ea typeface="ＭＳ Ｐゴシック" charset="0"/>
              </a:rPr>
              <a:t>If not, then the environment is episodic</a:t>
            </a:r>
          </a:p>
          <a:p>
            <a:pPr eaLnBrk="1" hangingPunct="1"/>
            <a:r>
              <a:rPr lang="en-GB" sz="2400" dirty="0">
                <a:latin typeface="Georgia" charset="0"/>
                <a:ea typeface="ＭＳ Ｐゴシック" charset="0"/>
                <a:cs typeface="ＭＳ Ｐゴシック" charset="0"/>
              </a:rPr>
              <a:t>In </a:t>
            </a:r>
            <a:r>
              <a:rPr lang="en-GB" sz="2400" dirty="0" smtClean="0">
                <a:latin typeface="Georgia" charset="0"/>
                <a:ea typeface="ＭＳ Ｐゴシック" charset="0"/>
                <a:cs typeface="ＭＳ Ｐゴシック" charset="0"/>
              </a:rPr>
              <a:t>sequential environments</a:t>
            </a:r>
            <a:r>
              <a:rPr lang="en-GB" sz="2400" dirty="0">
                <a:latin typeface="Georgia" charset="0"/>
                <a:ea typeface="ＭＳ Ｐゴシック" charset="0"/>
                <a:cs typeface="ＭＳ Ｐゴシック" charset="0"/>
              </a:rPr>
              <a:t>:</a:t>
            </a:r>
          </a:p>
          <a:p>
            <a:pPr lvl="1" eaLnBrk="1" hangingPunct="1"/>
            <a:r>
              <a:rPr lang="en-GB" sz="2000" dirty="0">
                <a:latin typeface="Georgia" charset="0"/>
                <a:ea typeface="ＭＳ Ｐゴシック" charset="0"/>
              </a:rPr>
              <a:t>Agent has to plan ahead: </a:t>
            </a:r>
          </a:p>
          <a:p>
            <a:pPr lvl="2" eaLnBrk="1" hangingPunct="1"/>
            <a:r>
              <a:rPr lang="en-GB" sz="1800" dirty="0">
                <a:latin typeface="Georgia" charset="0"/>
                <a:ea typeface="ＭＳ Ｐゴシック" charset="0"/>
              </a:rPr>
              <a:t>Current choice will affect future actions</a:t>
            </a:r>
          </a:p>
          <a:p>
            <a:pPr eaLnBrk="1" hangingPunct="1"/>
            <a:endParaRPr lang="en-US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2400" y="4267200"/>
            <a:ext cx="1270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Cross Word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514600" y="4267200"/>
            <a:ext cx="14747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Backgammon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038600" y="4267200"/>
            <a:ext cx="11731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Taxi driver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486400" y="4267200"/>
            <a:ext cx="1931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Part picking robot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600200" y="4267200"/>
            <a:ext cx="7286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Poker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467600" y="4267200"/>
            <a:ext cx="157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Image analysis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038600" y="4572000"/>
            <a:ext cx="1177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Sequential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590800" y="4572000"/>
            <a:ext cx="1177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Sequential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1295400" y="4572000"/>
            <a:ext cx="1177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Sequential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28600" y="4572000"/>
            <a:ext cx="1177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Sequential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943600" y="4572000"/>
            <a:ext cx="958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Episodic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7772400" y="4572000"/>
            <a:ext cx="958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Episodic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Static </a:t>
            </a:r>
            <a:r>
              <a:rPr lang="en-US" sz="360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(vs. dynamic):</a:t>
            </a:r>
            <a:endParaRPr lang="en-US">
              <a:solidFill>
                <a:srgbClr val="7B9899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19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1B63A26C-EB07-A946-B145-F83EDC529440}" type="slidenum">
              <a:rPr lang="en-US" sz="1600">
                <a:solidFill>
                  <a:srgbClr val="7B9899"/>
                </a:solidFill>
              </a:rPr>
              <a:pPr eaLnBrk="1" hangingPunct="1"/>
              <a:t>22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34821" name="Content Placeholder 4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8504238" cy="3352800"/>
          </a:xfrm>
        </p:spPr>
        <p:txBody>
          <a:bodyPr/>
          <a:lstStyle/>
          <a:p>
            <a:pPr eaLnBrk="1" hangingPunct="1"/>
            <a:r>
              <a:rPr lang="en-GB" dirty="0">
                <a:latin typeface="Georgia" charset="0"/>
                <a:ea typeface="ＭＳ Ｐゴシック" charset="0"/>
                <a:cs typeface="ＭＳ Ｐゴシック" charset="0"/>
              </a:rPr>
              <a:t>Static environments don’t change</a:t>
            </a:r>
          </a:p>
          <a:p>
            <a:pPr lvl="1" eaLnBrk="1" hangingPunct="1"/>
            <a:r>
              <a:rPr lang="en-GB" dirty="0">
                <a:latin typeface="Georgia" charset="0"/>
                <a:ea typeface="ＭＳ Ｐゴシック" charset="0"/>
              </a:rPr>
              <a:t>While the agent is deliberating over what to do</a:t>
            </a:r>
          </a:p>
          <a:p>
            <a:pPr eaLnBrk="1" hangingPunct="1"/>
            <a:r>
              <a:rPr lang="en-GB" dirty="0">
                <a:latin typeface="Georgia" charset="0"/>
                <a:ea typeface="ＭＳ Ｐゴシック" charset="0"/>
                <a:cs typeface="ＭＳ Ｐゴシック" charset="0"/>
              </a:rPr>
              <a:t>Dynamic environments do change</a:t>
            </a:r>
          </a:p>
          <a:p>
            <a:pPr lvl="1" eaLnBrk="1" hangingPunct="1"/>
            <a:r>
              <a:rPr lang="en-GB" sz="2000" dirty="0">
                <a:latin typeface="Georgia" charset="0"/>
                <a:ea typeface="ＭＳ Ｐゴシック" charset="0"/>
              </a:rPr>
              <a:t>So agent should/could consult the world when choosing actions</a:t>
            </a:r>
          </a:p>
          <a:p>
            <a:pPr eaLnBrk="1" hangingPunct="1"/>
            <a:r>
              <a:rPr lang="en-US" sz="2500" dirty="0" err="1" smtClean="0">
                <a:latin typeface="Georgia" charset="0"/>
                <a:ea typeface="ＭＳ Ｐゴシック" charset="0"/>
                <a:cs typeface="ＭＳ Ｐゴシック" charset="0"/>
              </a:rPr>
              <a:t>Semidynamic</a:t>
            </a:r>
            <a:r>
              <a:rPr lang="en-US" sz="2500" dirty="0">
                <a:latin typeface="Georgia" charset="0"/>
                <a:ea typeface="ＭＳ Ｐゴシック" charset="0"/>
                <a:cs typeface="ＭＳ Ｐゴシック" charset="0"/>
              </a:rPr>
              <a:t>:  If the environment itself does not change with the passage of time but the agent's performance score does.</a:t>
            </a:r>
            <a:endParaRPr lang="en-GB" sz="2500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52400" y="4572000"/>
            <a:ext cx="8978955" cy="781110"/>
            <a:chOff x="152400" y="4800600"/>
            <a:chExt cx="8978955" cy="781110"/>
          </a:xfrm>
        </p:grpSpPr>
        <p:sp>
          <p:nvSpPr>
            <p:cNvPr id="12" name="TextBox 11"/>
            <p:cNvSpPr txBox="1">
              <a:spLocks noChangeArrowheads="1"/>
            </p:cNvSpPr>
            <p:nvPr/>
          </p:nvSpPr>
          <p:spPr bwMode="auto">
            <a:xfrm>
              <a:off x="457200" y="5181600"/>
              <a:ext cx="76262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Static</a:t>
              </a:r>
            </a:p>
          </p:txBody>
        </p:sp>
        <p:sp>
          <p:nvSpPr>
            <p:cNvPr id="13" name="TextBox 12"/>
            <p:cNvSpPr txBox="1">
              <a:spLocks noChangeArrowheads="1"/>
            </p:cNvSpPr>
            <p:nvPr/>
          </p:nvSpPr>
          <p:spPr bwMode="auto">
            <a:xfrm>
              <a:off x="1676400" y="5181600"/>
              <a:ext cx="76262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Static</a:t>
              </a:r>
            </a:p>
          </p:txBody>
        </p:sp>
        <p:sp>
          <p:nvSpPr>
            <p:cNvPr id="14" name="TextBox 13"/>
            <p:cNvSpPr txBox="1">
              <a:spLocks noChangeArrowheads="1"/>
            </p:cNvSpPr>
            <p:nvPr/>
          </p:nvSpPr>
          <p:spPr bwMode="auto">
            <a:xfrm>
              <a:off x="3124200" y="5181600"/>
              <a:ext cx="76262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Static</a:t>
              </a:r>
            </a:p>
          </p:txBody>
        </p:sp>
        <p:sp>
          <p:nvSpPr>
            <p:cNvPr id="15" name="TextBox 14"/>
            <p:cNvSpPr txBox="1">
              <a:spLocks noChangeArrowheads="1"/>
            </p:cNvSpPr>
            <p:nvPr/>
          </p:nvSpPr>
          <p:spPr bwMode="auto">
            <a:xfrm>
              <a:off x="4114800" y="5181600"/>
              <a:ext cx="108835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Dynamic</a:t>
              </a: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152400" y="4800600"/>
              <a:ext cx="8978955" cy="704910"/>
              <a:chOff x="152400" y="4800600"/>
              <a:chExt cx="8978955" cy="704910"/>
            </a:xfrm>
          </p:grpSpPr>
          <p:sp>
            <p:nvSpPr>
              <p:cNvPr id="6" name="TextBox 5"/>
              <p:cNvSpPr txBox="1">
                <a:spLocks noChangeArrowheads="1"/>
              </p:cNvSpPr>
              <p:nvPr/>
            </p:nvSpPr>
            <p:spPr bwMode="auto">
              <a:xfrm>
                <a:off x="152400" y="4811713"/>
                <a:ext cx="1411214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2000" b="1">
                    <a:latin typeface="Calibri" charset="0"/>
                  </a:rPr>
                  <a:t>Cross Word</a:t>
                </a:r>
              </a:p>
            </p:txBody>
          </p:sp>
          <p:sp>
            <p:nvSpPr>
              <p:cNvPr id="7" name="TextBox 6"/>
              <p:cNvSpPr txBox="1">
                <a:spLocks noChangeArrowheads="1"/>
              </p:cNvSpPr>
              <p:nvPr/>
            </p:nvSpPr>
            <p:spPr bwMode="auto">
              <a:xfrm>
                <a:off x="2514600" y="4811713"/>
                <a:ext cx="1626492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2000" b="1">
                    <a:latin typeface="Calibri" charset="0"/>
                  </a:rPr>
                  <a:t>Backgammon</a:t>
                </a:r>
              </a:p>
            </p:txBody>
          </p:sp>
          <p:sp>
            <p:nvSpPr>
              <p:cNvPr id="8" name="TextBox 7"/>
              <p:cNvSpPr txBox="1">
                <a:spLocks noChangeArrowheads="1"/>
              </p:cNvSpPr>
              <p:nvPr/>
            </p:nvSpPr>
            <p:spPr bwMode="auto">
              <a:xfrm>
                <a:off x="4038600" y="4811713"/>
                <a:ext cx="131318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2000" b="1">
                    <a:latin typeface="Calibri" charset="0"/>
                  </a:rPr>
                  <a:t>Taxi driver</a:t>
                </a:r>
              </a:p>
            </p:txBody>
          </p:sp>
          <p:sp>
            <p:nvSpPr>
              <p:cNvPr id="9" name="TextBox 8"/>
              <p:cNvSpPr txBox="1">
                <a:spLocks noChangeArrowheads="1"/>
              </p:cNvSpPr>
              <p:nvPr/>
            </p:nvSpPr>
            <p:spPr bwMode="auto">
              <a:xfrm>
                <a:off x="5486400" y="4811713"/>
                <a:ext cx="2095445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2000" b="1">
                    <a:latin typeface="Calibri" charset="0"/>
                  </a:rPr>
                  <a:t>Part picking robot</a:t>
                </a:r>
              </a:p>
            </p:txBody>
          </p:sp>
          <p:sp>
            <p:nvSpPr>
              <p:cNvPr id="10" name="TextBox 9"/>
              <p:cNvSpPr txBox="1">
                <a:spLocks noChangeArrowheads="1"/>
              </p:cNvSpPr>
              <p:nvPr/>
            </p:nvSpPr>
            <p:spPr bwMode="auto">
              <a:xfrm>
                <a:off x="1600200" y="4811713"/>
                <a:ext cx="802448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2000" b="1" dirty="0">
                    <a:latin typeface="Calibri" charset="0"/>
                  </a:rPr>
                  <a:t>Poker</a:t>
                </a:r>
              </a:p>
            </p:txBody>
          </p:sp>
          <p:sp>
            <p:nvSpPr>
              <p:cNvPr id="11" name="TextBox 10"/>
              <p:cNvSpPr txBox="1">
                <a:spLocks noChangeArrowheads="1"/>
              </p:cNvSpPr>
              <p:nvPr/>
            </p:nvSpPr>
            <p:spPr bwMode="auto">
              <a:xfrm>
                <a:off x="7391400" y="4800600"/>
                <a:ext cx="1739955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2000" b="1">
                    <a:latin typeface="Calibri" charset="0"/>
                  </a:rPr>
                  <a:t>Image analysis</a:t>
                </a:r>
              </a:p>
            </p:txBody>
          </p:sp>
          <p:sp>
            <p:nvSpPr>
              <p:cNvPr id="16" name="TextBox 15"/>
              <p:cNvSpPr txBox="1">
                <a:spLocks noChangeArrowheads="1"/>
              </p:cNvSpPr>
              <p:nvPr/>
            </p:nvSpPr>
            <p:spPr bwMode="auto">
              <a:xfrm>
                <a:off x="5943600" y="5105400"/>
                <a:ext cx="1088359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2000">
                    <a:latin typeface="Calibri" charset="0"/>
                  </a:rPr>
                  <a:t>Dynamic</a:t>
                </a:r>
              </a:p>
            </p:txBody>
          </p:sp>
          <p:sp>
            <p:nvSpPr>
              <p:cNvPr id="17" name="TextBox 16"/>
              <p:cNvSpPr txBox="1">
                <a:spLocks noChangeArrowheads="1"/>
              </p:cNvSpPr>
              <p:nvPr/>
            </p:nvSpPr>
            <p:spPr bwMode="auto">
              <a:xfrm>
                <a:off x="7848600" y="5105400"/>
                <a:ext cx="69387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2000">
                    <a:latin typeface="Calibri" charset="0"/>
                  </a:rPr>
                  <a:t>Semi</a:t>
                </a:r>
              </a:p>
            </p:txBody>
          </p:sp>
        </p:grpSp>
      </p:grpSp>
      <p:sp>
        <p:nvSpPr>
          <p:cNvPr id="34834" name="TextBox 17"/>
          <p:cNvSpPr txBox="1">
            <a:spLocks noChangeArrowheads="1"/>
          </p:cNvSpPr>
          <p:nvPr/>
        </p:nvSpPr>
        <p:spPr bwMode="auto">
          <a:xfrm>
            <a:off x="304800" y="5638800"/>
            <a:ext cx="8229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/>
              <a:t>Another example: off-line route planning vs. on-board navigation system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Discrete</a:t>
            </a:r>
            <a:r>
              <a:rPr lang="en-US" sz="360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 (vs. continuous)</a:t>
            </a:r>
            <a:endParaRPr lang="en-US">
              <a:solidFill>
                <a:srgbClr val="7B9899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5843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4697BBD0-76DE-154A-8A70-268BE99C5DF4}" type="slidenum">
              <a:rPr lang="en-US" sz="1600">
                <a:solidFill>
                  <a:srgbClr val="7B9899"/>
                </a:solidFill>
              </a:rPr>
              <a:pPr eaLnBrk="1" hangingPunct="1"/>
              <a:t>23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35845" name="Content Placeholder 4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z="2400">
                <a:latin typeface="Georgia" charset="0"/>
                <a:ea typeface="ＭＳ Ｐゴシック" charset="0"/>
                <a:cs typeface="ＭＳ Ｐゴシック" charset="0"/>
              </a:rPr>
              <a:t>A limited number of distinct, clearly defined percepts and actions vs. </a:t>
            </a:r>
            <a:r>
              <a:rPr lang="en-GB" sz="2400">
                <a:latin typeface="Georgia" charset="0"/>
                <a:ea typeface="ＭＳ Ｐゴシック" charset="0"/>
                <a:cs typeface="ＭＳ Ｐゴシック" charset="0"/>
              </a:rPr>
              <a:t>a range of values (continuous)</a:t>
            </a:r>
            <a:endParaRPr lang="en-US" sz="2400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2400" y="3668713"/>
            <a:ext cx="1270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Cross Word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514600" y="3668713"/>
            <a:ext cx="14747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Backgammon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038600" y="3668713"/>
            <a:ext cx="11731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Taxi driver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486400" y="3668713"/>
            <a:ext cx="19319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Part picking robot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600200" y="3668713"/>
            <a:ext cx="7286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Poker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391400" y="3657600"/>
            <a:ext cx="157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Image analysis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81000" y="4114800"/>
            <a:ext cx="949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Discrete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524000" y="4114800"/>
            <a:ext cx="949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Discrete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743200" y="4114800"/>
            <a:ext cx="949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Discrete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267200" y="4114800"/>
            <a:ext cx="6794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Conti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172200" y="4114800"/>
            <a:ext cx="6794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Conti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7848600" y="4038600"/>
            <a:ext cx="6794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Conti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Single agent</a:t>
            </a:r>
            <a:r>
              <a:rPr lang="en-US" sz="360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 (vs. multiagent):</a:t>
            </a:r>
            <a:endParaRPr lang="en-US">
              <a:solidFill>
                <a:srgbClr val="7B9899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6867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AACDFA9E-477E-5C41-9B58-CD8B70EAC97F}" type="slidenum">
              <a:rPr lang="en-US" sz="1600">
                <a:solidFill>
                  <a:srgbClr val="7B9899"/>
                </a:solidFill>
              </a:rPr>
              <a:pPr eaLnBrk="1" hangingPunct="1"/>
              <a:t>24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36869" name="Content Placeholder 4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1444625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An agent operating by itself in an </a:t>
            </a:r>
            <a:r>
              <a:rPr lang="en-US" sz="2400" dirty="0" smtClean="0">
                <a:latin typeface="Georgia" charset="0"/>
                <a:ea typeface="ＭＳ Ｐゴシック" charset="0"/>
                <a:cs typeface="ＭＳ Ｐゴシック" charset="0"/>
              </a:rPr>
              <a:t>environment vs.</a:t>
            </a:r>
            <a:br>
              <a:rPr lang="en-US" sz="2400" dirty="0" smtClean="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 sz="2400" dirty="0" smtClean="0">
                <a:latin typeface="Georgia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there are many agents working together</a:t>
            </a:r>
            <a:endParaRPr lang="en-US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2400" y="3668713"/>
            <a:ext cx="1270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Cross Word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514600" y="3668713"/>
            <a:ext cx="14747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Backgammon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038600" y="3668713"/>
            <a:ext cx="11731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Taxi driver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486400" y="3668713"/>
            <a:ext cx="19319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Part picking robot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600200" y="3668713"/>
            <a:ext cx="7286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Poker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391400" y="3657600"/>
            <a:ext cx="157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Image analysis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81000" y="4038600"/>
            <a:ext cx="742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Single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172200" y="4114800"/>
            <a:ext cx="742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Single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7772400" y="4038600"/>
            <a:ext cx="742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Single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343400" y="41148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Multi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819400" y="41148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Multi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600200" y="41148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Multi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379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rPr>
              <a:t>Summary. </a:t>
            </a:r>
            <a:endParaRPr lang="en-US">
              <a:solidFill>
                <a:schemeClr val="tx1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54" name="Table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282943"/>
              </p:ext>
            </p:extLst>
          </p:nvPr>
        </p:nvGraphicFramePr>
        <p:xfrm>
          <a:off x="228599" y="1628747"/>
          <a:ext cx="8686801" cy="29514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346207"/>
                <a:gridCol w="1320794"/>
                <a:gridCol w="1600200"/>
                <a:gridCol w="1143000"/>
                <a:gridCol w="1066800"/>
                <a:gridCol w="1066800"/>
                <a:gridCol w="1143000"/>
              </a:tblGrid>
              <a:tr h="370840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Observable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Deterministic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Episodic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Static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Discrete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Agents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eaLnBrk="1" hangingPunct="1"/>
                      <a:r>
                        <a:rPr lang="en-US" sz="1500" dirty="0" smtClean="0"/>
                        <a:t>Cross Word</a:t>
                      </a:r>
                      <a:endParaRPr lang="en-US" sz="1500" b="1" dirty="0">
                        <a:latin typeface="Calibri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Fully 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Deterministic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Sequential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Static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Discrete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Single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Poker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Fully 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Stochastic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Sequential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Static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Discrete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Multi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Backgammon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Partially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Stochastic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Sequential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Static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Discrete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Multi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Taxi driver</a:t>
                      </a:r>
                      <a:endParaRPr lang="en-US" sz="1500" b="1" dirty="0" smtClean="0">
                        <a:latin typeface="Calibri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Partially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Stochastic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Sequential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Dynamic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Conti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Multi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eaLnBrk="1" hangingPunct="1"/>
                      <a:r>
                        <a:rPr lang="en-US" sz="1500" dirty="0" smtClean="0"/>
                        <a:t>Part picking robot</a:t>
                      </a:r>
                      <a:endParaRPr lang="en-US" sz="1500" b="1" dirty="0">
                        <a:latin typeface="Calibri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Partially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Stochastic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Episodic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Dynamic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Conti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Single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eaLnBrk="1" hangingPunct="1"/>
                      <a:r>
                        <a:rPr lang="en-US" sz="1500" dirty="0" smtClean="0"/>
                        <a:t>Image analysis</a:t>
                      </a:r>
                      <a:endParaRPr lang="en-US" sz="1500" b="1" dirty="0">
                        <a:latin typeface="Calibri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Fully 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Deterministic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Episodic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1" hangingPunct="1"/>
                      <a:r>
                        <a:rPr lang="en-US" sz="1500" dirty="0" smtClean="0"/>
                        <a:t>Semi</a:t>
                      </a:r>
                      <a:endParaRPr lang="en-US" sz="1500" dirty="0">
                        <a:latin typeface="Calibri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Conti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Single</a:t>
                      </a:r>
                      <a:endParaRPr lang="en-US" sz="15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Environments and Rational Choice</a:t>
            </a:r>
            <a:endParaRPr lang="en-US" dirty="0">
              <a:solidFill>
                <a:srgbClr val="7B9899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993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982DB7FD-6B8F-274C-9F99-95620E688A05}" type="slidenum">
              <a:rPr lang="en-US" sz="1600">
                <a:solidFill>
                  <a:srgbClr val="7B9899"/>
                </a:solidFill>
              </a:rPr>
              <a:pPr eaLnBrk="1" hangingPunct="1"/>
              <a:t>26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39941" name="TextBox 5"/>
          <p:cNvSpPr txBox="1">
            <a:spLocks noChangeArrowheads="1"/>
          </p:cNvSpPr>
          <p:nvPr/>
        </p:nvSpPr>
        <p:spPr bwMode="auto">
          <a:xfrm>
            <a:off x="3429000" y="1981200"/>
            <a:ext cx="1447800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Fully Observable</a:t>
            </a:r>
          </a:p>
        </p:txBody>
      </p:sp>
      <p:sp>
        <p:nvSpPr>
          <p:cNvPr id="39942" name="TextBox 7"/>
          <p:cNvSpPr txBox="1">
            <a:spLocks noChangeArrowheads="1"/>
          </p:cNvSpPr>
          <p:nvPr/>
        </p:nvSpPr>
        <p:spPr bwMode="auto">
          <a:xfrm>
            <a:off x="1752600" y="3276600"/>
            <a:ext cx="160020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Deterministic</a:t>
            </a:r>
          </a:p>
        </p:txBody>
      </p:sp>
      <p:sp>
        <p:nvSpPr>
          <p:cNvPr id="39943" name="TextBox 8"/>
          <p:cNvSpPr txBox="1">
            <a:spLocks noChangeArrowheads="1"/>
          </p:cNvSpPr>
          <p:nvPr/>
        </p:nvSpPr>
        <p:spPr bwMode="auto">
          <a:xfrm>
            <a:off x="1676400" y="4267200"/>
            <a:ext cx="1600200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Certainty: Search</a:t>
            </a:r>
          </a:p>
        </p:txBody>
      </p:sp>
      <p:sp>
        <p:nvSpPr>
          <p:cNvPr id="39944" name="TextBox 9"/>
          <p:cNvSpPr txBox="1">
            <a:spLocks noChangeArrowheads="1"/>
          </p:cNvSpPr>
          <p:nvPr/>
        </p:nvSpPr>
        <p:spPr bwMode="auto">
          <a:xfrm>
            <a:off x="3810000" y="4267200"/>
            <a:ext cx="160020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Uncertainty</a:t>
            </a:r>
          </a:p>
        </p:txBody>
      </p:sp>
      <p:cxnSp>
        <p:nvCxnSpPr>
          <p:cNvPr id="12" name="Straight Arrow Connector 11"/>
          <p:cNvCxnSpPr>
            <a:stCxn id="39941" idx="2"/>
            <a:endCxn id="39942" idx="0"/>
          </p:cNvCxnSpPr>
          <p:nvPr/>
        </p:nvCxnSpPr>
        <p:spPr>
          <a:xfrm rot="5400000">
            <a:off x="3028156" y="2151857"/>
            <a:ext cx="649287" cy="1600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9942" idx="2"/>
            <a:endCxn id="39943" idx="0"/>
          </p:cNvCxnSpPr>
          <p:nvPr/>
        </p:nvCxnSpPr>
        <p:spPr>
          <a:xfrm rot="5400000">
            <a:off x="2204244" y="3918744"/>
            <a:ext cx="620712" cy="76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39942" idx="3"/>
          </p:cNvCxnSpPr>
          <p:nvPr/>
        </p:nvCxnSpPr>
        <p:spPr>
          <a:xfrm>
            <a:off x="3352800" y="3460750"/>
            <a:ext cx="1219200" cy="7302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cxnSpLocks noChangeShapeType="1"/>
            <a:stCxn id="39941" idx="2"/>
          </p:cNvCxnSpPr>
          <p:nvPr/>
        </p:nvCxnSpPr>
        <p:spPr bwMode="auto">
          <a:xfrm rot="16200000" flipH="1">
            <a:off x="3656806" y="3123407"/>
            <a:ext cx="1563687" cy="571500"/>
          </a:xfrm>
          <a:prstGeom prst="straightConnector1">
            <a:avLst/>
          </a:prstGeom>
          <a:noFill/>
          <a:ln w="11429">
            <a:solidFill>
              <a:schemeClr val="accent1"/>
            </a:solidFill>
            <a:prstDash val="sysDash"/>
            <a:round/>
            <a:headEnd/>
            <a:tailEnd type="arrow" w="med" len="med"/>
          </a:ln>
          <a:effectLst>
            <a:outerShdw blurRad="50800" dist="254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49" name="TextBox 18"/>
          <p:cNvSpPr txBox="1">
            <a:spLocks noChangeArrowheads="1"/>
          </p:cNvSpPr>
          <p:nvPr/>
        </p:nvSpPr>
        <p:spPr bwMode="auto">
          <a:xfrm>
            <a:off x="4648200" y="3048000"/>
            <a:ext cx="533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no</a:t>
            </a:r>
          </a:p>
        </p:txBody>
      </p:sp>
      <p:sp>
        <p:nvSpPr>
          <p:cNvPr id="39950" name="TextBox 19"/>
          <p:cNvSpPr txBox="1">
            <a:spLocks noChangeArrowheads="1"/>
          </p:cNvSpPr>
          <p:nvPr/>
        </p:nvSpPr>
        <p:spPr bwMode="auto">
          <a:xfrm>
            <a:off x="2286000" y="2590800"/>
            <a:ext cx="83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yes</a:t>
            </a:r>
          </a:p>
        </p:txBody>
      </p:sp>
      <p:sp>
        <p:nvSpPr>
          <p:cNvPr id="39951" name="TextBox 20"/>
          <p:cNvSpPr txBox="1">
            <a:spLocks noChangeArrowheads="1"/>
          </p:cNvSpPr>
          <p:nvPr/>
        </p:nvSpPr>
        <p:spPr bwMode="auto">
          <a:xfrm>
            <a:off x="1905000" y="3744913"/>
            <a:ext cx="838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yes</a:t>
            </a:r>
          </a:p>
        </p:txBody>
      </p:sp>
      <p:sp>
        <p:nvSpPr>
          <p:cNvPr id="39952" name="TextBox 21"/>
          <p:cNvSpPr txBox="1">
            <a:spLocks noChangeArrowheads="1"/>
          </p:cNvSpPr>
          <p:nvPr/>
        </p:nvSpPr>
        <p:spPr bwMode="auto">
          <a:xfrm>
            <a:off x="3657600" y="3276600"/>
            <a:ext cx="533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no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Artificial Intelligence a modern approach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6060-2E24-9146-A883-F1AAD65D0404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3924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Choice Question (not graded)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goal-based agent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uses reflexes to reach a goal.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maximizes average performance.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selects actions to reach a goal given sensory input.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learns from its experience.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Select one.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Artificial Intelligence a modern approach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6060-2E24-9146-A883-F1AAD65D0404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3685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Agent types</a:t>
            </a:r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E7030EF5-269D-6241-ABE5-BD4C619EE86A}" type="slidenum">
              <a:rPr lang="en-US" sz="1600">
                <a:solidFill>
                  <a:srgbClr val="7B9899"/>
                </a:solidFill>
              </a:rPr>
              <a:pPr eaLnBrk="1" hangingPunct="1"/>
              <a:t>29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41989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Four basic types in order of increasing generality:</a:t>
            </a:r>
          </a:p>
          <a:p>
            <a:pPr lvl="1" eaLnBrk="1" hangingPunct="1"/>
            <a:r>
              <a:rPr lang="en-US" dirty="0">
                <a:latin typeface="Georgia" charset="0"/>
                <a:ea typeface="ＭＳ Ｐゴシック" charset="0"/>
              </a:rPr>
              <a:t>Simple reflex agents	</a:t>
            </a:r>
          </a:p>
          <a:p>
            <a:pPr lvl="1" eaLnBrk="1" hangingPunct="1"/>
            <a:r>
              <a:rPr lang="en-US" dirty="0" smtClean="0">
                <a:latin typeface="Georgia" charset="0"/>
                <a:ea typeface="ＭＳ Ｐゴシック" charset="0"/>
              </a:rPr>
              <a:t>Reflex </a:t>
            </a:r>
            <a:r>
              <a:rPr lang="en-US" dirty="0">
                <a:latin typeface="Georgia" charset="0"/>
                <a:ea typeface="ＭＳ Ｐゴシック" charset="0"/>
              </a:rPr>
              <a:t>agents with state/model</a:t>
            </a:r>
          </a:p>
          <a:p>
            <a:pPr lvl="1" eaLnBrk="1" hangingPunct="1"/>
            <a:r>
              <a:rPr lang="en-US" dirty="0">
                <a:latin typeface="Georgia" charset="0"/>
                <a:ea typeface="ＭＳ Ｐゴシック" charset="0"/>
              </a:rPr>
              <a:t>Goal-based agents</a:t>
            </a:r>
          </a:p>
          <a:p>
            <a:pPr lvl="1" eaLnBrk="1" hangingPunct="1"/>
            <a:r>
              <a:rPr lang="en-US" dirty="0">
                <a:latin typeface="Georgia" charset="0"/>
                <a:ea typeface="ＭＳ Ｐゴシック" charset="0"/>
              </a:rPr>
              <a:t>Utility-based agents</a:t>
            </a:r>
          </a:p>
          <a:p>
            <a:pPr lvl="1" eaLnBrk="1" hangingPunct="1"/>
            <a:r>
              <a:rPr lang="en-US" dirty="0">
                <a:latin typeface="Georgia" charset="0"/>
                <a:ea typeface="ＭＳ Ｐゴシック" charset="0"/>
              </a:rPr>
              <a:t>All these can be turned into learning </a:t>
            </a:r>
            <a:r>
              <a:rPr lang="en-US" dirty="0" smtClean="0">
                <a:latin typeface="Georgia" charset="0"/>
                <a:ea typeface="ＭＳ Ｐゴシック" charset="0"/>
              </a:rPr>
              <a:t>agents</a:t>
            </a:r>
            <a:endParaRPr lang="en-US" dirty="0">
              <a:latin typeface="Georgia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PEAS Model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Artificial Intelligence a modern approach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6060-2E24-9146-A883-F1AAD65D040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498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Simple reflex agents</a:t>
            </a:r>
          </a:p>
        </p:txBody>
      </p:sp>
      <p:sp>
        <p:nvSpPr>
          <p:cNvPr id="4301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A152E6CB-DFAB-0546-ADFF-C027B4EC991D}" type="slidenum">
              <a:rPr lang="en-US" sz="1600">
                <a:solidFill>
                  <a:srgbClr val="7B9899"/>
                </a:solidFill>
              </a:rPr>
              <a:pPr eaLnBrk="1" hangingPunct="1"/>
              <a:t>30</a:t>
            </a:fld>
            <a:endParaRPr lang="en-US" sz="1600">
              <a:solidFill>
                <a:srgbClr val="7B9899"/>
              </a:solidFill>
            </a:endParaRPr>
          </a:p>
        </p:txBody>
      </p:sp>
      <p:pic>
        <p:nvPicPr>
          <p:cNvPr id="43013" name="Picture 4" descr="simple-reflex-agent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5000" y="1600200"/>
            <a:ext cx="4800600" cy="3055938"/>
          </a:xfrm>
        </p:spPr>
      </p:pic>
      <p:pic>
        <p:nvPicPr>
          <p:cNvPr id="430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800600"/>
            <a:ext cx="7496175" cy="159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Simple reflex agents</a:t>
            </a:r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3C1BC8FD-CFDE-6C4A-9805-41AD339A4880}" type="slidenum">
              <a:rPr lang="en-US" sz="1600">
                <a:solidFill>
                  <a:srgbClr val="7B9899"/>
                </a:solidFill>
              </a:rPr>
              <a:pPr eaLnBrk="1" hangingPunct="1"/>
              <a:t>31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Simple but very limited intelligence.</a:t>
            </a:r>
          </a:p>
          <a:p>
            <a:pPr eaLnBrk="1" hangingPunct="1"/>
            <a:r>
              <a:rPr lang="en-US" sz="2400" b="1" dirty="0">
                <a:latin typeface="Georgia" charset="0"/>
                <a:ea typeface="ＭＳ Ｐゴシック" charset="0"/>
                <a:cs typeface="ＭＳ Ｐゴシック" charset="0"/>
              </a:rPr>
              <a:t>Action does not depend on percept history, only on current percept. </a:t>
            </a:r>
            <a:endParaRPr lang="en-US" sz="2400" b="1" dirty="0" smtClean="0">
              <a:latin typeface="Georgia" charset="0"/>
              <a:ea typeface="ＭＳ Ｐゴシック" charset="0"/>
              <a:cs typeface="ＭＳ Ｐゴシック" charset="0"/>
            </a:endParaRPr>
          </a:p>
          <a:p>
            <a:pPr lvl="1" eaLnBrk="1" hangingPunct="1"/>
            <a:r>
              <a:rPr lang="en-US" sz="2400" dirty="0">
                <a:latin typeface="Georgia" charset="0"/>
                <a:ea typeface="ＭＳ Ｐゴシック" charset="0"/>
              </a:rPr>
              <a:t>Thermostat</a:t>
            </a:r>
            <a:r>
              <a:rPr lang="en-US" sz="2400" dirty="0" smtClean="0">
                <a:latin typeface="Georgia" charset="0"/>
                <a:ea typeface="ＭＳ Ｐゴシック" charset="0"/>
              </a:rPr>
              <a:t>.</a:t>
            </a:r>
            <a:endParaRPr lang="en-US" sz="2400" b="1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Wingdings" charset="2"/>
              <a:buChar char=""/>
            </a:pP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Therefore no memory requirements.</a:t>
            </a:r>
          </a:p>
          <a:p>
            <a:pPr eaLnBrk="1" hangingPunct="1">
              <a:buFont typeface="Wingdings 2" charset="2"/>
              <a:buChar char=""/>
            </a:pP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Infinite loops	</a:t>
            </a:r>
          </a:p>
          <a:p>
            <a:pPr lvl="1" eaLnBrk="1" hangingPunct="1"/>
            <a:r>
              <a:rPr lang="en-US" sz="2400" dirty="0">
                <a:latin typeface="Georgia" charset="0"/>
                <a:ea typeface="ＭＳ Ｐゴシック" charset="0"/>
              </a:rPr>
              <a:t>Suppose vacuum cleaner does not observe location. What do you do given location = clean? Left </a:t>
            </a:r>
            <a:r>
              <a:rPr lang="en-US" sz="2400" dirty="0" smtClean="0">
                <a:latin typeface="Georgia" charset="0"/>
                <a:ea typeface="ＭＳ Ｐゴシック" charset="0"/>
              </a:rPr>
              <a:t>on </a:t>
            </a:r>
            <a:r>
              <a:rPr lang="en-US" sz="2400" dirty="0">
                <a:latin typeface="Georgia" charset="0"/>
                <a:ea typeface="ＭＳ Ｐゴシック" charset="0"/>
              </a:rPr>
              <a:t>A or right on B -&gt; infinite loop.</a:t>
            </a:r>
          </a:p>
          <a:p>
            <a:pPr lvl="1" eaLnBrk="1" hangingPunct="1"/>
            <a:r>
              <a:rPr lang="en-US" sz="2400" dirty="0">
                <a:latin typeface="Georgia" charset="0"/>
                <a:ea typeface="ＭＳ Ｐゴシック" charset="0"/>
                <a:hlinkClick r:id="rId3"/>
              </a:rPr>
              <a:t>Fly buzzing </a:t>
            </a:r>
            <a:r>
              <a:rPr lang="en-US" sz="2400" dirty="0">
                <a:latin typeface="Georgia" charset="0"/>
                <a:ea typeface="ＭＳ Ｐゴシック" charset="0"/>
              </a:rPr>
              <a:t>around window or light.</a:t>
            </a:r>
          </a:p>
          <a:p>
            <a:pPr lvl="1" eaLnBrk="1" hangingPunct="1"/>
            <a:r>
              <a:rPr lang="en-US" sz="2400" dirty="0">
                <a:latin typeface="Georgia" charset="0"/>
                <a:ea typeface="ＭＳ Ｐゴシック" charset="0"/>
              </a:rPr>
              <a:t>Possible Solution: Randomize action</a:t>
            </a:r>
            <a:r>
              <a:rPr lang="en-US" sz="2400" dirty="0" smtClean="0">
                <a:latin typeface="Georgia" charset="0"/>
                <a:ea typeface="ＭＳ Ｐゴシック" charset="0"/>
              </a:rPr>
              <a:t>.</a:t>
            </a:r>
            <a:endParaRPr lang="en-US" sz="2400" dirty="0">
              <a:latin typeface="Georgia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States: Beyond Reflexes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Recall the </a:t>
            </a:r>
            <a:r>
              <a:rPr lang="en-US" sz="24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agent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function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 that maps from percept histories to actions: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[</a:t>
            </a:r>
            <a:r>
              <a:rPr lang="en-US" sz="2400" i="1" dirty="0">
                <a:latin typeface="Georgia" charset="0"/>
                <a:ea typeface="ＭＳ Ｐゴシック" charset="0"/>
                <a:cs typeface="ＭＳ Ｐゴシック" charset="0"/>
              </a:rPr>
              <a:t>f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: </a:t>
            </a:r>
            <a:r>
              <a:rPr lang="en-US" sz="2400" dirty="0">
                <a:latin typeface="Monotype Corsiva" charset="0"/>
                <a:ea typeface="ＭＳ Ｐゴシック" charset="0"/>
                <a:cs typeface="ＭＳ Ｐゴシック" charset="0"/>
              </a:rPr>
              <a:t>P*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  <a:sym typeface="Wingdings" charset="0"/>
              </a:rPr>
              <a:t> </a:t>
            </a:r>
            <a:r>
              <a:rPr lang="en-US" sz="2400" dirty="0">
                <a:latin typeface="Monotype Corsiva" charset="0"/>
                <a:ea typeface="ＭＳ Ｐゴシック" charset="0"/>
                <a:cs typeface="ＭＳ Ｐゴシック" charset="0"/>
              </a:rPr>
              <a:t>A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]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An agent program can implement an agent function by maintaining an </a:t>
            </a:r>
            <a:r>
              <a:rPr lang="en-US" sz="2400" b="1" dirty="0">
                <a:latin typeface="Georgia" charset="0"/>
                <a:ea typeface="ＭＳ Ｐゴシック" charset="0"/>
                <a:cs typeface="ＭＳ Ｐゴシック" charset="0"/>
              </a:rPr>
              <a:t>internal state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. 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The internal state can contain information about the state of the external environment.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The state depends on the history of percepts and on the history of actions taken:</a:t>
            </a:r>
          </a:p>
          <a:p>
            <a:pPr algn="ctr" eaLnBrk="1" hangingPunct="1">
              <a:lnSpc>
                <a:spcPct val="90000"/>
              </a:lnSpc>
              <a:buFont typeface="Wingdings 2" charset="0"/>
              <a:buNone/>
            </a:pP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[</a:t>
            </a:r>
            <a:r>
              <a:rPr lang="en-US" sz="2400" i="1" dirty="0">
                <a:latin typeface="Georgia" charset="0"/>
                <a:ea typeface="ＭＳ Ｐゴシック" charset="0"/>
                <a:cs typeface="ＭＳ Ｐゴシック" charset="0"/>
              </a:rPr>
              <a:t>f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: </a:t>
            </a:r>
            <a:r>
              <a:rPr lang="en-US" sz="2400" dirty="0">
                <a:latin typeface="Monotype Corsiva" charset="0"/>
                <a:ea typeface="ＭＳ Ｐゴシック" charset="0"/>
                <a:cs typeface="ＭＳ Ｐゴシック" charset="0"/>
              </a:rPr>
              <a:t>P*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2400" dirty="0">
                <a:latin typeface="Monotype Corsiva" charset="0"/>
                <a:ea typeface="ＭＳ Ｐゴシック" charset="0"/>
                <a:cs typeface="ＭＳ Ｐゴシック" charset="0"/>
              </a:rPr>
              <a:t>A*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  <a:sym typeface="Wingdings" charset="0"/>
              </a:rPr>
              <a:t> </a:t>
            </a:r>
            <a:r>
              <a:rPr lang="en-US" sz="2400" dirty="0">
                <a:latin typeface="Monotype Corsiva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  <a:sym typeface="Wingdings" charset="0"/>
              </a:rPr>
              <a:t> </a:t>
            </a:r>
            <a:r>
              <a:rPr lang="en-US" sz="2400" dirty="0">
                <a:latin typeface="Monotype Corsiva" charset="0"/>
                <a:ea typeface="ＭＳ Ｐゴシック" charset="0"/>
                <a:cs typeface="ＭＳ Ｐゴシック" charset="0"/>
              </a:rPr>
              <a:t>A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] where </a:t>
            </a:r>
            <a:r>
              <a:rPr lang="en-US" sz="2400" dirty="0">
                <a:latin typeface="Monotype Corsiva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 is the set of states</a:t>
            </a:r>
            <a:r>
              <a:rPr lang="en-US" sz="2400" dirty="0" smtClean="0">
                <a:latin typeface="Georgia" charset="0"/>
                <a:ea typeface="ＭＳ Ｐゴシック" charset="0"/>
                <a:cs typeface="ＭＳ Ｐゴシック" charset="0"/>
              </a:rPr>
              <a:t>.</a:t>
            </a:r>
            <a:endParaRPr lang="en-US" sz="2400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7108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4710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72AC7A6-728E-8D4D-A309-485F07894D50}" type="slidenum">
              <a:rPr lang="en-US" sz="1600">
                <a:solidFill>
                  <a:srgbClr val="7B9899"/>
                </a:solidFill>
              </a:rPr>
              <a:pPr eaLnBrk="1" hangingPunct="1"/>
              <a:t>32</a:t>
            </a:fld>
            <a:endParaRPr lang="en-US" sz="1600">
              <a:solidFill>
                <a:srgbClr val="7B9899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States and Memory: Game Theory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If each state includes the information about the percepts and actions that led to it, the state space has </a:t>
            </a:r>
            <a:r>
              <a:rPr lang="en-US" b="1">
                <a:latin typeface="Georgia" charset="0"/>
                <a:ea typeface="ＭＳ Ｐゴシック" charset="0"/>
                <a:cs typeface="ＭＳ Ｐゴシック" charset="0"/>
              </a:rPr>
              <a:t>perfect recall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.</a:t>
            </a:r>
          </a:p>
          <a:p>
            <a:r>
              <a:rPr lang="en-US" b="1">
                <a:latin typeface="Georgia" charset="0"/>
                <a:ea typeface="ＭＳ Ｐゴシック" charset="0"/>
                <a:cs typeface="ＭＳ Ｐゴシック" charset="0"/>
              </a:rPr>
              <a:t>Perfect Information 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= Perfect Recall + Full Observability + Deterministic Actions.</a:t>
            </a:r>
          </a:p>
        </p:txBody>
      </p:sp>
      <p:sp>
        <p:nvSpPr>
          <p:cNvPr id="48132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4813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B11D6860-6BBA-B54B-8F36-955A8DB22EE7}" type="slidenum">
              <a:rPr lang="en-US" sz="1600">
                <a:solidFill>
                  <a:srgbClr val="7B9899"/>
                </a:solidFill>
              </a:rPr>
              <a:pPr eaLnBrk="1" hangingPunct="1"/>
              <a:t>33</a:t>
            </a:fld>
            <a:endParaRPr lang="en-US" sz="1600">
              <a:solidFill>
                <a:srgbClr val="7B9899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Model-based reflex agents</a:t>
            </a:r>
          </a:p>
        </p:txBody>
      </p:sp>
      <p:sp>
        <p:nvSpPr>
          <p:cNvPr id="4915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994EBD01-46C9-1348-976A-9156AEFAF972}" type="slidenum">
              <a:rPr lang="en-US" sz="1600">
                <a:solidFill>
                  <a:srgbClr val="7B9899"/>
                </a:solidFill>
              </a:rPr>
              <a:pPr eaLnBrk="1" hangingPunct="1"/>
              <a:t>34</a:t>
            </a:fld>
            <a:endParaRPr lang="en-US" sz="1600">
              <a:solidFill>
                <a:srgbClr val="7B9899"/>
              </a:solidFill>
            </a:endParaRPr>
          </a:p>
        </p:txBody>
      </p:sp>
      <p:pic>
        <p:nvPicPr>
          <p:cNvPr id="49157" name="Picture 4" descr="reflex+state-agent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" y="1447800"/>
            <a:ext cx="4495800" cy="2862263"/>
          </a:xfrm>
        </p:spPr>
      </p:pic>
      <p:sp>
        <p:nvSpPr>
          <p:cNvPr id="49158" name="Content Placeholder 2"/>
          <p:cNvSpPr txBox="1">
            <a:spLocks/>
          </p:cNvSpPr>
          <p:nvPr/>
        </p:nvSpPr>
        <p:spPr bwMode="auto">
          <a:xfrm>
            <a:off x="4876800" y="1447800"/>
            <a:ext cx="3776663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547688" indent="-27305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 sz="1800" dirty="0">
                <a:latin typeface="Georgia" charset="0"/>
              </a:rPr>
              <a:t>Know how world evolves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0"/>
              <a:buChar char=""/>
            </a:pPr>
            <a:r>
              <a:rPr lang="en-US" sz="1600" dirty="0">
                <a:solidFill>
                  <a:schemeClr val="tx2"/>
                </a:solidFill>
                <a:latin typeface="Georgia" charset="0"/>
                <a:ea typeface="ＭＳ Ｐゴシック" charset="0"/>
              </a:rPr>
              <a:t>Overtaking car gets closer from behind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 sz="1800" dirty="0">
                <a:latin typeface="Georgia" charset="0"/>
              </a:rPr>
              <a:t>How agents actions affect the world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0"/>
              <a:buChar char=""/>
            </a:pPr>
            <a:r>
              <a:rPr lang="en-US" sz="1600" dirty="0">
                <a:solidFill>
                  <a:schemeClr val="tx2"/>
                </a:solidFill>
                <a:latin typeface="Georgia" charset="0"/>
                <a:ea typeface="ＭＳ Ｐゴシック" charset="0"/>
              </a:rPr>
              <a:t>Wheel turned clockwise takes you right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0"/>
              <a:buChar char=""/>
            </a:pPr>
            <a:endParaRPr lang="en-US" sz="1600" dirty="0">
              <a:solidFill>
                <a:schemeClr val="tx2"/>
              </a:solidFill>
              <a:latin typeface="Georgia" charset="0"/>
              <a:ea typeface="ＭＳ Ｐゴシック" charset="0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 sz="1800" dirty="0">
                <a:latin typeface="Georgia" charset="0"/>
              </a:rPr>
              <a:t>Model </a:t>
            </a:r>
            <a:r>
              <a:rPr lang="en-US" sz="1800" dirty="0" smtClean="0">
                <a:latin typeface="Georgia" charset="0"/>
              </a:rPr>
              <a:t>based </a:t>
            </a:r>
            <a:r>
              <a:rPr lang="en-US" sz="1800" dirty="0">
                <a:latin typeface="Georgia" charset="0"/>
              </a:rPr>
              <a:t>agents update their state</a:t>
            </a:r>
          </a:p>
        </p:txBody>
      </p:sp>
      <p:pic>
        <p:nvPicPr>
          <p:cNvPr id="4915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343400"/>
            <a:ext cx="6400800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Goal-based agents</a:t>
            </a:r>
          </a:p>
        </p:txBody>
      </p:sp>
      <p:sp>
        <p:nvSpPr>
          <p:cNvPr id="5017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36F20C3A-1FA0-D647-B1A1-D75C14BBE4A9}" type="slidenum">
              <a:rPr lang="en-US" sz="1600">
                <a:solidFill>
                  <a:srgbClr val="7B9899"/>
                </a:solidFill>
              </a:rPr>
              <a:pPr eaLnBrk="1" hangingPunct="1"/>
              <a:t>35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knowing state and environment? Enough?</a:t>
            </a:r>
          </a:p>
          <a:p>
            <a:pPr lvl="1" eaLnBrk="1" hangingPunct="1">
              <a:buFont typeface="Arial" charset="0"/>
              <a:buChar char="–"/>
            </a:pPr>
            <a:r>
              <a:rPr lang="en-US">
                <a:latin typeface="Georgia" charset="0"/>
                <a:ea typeface="ＭＳ Ｐゴシック" charset="0"/>
              </a:rPr>
              <a:t>Taxi can go left, right, straight</a:t>
            </a:r>
          </a:p>
          <a:p>
            <a:pPr eaLnBrk="1" hangingPunct="1">
              <a:buFont typeface="Arial" charset="0"/>
              <a:buChar char="•"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Have a goal	</a:t>
            </a:r>
          </a:p>
          <a:p>
            <a:pPr lvl="1" eaLnBrk="1" hangingPunct="1"/>
            <a:r>
              <a:rPr lang="en-US">
                <a:latin typeface="Georgia" charset="0"/>
                <a:ea typeface="ＭＳ Ｐゴシック" charset="0"/>
              </a:rPr>
              <a:t>A destination to get to</a:t>
            </a:r>
          </a:p>
          <a:p>
            <a:pPr eaLnBrk="1" hangingPunct="1"/>
            <a:r>
              <a:rPr lang="en-GB" sz="2900">
                <a:latin typeface="Georgia" charset="0"/>
                <a:ea typeface="ＭＳ Ｐゴシック" charset="0"/>
                <a:cs typeface="ＭＳ Ｐゴシック" charset="0"/>
              </a:rPr>
              <a:t>Uses knowledge about a goal to guide its actions</a:t>
            </a:r>
          </a:p>
          <a:p>
            <a:pPr lvl="1" eaLnBrk="1" hangingPunct="1"/>
            <a:r>
              <a:rPr lang="en-GB" sz="2400">
                <a:latin typeface="Georgia" charset="0"/>
                <a:ea typeface="ＭＳ Ｐゴシック" charset="0"/>
              </a:rPr>
              <a:t>E.g., Search, planning</a:t>
            </a:r>
          </a:p>
          <a:p>
            <a:pPr lvl="1" eaLnBrk="1" hangingPunct="1">
              <a:buFont typeface="Arial" charset="0"/>
              <a:buChar char="–"/>
            </a:pPr>
            <a:endParaRPr lang="en-US">
              <a:latin typeface="Georgia" charset="0"/>
              <a:ea typeface="ＭＳ Ｐゴシック" charset="0"/>
            </a:endParaRPr>
          </a:p>
          <a:p>
            <a:pPr lvl="1" eaLnBrk="1" hangingPunct="1">
              <a:buFont typeface="Arial" charset="0"/>
              <a:buChar char="–"/>
            </a:pPr>
            <a:endParaRPr lang="en-US">
              <a:latin typeface="Georgia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Goal-based agents</a:t>
            </a:r>
          </a:p>
        </p:txBody>
      </p:sp>
      <p:sp>
        <p:nvSpPr>
          <p:cNvPr id="51203" name="Footer Placeholder 6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5120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C341F5C4-E301-A947-A2F2-24A4CB909153}" type="slidenum">
              <a:rPr lang="en-US" sz="1600">
                <a:solidFill>
                  <a:srgbClr val="7B9899"/>
                </a:solidFill>
              </a:rPr>
              <a:pPr eaLnBrk="1" hangingPunct="1"/>
              <a:t>36</a:t>
            </a:fld>
            <a:endParaRPr lang="en-US" sz="1600">
              <a:solidFill>
                <a:srgbClr val="7B9899"/>
              </a:solidFill>
            </a:endParaRPr>
          </a:p>
        </p:txBody>
      </p:sp>
      <p:pic>
        <p:nvPicPr>
          <p:cNvPr id="51205" name="Picture 5" descr="goal-based-agent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5000" y="1676400"/>
            <a:ext cx="4908550" cy="3124200"/>
          </a:xfrm>
        </p:spPr>
      </p:pic>
      <p:sp>
        <p:nvSpPr>
          <p:cNvPr id="51206" name="Content Placeholder 2"/>
          <p:cNvSpPr txBox="1">
            <a:spLocks/>
          </p:cNvSpPr>
          <p:nvPr/>
        </p:nvSpPr>
        <p:spPr bwMode="auto">
          <a:xfrm>
            <a:off x="152400" y="4572000"/>
            <a:ext cx="8653463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547688" indent="-27305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Arial" charset="0"/>
              <a:buChar char="–"/>
            </a:pPr>
            <a:endParaRPr lang="en-US" sz="1700">
              <a:solidFill>
                <a:schemeClr val="tx2"/>
              </a:solidFill>
              <a:latin typeface="Georgia" charset="0"/>
              <a:ea typeface="ＭＳ Ｐゴシック" charset="0"/>
            </a:endParaRP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Arial" charset="0"/>
              <a:buChar char="–"/>
            </a:pPr>
            <a:endParaRPr lang="en-US" sz="1700">
              <a:solidFill>
                <a:schemeClr val="tx2"/>
              </a:solidFill>
              <a:latin typeface="Georgia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</a:pPr>
            <a:r>
              <a:rPr lang="en-US" sz="2100">
                <a:latin typeface="Georgia" charset="0"/>
              </a:rPr>
              <a:t>Reflex agent breaks when it sees brake lights. Goal based agent reasons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Arial" charset="0"/>
              <a:buChar char="–"/>
            </a:pPr>
            <a:r>
              <a:rPr lang="en-US" sz="1700">
                <a:solidFill>
                  <a:schemeClr val="tx2"/>
                </a:solidFill>
                <a:latin typeface="Georgia" charset="0"/>
                <a:ea typeface="ＭＳ Ｐゴシック" charset="0"/>
              </a:rPr>
              <a:t>Brake light  -&gt;  car in front is stopping -&gt; I should stop -&gt; I should use brake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Utility-based agents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6EE0EB62-E226-B247-9CCB-F27D917CC01D}" type="slidenum">
              <a:rPr lang="en-US" sz="1600">
                <a:solidFill>
                  <a:srgbClr val="7B9899"/>
                </a:solidFill>
              </a:rPr>
              <a:pPr eaLnBrk="1" hangingPunct="1"/>
              <a:t>37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52229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Goals are not always enough</a:t>
            </a:r>
          </a:p>
          <a:p>
            <a:pPr lvl="1" eaLnBrk="1" hangingPunct="1"/>
            <a:r>
              <a:rPr lang="en-US">
                <a:latin typeface="Georgia" charset="0"/>
                <a:ea typeface="ＭＳ Ｐゴシック" charset="0"/>
              </a:rPr>
              <a:t>Many action sequences get taxi to destination</a:t>
            </a:r>
          </a:p>
          <a:p>
            <a:pPr lvl="1" eaLnBrk="1" hangingPunct="1"/>
            <a:r>
              <a:rPr lang="en-US">
                <a:latin typeface="Georgia" charset="0"/>
                <a:ea typeface="ＭＳ Ｐゴシック" charset="0"/>
              </a:rPr>
              <a:t>Consider other things. How fast, how safe…..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A utility function maps a state onto a real number which describes the associated degree of </a:t>
            </a:r>
            <a:r>
              <a:rPr lang="ja-JP" altLang="en-US"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happiness</a:t>
            </a:r>
            <a:r>
              <a:rPr lang="ja-JP" altLang="en-US"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, </a:t>
            </a:r>
            <a:r>
              <a:rPr lang="ja-JP" altLang="en-US"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goodness</a:t>
            </a:r>
            <a:r>
              <a:rPr lang="ja-JP" altLang="en-US"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, </a:t>
            </a:r>
            <a:r>
              <a:rPr lang="ja-JP" altLang="en-US"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success</a:t>
            </a:r>
            <a:r>
              <a:rPr lang="ja-JP" altLang="en-US"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.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Where does the utility measure come from?</a:t>
            </a:r>
          </a:p>
          <a:p>
            <a:pPr lvl="1" eaLnBrk="1" hangingPunct="1"/>
            <a:r>
              <a:rPr lang="en-US">
                <a:latin typeface="Georgia" charset="0"/>
                <a:ea typeface="ＭＳ Ｐゴシック" charset="0"/>
              </a:rPr>
              <a:t>Economics: money.</a:t>
            </a:r>
          </a:p>
          <a:p>
            <a:pPr lvl="1" eaLnBrk="1" hangingPunct="1"/>
            <a:r>
              <a:rPr lang="en-US">
                <a:latin typeface="Georgia" charset="0"/>
                <a:ea typeface="ＭＳ Ｐゴシック" charset="0"/>
              </a:rPr>
              <a:t>Biology: number of offspring.</a:t>
            </a:r>
          </a:p>
          <a:p>
            <a:pPr lvl="1" eaLnBrk="1" hangingPunct="1"/>
            <a:r>
              <a:rPr lang="en-US">
                <a:latin typeface="Georgia" charset="0"/>
                <a:ea typeface="ＭＳ Ｐゴシック" charset="0"/>
              </a:rPr>
              <a:t>Your life?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Utility-based agents</a:t>
            </a:r>
          </a:p>
        </p:txBody>
      </p:sp>
      <p:sp>
        <p:nvSpPr>
          <p:cNvPr id="5427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1083EE6F-5A14-2141-A71D-AEED9A943478}" type="slidenum">
              <a:rPr lang="en-US" sz="1600">
                <a:solidFill>
                  <a:srgbClr val="7B9899"/>
                </a:solidFill>
              </a:rPr>
              <a:pPr eaLnBrk="1" hangingPunct="1"/>
              <a:t>38</a:t>
            </a:fld>
            <a:endParaRPr lang="en-US" sz="1600">
              <a:solidFill>
                <a:srgbClr val="7B9899"/>
              </a:solidFill>
            </a:endParaRPr>
          </a:p>
        </p:txBody>
      </p:sp>
      <p:pic>
        <p:nvPicPr>
          <p:cNvPr id="54277" name="Picture 5" descr="utility-based-agent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00200" y="1752600"/>
            <a:ext cx="6172200" cy="3929063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Learning agents</a:t>
            </a:r>
          </a:p>
        </p:txBody>
      </p:sp>
      <p:sp>
        <p:nvSpPr>
          <p:cNvPr id="5529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F5CFAC05-E825-684C-BFA4-5D101DCAB30C}" type="slidenum">
              <a:rPr lang="en-US" sz="1600">
                <a:solidFill>
                  <a:srgbClr val="7B9899"/>
                </a:solidFill>
              </a:rPr>
              <a:pPr eaLnBrk="1" hangingPunct="1"/>
              <a:t>39</a:t>
            </a:fld>
            <a:endParaRPr lang="en-US" sz="1600">
              <a:solidFill>
                <a:srgbClr val="7B9899"/>
              </a:solidFill>
            </a:endParaRPr>
          </a:p>
        </p:txBody>
      </p:sp>
      <p:pic>
        <p:nvPicPr>
          <p:cNvPr id="55301" name="Picture 9" descr="learning-agent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2286000"/>
            <a:ext cx="4648200" cy="3265488"/>
          </a:xfrm>
        </p:spPr>
      </p:pic>
      <p:sp>
        <p:nvSpPr>
          <p:cNvPr id="55302" name="Content Placeholder 2"/>
          <p:cNvSpPr txBox="1">
            <a:spLocks/>
          </p:cNvSpPr>
          <p:nvPr/>
        </p:nvSpPr>
        <p:spPr bwMode="auto">
          <a:xfrm>
            <a:off x="4876800" y="1752600"/>
            <a:ext cx="4114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30250" indent="-27305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>
                <a:latin typeface="Georgia" charset="0"/>
              </a:rPr>
              <a:t>Performance element is what was previously the whole agent</a:t>
            </a: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>
                <a:latin typeface="Georgia" charset="0"/>
                <a:ea typeface="ＭＳ Ｐゴシック" charset="0"/>
              </a:rPr>
              <a:t>Input sensor</a:t>
            </a: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>
                <a:latin typeface="Georgia" charset="0"/>
                <a:ea typeface="ＭＳ Ｐゴシック" charset="0"/>
              </a:rPr>
              <a:t>Output action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>
                <a:latin typeface="Georgia" charset="0"/>
              </a:rPr>
              <a:t>Learning element</a:t>
            </a: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 sz="2300">
                <a:latin typeface="Georgia" charset="0"/>
                <a:ea typeface="ＭＳ Ｐゴシック" charset="0"/>
              </a:rPr>
              <a:t>Modifies performance element.</a:t>
            </a:r>
            <a:endParaRPr lang="en-US">
              <a:latin typeface="Georgia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Agents</a:t>
            </a: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B8AC503C-23F3-3A4D-A0B5-DFE7C42CE4C4}" type="slidenum">
              <a:rPr lang="en-US" sz="1600">
                <a:solidFill>
                  <a:srgbClr val="7B9899"/>
                </a:solidFill>
              </a:rPr>
              <a:pPr eaLnBrk="1" hangingPunct="1"/>
              <a:t>4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2800">
                <a:latin typeface="Georgia" charset="0"/>
                <a:ea typeface="ＭＳ Ｐゴシック" charset="0"/>
                <a:cs typeface="ＭＳ Ｐゴシック" charset="0"/>
              </a:rPr>
              <a:t>An </a:t>
            </a:r>
            <a:r>
              <a:rPr lang="en-US" sz="28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agent</a:t>
            </a:r>
            <a:r>
              <a:rPr lang="en-US" sz="2800">
                <a:latin typeface="Georgia" charset="0"/>
                <a:ea typeface="ＭＳ Ｐゴシック" charset="0"/>
                <a:cs typeface="ＭＳ Ｐゴシック" charset="0"/>
              </a:rPr>
              <a:t> is anything that can be viewed as </a:t>
            </a:r>
            <a:r>
              <a:rPr lang="en-US" sz="28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perceiving</a:t>
            </a:r>
            <a:r>
              <a:rPr lang="en-US" sz="2800">
                <a:latin typeface="Georgia" charset="0"/>
                <a:ea typeface="ＭＳ Ｐゴシック" charset="0"/>
                <a:cs typeface="ＭＳ Ｐゴシック" charset="0"/>
              </a:rPr>
              <a:t> its </a:t>
            </a:r>
            <a:r>
              <a:rPr lang="en-US" sz="28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environment</a:t>
            </a:r>
            <a:r>
              <a:rPr lang="en-US" sz="2800">
                <a:latin typeface="Georgia" charset="0"/>
                <a:ea typeface="ＭＳ Ｐゴシック" charset="0"/>
                <a:cs typeface="ＭＳ Ｐゴシック" charset="0"/>
              </a:rPr>
              <a:t> through </a:t>
            </a:r>
            <a:r>
              <a:rPr lang="en-US" sz="28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sensors</a:t>
            </a:r>
            <a:r>
              <a:rPr lang="en-US" sz="2800">
                <a:latin typeface="Georgia" charset="0"/>
                <a:ea typeface="ＭＳ Ｐゴシック" charset="0"/>
                <a:cs typeface="ＭＳ Ｐゴシック" charset="0"/>
              </a:rPr>
              <a:t> and </a:t>
            </a:r>
            <a:r>
              <a:rPr lang="en-US" sz="28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acting</a:t>
            </a:r>
            <a:r>
              <a:rPr lang="en-US" sz="2800">
                <a:latin typeface="Georgia" charset="0"/>
                <a:ea typeface="ＭＳ Ｐゴシック" charset="0"/>
                <a:cs typeface="ＭＳ Ｐゴシック" charset="0"/>
              </a:rPr>
              <a:t> upon that environment through </a:t>
            </a:r>
            <a:r>
              <a:rPr lang="en-US" sz="28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actuators</a:t>
            </a:r>
            <a:endParaRPr lang="en-US" sz="280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en-US" sz="280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2800">
                <a:latin typeface="Georgia" charset="0"/>
                <a:ea typeface="ＭＳ Ｐゴシック" charset="0"/>
                <a:cs typeface="ＭＳ Ｐゴシック" charset="0"/>
              </a:rPr>
              <a:t>Human agent: 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</a:pPr>
            <a:r>
              <a:rPr lang="en-US" sz="2400">
                <a:latin typeface="Georgia" charset="0"/>
                <a:ea typeface="ＭＳ Ｐゴシック" charset="0"/>
              </a:rPr>
              <a:t>eyes, ears, and other organs for sensors; 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</a:pPr>
            <a:r>
              <a:rPr lang="en-US" sz="2400">
                <a:latin typeface="Georgia" charset="0"/>
                <a:ea typeface="ＭＳ Ｐゴシック" charset="0"/>
              </a:rPr>
              <a:t>hands, legs, mouth, and other body parts for actuators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</a:pPr>
            <a:endParaRPr lang="en-US" sz="2400">
              <a:latin typeface="Georgia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2800">
                <a:latin typeface="Georgia" charset="0"/>
                <a:ea typeface="ＭＳ Ｐゴシック" charset="0"/>
                <a:cs typeface="ＭＳ Ｐゴシック" charset="0"/>
              </a:rPr>
              <a:t>Robotic agent: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</a:pPr>
            <a:r>
              <a:rPr lang="en-US" sz="2400">
                <a:latin typeface="Georgia" charset="0"/>
                <a:ea typeface="ＭＳ Ｐゴシック" charset="0"/>
              </a:rPr>
              <a:t>cameras and infrared range finders for sensors 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</a:pPr>
            <a:r>
              <a:rPr lang="en-US" sz="2400">
                <a:latin typeface="Georgia" charset="0"/>
                <a:ea typeface="ＭＳ Ｐゴシック" charset="0"/>
              </a:rPr>
              <a:t>various motors for actuators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Learning agents</a:t>
            </a:r>
          </a:p>
        </p:txBody>
      </p:sp>
      <p:sp>
        <p:nvSpPr>
          <p:cNvPr id="57347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5734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F60583D3-B06F-074D-A55F-13CD48631780}" type="slidenum">
              <a:rPr lang="en-US" sz="1600">
                <a:solidFill>
                  <a:srgbClr val="7B9899"/>
                </a:solidFill>
              </a:rPr>
              <a:pPr eaLnBrk="1" hangingPunct="1"/>
              <a:t>40</a:t>
            </a:fld>
            <a:endParaRPr lang="en-US" sz="1600">
              <a:solidFill>
                <a:srgbClr val="7B9899"/>
              </a:solidFill>
            </a:endParaRPr>
          </a:p>
        </p:txBody>
      </p:sp>
      <p:pic>
        <p:nvPicPr>
          <p:cNvPr id="57349" name="Picture 9" descr="learning-agent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2286000"/>
            <a:ext cx="4257675" cy="2990850"/>
          </a:xfrm>
        </p:spPr>
      </p:pic>
      <p:sp>
        <p:nvSpPr>
          <p:cNvPr id="57350" name="Content Placeholder 2"/>
          <p:cNvSpPr txBox="1">
            <a:spLocks/>
          </p:cNvSpPr>
          <p:nvPr/>
        </p:nvSpPr>
        <p:spPr bwMode="auto">
          <a:xfrm>
            <a:off x="4572000" y="1752600"/>
            <a:ext cx="4343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30250" indent="-27305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>
                <a:latin typeface="Georgia" charset="0"/>
              </a:rPr>
              <a:t>Critic: how the agent is doing</a:t>
            </a: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 sz="2300">
                <a:latin typeface="Georgia" charset="0"/>
                <a:ea typeface="ＭＳ Ｐゴシック" charset="0"/>
              </a:rPr>
              <a:t>Input: checkmate?</a:t>
            </a: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 sz="2300">
                <a:latin typeface="Georgia" charset="0"/>
                <a:ea typeface="ＭＳ Ｐゴシック" charset="0"/>
              </a:rPr>
              <a:t>Fixed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endParaRPr lang="en-US" sz="2300">
              <a:latin typeface="Georgia" charset="0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 sz="2300">
                <a:latin typeface="Georgia" charset="0"/>
              </a:rPr>
              <a:t>Problem generator</a:t>
            </a: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 sz="2300">
                <a:latin typeface="Georgia" charset="0"/>
                <a:ea typeface="ＭＳ Ｐゴシック" charset="0"/>
              </a:rPr>
              <a:t>Tries to solve the problem differently instead of optimizing.</a:t>
            </a: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 sz="2300">
                <a:latin typeface="Georgia" charset="0"/>
                <a:ea typeface="ＭＳ Ｐゴシック" charset="0"/>
              </a:rPr>
              <a:t>Suggests </a:t>
            </a:r>
            <a:r>
              <a:rPr lang="en-US" sz="2300" b="1">
                <a:latin typeface="Georgia" charset="0"/>
                <a:ea typeface="ＭＳ Ｐゴシック" charset="0"/>
              </a:rPr>
              <a:t>exploring </a:t>
            </a:r>
            <a:r>
              <a:rPr lang="en-US" sz="2300">
                <a:latin typeface="Georgia" charset="0"/>
                <a:ea typeface="ＭＳ Ｐゴシック" charset="0"/>
              </a:rPr>
              <a:t>new actions -&gt; new problems.</a:t>
            </a: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endParaRPr lang="en-US" sz="2300">
              <a:latin typeface="Georgia" charset="0"/>
              <a:ea typeface="ＭＳ Ｐゴシック" charset="0"/>
            </a:endParaRP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endParaRPr lang="en-US" sz="2300">
              <a:latin typeface="Georgia" charset="0"/>
              <a:ea typeface="ＭＳ Ｐゴシック" charset="0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endParaRPr lang="en-US">
              <a:latin typeface="Georgia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758825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Learning </a:t>
            </a:r>
            <a:r>
              <a:rPr lang="en-US" dirty="0" smtClean="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agents (</a:t>
            </a:r>
            <a:r>
              <a:rPr lang="en-US" dirty="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Taxi driver)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797425"/>
          </a:xfrm>
        </p:spPr>
        <p:txBody>
          <a:bodyPr/>
          <a:lstStyle/>
          <a:p>
            <a:pPr lvl="1" eaLnBrk="1" hangingPunct="1"/>
            <a:r>
              <a:rPr lang="en-US" dirty="0">
                <a:latin typeface="Georgia" charset="0"/>
                <a:ea typeface="ＭＳ Ｐゴシック" charset="0"/>
              </a:rPr>
              <a:t>Performance element</a:t>
            </a:r>
          </a:p>
          <a:p>
            <a:pPr lvl="2" eaLnBrk="1" hangingPunct="1"/>
            <a:r>
              <a:rPr lang="en-US" dirty="0">
                <a:latin typeface="Georgia" charset="0"/>
                <a:ea typeface="ＭＳ Ｐゴシック" charset="0"/>
              </a:rPr>
              <a:t>How it currently drives</a:t>
            </a:r>
          </a:p>
          <a:p>
            <a:pPr lvl="1" eaLnBrk="1" hangingPunct="1"/>
            <a:r>
              <a:rPr lang="en-US" dirty="0">
                <a:latin typeface="Georgia" charset="0"/>
                <a:ea typeface="ＭＳ Ｐゴシック" charset="0"/>
              </a:rPr>
              <a:t>Taxi driver Makes quick left turn across 3 lanes</a:t>
            </a:r>
          </a:p>
          <a:p>
            <a:pPr lvl="2" eaLnBrk="1" hangingPunct="1"/>
            <a:r>
              <a:rPr lang="en-US" dirty="0">
                <a:latin typeface="Georgia" charset="0"/>
                <a:ea typeface="ＭＳ Ｐゴシック" charset="0"/>
              </a:rPr>
              <a:t>Critics observe shocking language by passenger and other drivers and informs bad action</a:t>
            </a:r>
          </a:p>
          <a:p>
            <a:pPr lvl="2" eaLnBrk="1" hangingPunct="1"/>
            <a:r>
              <a:rPr lang="en-US" dirty="0">
                <a:latin typeface="Georgia" charset="0"/>
                <a:ea typeface="ＭＳ Ｐゴシック" charset="0"/>
              </a:rPr>
              <a:t>Learning element tries to modify performance elements for future</a:t>
            </a:r>
          </a:p>
          <a:p>
            <a:pPr lvl="2" eaLnBrk="1" hangingPunct="1"/>
            <a:r>
              <a:rPr lang="en-US" dirty="0">
                <a:latin typeface="Georgia" charset="0"/>
                <a:ea typeface="ＭＳ Ｐゴシック" charset="0"/>
              </a:rPr>
              <a:t>Problem generator suggests </a:t>
            </a:r>
            <a:r>
              <a:rPr lang="en-US" dirty="0" smtClean="0">
                <a:latin typeface="Georgia" charset="0"/>
                <a:ea typeface="ＭＳ Ｐゴシック" charset="0"/>
              </a:rPr>
              <a:t>experiment: try </a:t>
            </a:r>
            <a:r>
              <a:rPr lang="en-US" dirty="0">
                <a:latin typeface="Georgia" charset="0"/>
                <a:ea typeface="ＭＳ Ｐゴシック" charset="0"/>
              </a:rPr>
              <a:t>out something called Brakes on different Road conditions</a:t>
            </a:r>
          </a:p>
          <a:p>
            <a:pPr lvl="1" eaLnBrk="1" hangingPunct="1"/>
            <a:r>
              <a:rPr lang="en-US" dirty="0">
                <a:latin typeface="Georgia" charset="0"/>
                <a:ea typeface="ＭＳ Ｐゴシック" charset="0"/>
              </a:rPr>
              <a:t> Exploration vs. Exploitation</a:t>
            </a:r>
          </a:p>
          <a:p>
            <a:pPr lvl="2" eaLnBrk="1" hangingPunct="1"/>
            <a:r>
              <a:rPr lang="en-US" dirty="0">
                <a:latin typeface="Georgia" charset="0"/>
                <a:ea typeface="ＭＳ Ｐゴシック" charset="0"/>
              </a:rPr>
              <a:t>Learning experience can be costly in the short run</a:t>
            </a:r>
          </a:p>
          <a:p>
            <a:pPr lvl="2" eaLnBrk="1" hangingPunct="1"/>
            <a:r>
              <a:rPr lang="en-US" dirty="0">
                <a:latin typeface="Georgia" charset="0"/>
                <a:ea typeface="ＭＳ Ｐゴシック" charset="0"/>
              </a:rPr>
              <a:t>shocking language from other drivers</a:t>
            </a:r>
          </a:p>
          <a:p>
            <a:pPr lvl="2" eaLnBrk="1" hangingPunct="1"/>
            <a:r>
              <a:rPr lang="en-US" dirty="0">
                <a:latin typeface="Georgia" charset="0"/>
                <a:ea typeface="ＭＳ Ｐゴシック" charset="0"/>
              </a:rPr>
              <a:t>Less tip</a:t>
            </a:r>
          </a:p>
          <a:p>
            <a:pPr lvl="2" eaLnBrk="1" hangingPunct="1"/>
            <a:r>
              <a:rPr lang="en-US" dirty="0">
                <a:latin typeface="Georgia" charset="0"/>
                <a:ea typeface="ＭＳ Ｐゴシック" charset="0"/>
              </a:rPr>
              <a:t>Fewer passengers</a:t>
            </a:r>
          </a:p>
          <a:p>
            <a:pPr lvl="1" eaLnBrk="1" hangingPunct="1"/>
            <a:endParaRPr lang="en-US" dirty="0">
              <a:latin typeface="Georgia" charset="0"/>
              <a:ea typeface="ＭＳ Ｐゴシック" charset="0"/>
            </a:endParaRPr>
          </a:p>
          <a:p>
            <a:pPr lvl="2" eaLnBrk="1" hangingPunct="1"/>
            <a:endParaRPr lang="en-US" dirty="0">
              <a:latin typeface="Georgia" charset="0"/>
              <a:ea typeface="ＭＳ Ｐゴシック" charset="0"/>
            </a:endParaRPr>
          </a:p>
        </p:txBody>
      </p:sp>
      <p:sp>
        <p:nvSpPr>
          <p:cNvPr id="58372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5837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3C3C4568-AF1A-054D-A41E-1200A84807D8}" type="slidenum">
              <a:rPr lang="en-US" sz="1600">
                <a:solidFill>
                  <a:srgbClr val="7B9899"/>
                </a:solidFill>
              </a:rPr>
              <a:pPr eaLnBrk="1" hangingPunct="1"/>
              <a:t>41</a:t>
            </a:fld>
            <a:endParaRPr lang="en-US" sz="1600">
              <a:solidFill>
                <a:srgbClr val="7B9899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The Big Picture: AI for Model-Based Agents</a:t>
            </a:r>
          </a:p>
        </p:txBody>
      </p:sp>
      <p:sp>
        <p:nvSpPr>
          <p:cNvPr id="59395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5939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ED49D0FC-4DD8-0A4F-85D0-75D4B0E075A2}" type="slidenum">
              <a:rPr lang="en-US" sz="1600">
                <a:solidFill>
                  <a:srgbClr val="7B9899"/>
                </a:solidFill>
              </a:rPr>
              <a:pPr eaLnBrk="1" hangingPunct="1"/>
              <a:t>42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59397" name="Content Placeholder 2"/>
          <p:cNvSpPr>
            <a:spLocks noGrp="1"/>
          </p:cNvSpPr>
          <p:nvPr>
            <p:ph sz="quarter" idx="1"/>
          </p:nvPr>
        </p:nvSpPr>
        <p:spPr>
          <a:xfrm>
            <a:off x="4191000" y="1981200"/>
            <a:ext cx="1295400" cy="6064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Wingdings 2" charset="0"/>
              <a:buNone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Action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096000" y="3470275"/>
            <a:ext cx="1676400" cy="606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 sz="2700">
                <a:latin typeface="Georgia" charset="0"/>
                <a:cs typeface="ＭＳ Ｐゴシック" charset="0"/>
              </a:rPr>
              <a:t>Learning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2057400" y="3505200"/>
            <a:ext cx="2057400" cy="531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 sz="2700">
                <a:latin typeface="Georgia" charset="0"/>
                <a:cs typeface="ＭＳ Ｐゴシック" charset="0"/>
              </a:rPr>
              <a:t>Knowledge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2057400" y="4114800"/>
            <a:ext cx="1752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Logic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Probability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Heuristics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Inference</a:t>
            </a:r>
          </a:p>
        </p:txBody>
      </p:sp>
      <p:cxnSp>
        <p:nvCxnSpPr>
          <p:cNvPr id="12" name="Straight Arrow Connector 11"/>
          <p:cNvCxnSpPr>
            <a:cxnSpLocks noChangeShapeType="1"/>
            <a:stCxn id="9" idx="0"/>
            <a:endCxn id="59397" idx="2"/>
          </p:cNvCxnSpPr>
          <p:nvPr/>
        </p:nvCxnSpPr>
        <p:spPr bwMode="auto">
          <a:xfrm rot="5400000" flipH="1" flipV="1">
            <a:off x="3503612" y="2170113"/>
            <a:ext cx="917575" cy="1752600"/>
          </a:xfrm>
          <a:prstGeom prst="straightConnector1">
            <a:avLst/>
          </a:prstGeom>
          <a:noFill/>
          <a:ln w="11429">
            <a:solidFill>
              <a:schemeClr val="accent1"/>
            </a:solidFill>
            <a:prstDash val="sysDash"/>
            <a:round/>
            <a:headEnd/>
            <a:tailEnd type="arrow" w="med" len="med"/>
          </a:ln>
          <a:effectLst>
            <a:outerShdw blurRad="50800" dist="254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1752600" y="1752600"/>
            <a:ext cx="2590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Planning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Decision Theory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Game Theory</a:t>
            </a:r>
          </a:p>
        </p:txBody>
      </p:sp>
      <p:cxnSp>
        <p:nvCxnSpPr>
          <p:cNvPr id="16" name="Straight Arrow Connector 15"/>
          <p:cNvCxnSpPr>
            <a:cxnSpLocks noChangeShapeType="1"/>
            <a:stCxn id="59397" idx="2"/>
          </p:cNvCxnSpPr>
          <p:nvPr/>
        </p:nvCxnSpPr>
        <p:spPr bwMode="auto">
          <a:xfrm rot="16200000" flipH="1">
            <a:off x="5503862" y="1922463"/>
            <a:ext cx="841375" cy="2171700"/>
          </a:xfrm>
          <a:prstGeom prst="straightConnector1">
            <a:avLst/>
          </a:prstGeom>
          <a:noFill/>
          <a:ln w="11429">
            <a:solidFill>
              <a:schemeClr val="accent1"/>
            </a:solidFill>
            <a:prstDash val="sysDash"/>
            <a:round/>
            <a:headEnd/>
            <a:tailEnd type="arrow" w="med" len="med"/>
          </a:ln>
          <a:effectLst>
            <a:outerShdw blurRad="50800" dist="254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5791200" y="2057400"/>
            <a:ext cx="2590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Reinforcement Learning</a:t>
            </a:r>
          </a:p>
        </p:txBody>
      </p:sp>
      <p:cxnSp>
        <p:nvCxnSpPr>
          <p:cNvPr id="20" name="Straight Arrow Connector 19"/>
          <p:cNvCxnSpPr>
            <a:stCxn id="8" idx="1"/>
            <a:endCxn id="9" idx="3"/>
          </p:cNvCxnSpPr>
          <p:nvPr/>
        </p:nvCxnSpPr>
        <p:spPr>
          <a:xfrm rot="10800000">
            <a:off x="4114800" y="3771900"/>
            <a:ext cx="1981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4038600" y="4038600"/>
            <a:ext cx="2971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Machine Learning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Statistics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The Picture for Reflex-Based Agents</a:t>
            </a:r>
          </a:p>
        </p:txBody>
      </p:sp>
      <p:sp>
        <p:nvSpPr>
          <p:cNvPr id="6041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6042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BFEF128F-2A7E-714D-B0B7-DCC470CEC8C7}" type="slidenum">
              <a:rPr lang="en-US" sz="1600">
                <a:solidFill>
                  <a:srgbClr val="7B9899"/>
                </a:solidFill>
              </a:rPr>
              <a:pPr eaLnBrk="1" hangingPunct="1"/>
              <a:t>43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60421" name="Content Placeholder 2"/>
          <p:cNvSpPr>
            <a:spLocks noGrp="1"/>
          </p:cNvSpPr>
          <p:nvPr>
            <p:ph sz="quarter" idx="1"/>
          </p:nvPr>
        </p:nvSpPr>
        <p:spPr>
          <a:xfrm>
            <a:off x="4191000" y="1981200"/>
            <a:ext cx="1295400" cy="6064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Wingdings 2" charset="0"/>
              <a:buNone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Action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038600" y="3505200"/>
            <a:ext cx="1676400" cy="606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 sz="2700">
                <a:latin typeface="Georgia" charset="0"/>
                <a:cs typeface="ＭＳ Ｐゴシック" charset="0"/>
              </a:rPr>
              <a:t>Learning</a:t>
            </a:r>
          </a:p>
        </p:txBody>
      </p:sp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6019800" y="2667000"/>
            <a:ext cx="2590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Reinforcement Learning</a:t>
            </a:r>
          </a:p>
        </p:txBody>
      </p:sp>
      <p:cxnSp>
        <p:nvCxnSpPr>
          <p:cNvPr id="17" name="Curved Connector 16"/>
          <p:cNvCxnSpPr>
            <a:cxnSpLocks noChangeShapeType="1"/>
            <a:stCxn id="60421" idx="1"/>
            <a:endCxn id="8" idx="1"/>
          </p:cNvCxnSpPr>
          <p:nvPr/>
        </p:nvCxnSpPr>
        <p:spPr bwMode="auto">
          <a:xfrm rot="10800000" flipV="1">
            <a:off x="4038600" y="2284413"/>
            <a:ext cx="152400" cy="1524000"/>
          </a:xfrm>
          <a:prstGeom prst="curvedConnector3">
            <a:avLst>
              <a:gd name="adj1" fmla="val 250000"/>
            </a:avLst>
          </a:prstGeom>
          <a:noFill/>
          <a:ln w="11429">
            <a:solidFill>
              <a:schemeClr val="accent1"/>
            </a:solidFill>
            <a:prstDash val="sysDash"/>
            <a:round/>
            <a:headEnd type="triangle" w="med" len="med"/>
            <a:tailEnd/>
          </a:ln>
          <a:effectLst>
            <a:outerShdw blurRad="50800" dist="254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Curved Connector 22"/>
          <p:cNvCxnSpPr>
            <a:stCxn id="60421" idx="3"/>
            <a:endCxn id="8" idx="3"/>
          </p:cNvCxnSpPr>
          <p:nvPr/>
        </p:nvCxnSpPr>
        <p:spPr>
          <a:xfrm>
            <a:off x="5486400" y="2284413"/>
            <a:ext cx="228600" cy="1524000"/>
          </a:xfrm>
          <a:prstGeom prst="curvedConnector3">
            <a:avLst>
              <a:gd name="adj1" fmla="val 200000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Content Placeholder 2"/>
          <p:cNvSpPr txBox="1">
            <a:spLocks/>
          </p:cNvSpPr>
          <p:nvPr/>
        </p:nvSpPr>
        <p:spPr bwMode="auto">
          <a:xfrm>
            <a:off x="457200" y="4419600"/>
            <a:ext cx="8382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</a:pPr>
            <a:r>
              <a:rPr lang="en-US">
                <a:latin typeface="Georgia" charset="0"/>
                <a:cs typeface="ＭＳ Ｐゴシック" charset="0"/>
              </a:rPr>
              <a:t>Studied in AI, Cybernetics, Control Theory, Biology, Psychology.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Discussion Question</a:t>
            </a:r>
          </a:p>
        </p:txBody>
      </p:sp>
      <p:sp>
        <p:nvSpPr>
          <p:cNvPr id="6144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Model-based </a:t>
            </a:r>
            <a:r>
              <a:rPr lang="en-US" sz="2800" dirty="0" err="1">
                <a:latin typeface="Georgia" charset="0"/>
                <a:ea typeface="ＭＳ Ｐゴシック" charset="0"/>
                <a:cs typeface="ＭＳ Ｐゴシック" charset="0"/>
              </a:rPr>
              <a:t>behaviour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 has a large overhead. </a:t>
            </a:r>
          </a:p>
          <a:p>
            <a:pPr eaLnBrk="1" hangingPunct="1"/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 Our large brains are very expensive from an evolutionary point of view. </a:t>
            </a:r>
          </a:p>
          <a:p>
            <a:pPr eaLnBrk="1" hangingPunct="1"/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Why would it be worthwhile to base </a:t>
            </a:r>
            <a:r>
              <a:rPr lang="en-US" sz="2800" dirty="0" err="1">
                <a:latin typeface="Georgia" charset="0"/>
                <a:ea typeface="ＭＳ Ｐゴシック" charset="0"/>
                <a:cs typeface="ＭＳ Ｐゴシック" charset="0"/>
              </a:rPr>
              <a:t>behaviour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 on a model rather than </a:t>
            </a:r>
            <a:r>
              <a:rPr lang="ja-JP" altLang="en-US" sz="2800" dirty="0"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hard-code</a:t>
            </a:r>
            <a:r>
              <a:rPr lang="ja-JP" altLang="en-US" sz="2800" dirty="0"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 it?</a:t>
            </a:r>
          </a:p>
          <a:p>
            <a:pPr eaLnBrk="1" hangingPunct="1"/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For what types of organisms in what type of environments</a:t>
            </a:r>
            <a:r>
              <a:rPr lang="en-US" sz="2800" dirty="0" smtClean="0">
                <a:latin typeface="Georgia" charset="0"/>
                <a:ea typeface="ＭＳ Ｐゴシック" charset="0"/>
                <a:cs typeface="ＭＳ Ｐゴシック" charset="0"/>
              </a:rPr>
              <a:t>?</a:t>
            </a:r>
          </a:p>
          <a:p>
            <a:pPr eaLnBrk="1" hangingPunct="1"/>
            <a:r>
              <a:rPr lang="en-US" sz="2800" dirty="0" smtClean="0">
                <a:latin typeface="Georgia" charset="0"/>
                <a:ea typeface="ＭＳ Ｐゴシック" charset="0"/>
                <a:cs typeface="ＭＳ Ｐゴシック" charset="0"/>
              </a:rPr>
              <a:t>What kind of agent is the </a:t>
            </a:r>
            <a:r>
              <a:rPr lang="en-US" sz="2800" dirty="0" smtClean="0">
                <a:latin typeface="Georgia" charset="0"/>
                <a:ea typeface="ＭＳ Ｐゴシック" charset="0"/>
                <a:cs typeface="ＭＳ Ｐゴシック" charset="0"/>
                <a:hlinkClick r:id="rId2"/>
              </a:rPr>
              <a:t>Dyson cleaner</a:t>
            </a:r>
            <a:r>
              <a:rPr lang="en-US" sz="2800" dirty="0" smtClean="0">
                <a:latin typeface="Georgia" charset="0"/>
                <a:ea typeface="ＭＳ Ｐゴシック" charset="0"/>
                <a:cs typeface="ＭＳ Ｐゴシック" charset="0"/>
              </a:rPr>
              <a:t>?</a:t>
            </a:r>
            <a:endParaRPr lang="en-US" sz="2800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1444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6144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DE85F793-5ED7-DB49-BC39-C1D03AC8E2F7}" type="slidenum">
              <a:rPr lang="en-US" sz="1600">
                <a:solidFill>
                  <a:srgbClr val="7B9899"/>
                </a:solidFill>
              </a:rPr>
              <a:pPr eaLnBrk="1" hangingPunct="1"/>
              <a:t>44</a:t>
            </a:fld>
            <a:endParaRPr lang="en-US" sz="1600">
              <a:solidFill>
                <a:srgbClr val="7B9899"/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Summary</a:t>
            </a:r>
          </a:p>
        </p:txBody>
      </p:sp>
      <p:sp>
        <p:nvSpPr>
          <p:cNvPr id="6246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Agents can be described by their PEAS.</a:t>
            </a:r>
          </a:p>
          <a:p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Environments can be described by several key properties: 64 Environment Types.</a:t>
            </a:r>
          </a:p>
          <a:p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A rational agent maximizes the performance measure for their PEAS.</a:t>
            </a:r>
          </a:p>
          <a:p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The performance measure depends on the </a:t>
            </a:r>
            <a:r>
              <a:rPr lang="en-US" sz="2400" b="1" dirty="0">
                <a:latin typeface="Georgia" charset="0"/>
                <a:ea typeface="ＭＳ Ｐゴシック" charset="0"/>
                <a:cs typeface="ＭＳ Ｐゴシック" charset="0"/>
              </a:rPr>
              <a:t>agent function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.</a:t>
            </a:r>
          </a:p>
          <a:p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The </a:t>
            </a:r>
            <a:r>
              <a:rPr lang="en-US" sz="2400" b="1" dirty="0">
                <a:latin typeface="Georgia" charset="0"/>
                <a:ea typeface="ＭＳ Ｐゴシック" charset="0"/>
                <a:cs typeface="ＭＳ Ｐゴシック" charset="0"/>
              </a:rPr>
              <a:t>agent program implements 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the agent function.</a:t>
            </a:r>
          </a:p>
          <a:p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3 main </a:t>
            </a:r>
            <a:r>
              <a:rPr lang="en-US" sz="2400" b="1" dirty="0">
                <a:latin typeface="Georgia" charset="0"/>
                <a:ea typeface="ＭＳ Ｐゴシック" charset="0"/>
                <a:cs typeface="ＭＳ Ｐゴシック" charset="0"/>
              </a:rPr>
              <a:t>architectures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 for agent programs.</a:t>
            </a:r>
          </a:p>
          <a:p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 In this course we will look at some of the common and useful combinations of environment/agent architecture.</a:t>
            </a:r>
          </a:p>
        </p:txBody>
      </p:sp>
      <p:sp>
        <p:nvSpPr>
          <p:cNvPr id="62468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6246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FE3336AB-56DF-3449-9DCF-587E80E814A3}" type="slidenum">
              <a:rPr lang="en-US" sz="1600">
                <a:solidFill>
                  <a:srgbClr val="7B9899"/>
                </a:solidFill>
              </a:rPr>
              <a:pPr eaLnBrk="1" hangingPunct="1"/>
              <a:t>45</a:t>
            </a:fld>
            <a:endParaRPr lang="en-US" sz="1600">
              <a:solidFill>
                <a:srgbClr val="7B9899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Agents and environments</a:t>
            </a:r>
          </a:p>
        </p:txBody>
      </p:sp>
      <p:sp>
        <p:nvSpPr>
          <p:cNvPr id="17411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EF4784B7-8182-504F-82C6-D29B949C4B68}" type="slidenum">
              <a:rPr lang="en-US" sz="1600">
                <a:solidFill>
                  <a:srgbClr val="7B9899"/>
                </a:solidFill>
              </a:rPr>
              <a:pPr eaLnBrk="1" hangingPunct="1"/>
              <a:t>5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2057400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260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60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60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The </a:t>
            </a:r>
            <a:r>
              <a:rPr lang="en-US" sz="26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agent</a:t>
            </a: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6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function</a:t>
            </a: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 maps from percept histories to actions: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[</a:t>
            </a:r>
            <a:r>
              <a:rPr lang="en-US" sz="2600" i="1">
                <a:latin typeface="Georgia" charset="0"/>
                <a:ea typeface="ＭＳ Ｐゴシック" charset="0"/>
                <a:cs typeface="ＭＳ Ｐゴシック" charset="0"/>
              </a:rPr>
              <a:t>f</a:t>
            </a: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: </a:t>
            </a:r>
            <a:r>
              <a:rPr lang="en-US" sz="2600">
                <a:latin typeface="Monotype Corsiva" charset="0"/>
                <a:ea typeface="ＭＳ Ｐゴシック" charset="0"/>
                <a:cs typeface="ＭＳ Ｐゴシック" charset="0"/>
              </a:rPr>
              <a:t>P*</a:t>
            </a: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600">
                <a:latin typeface="Georgia" charset="0"/>
                <a:ea typeface="ＭＳ Ｐゴシック" charset="0"/>
                <a:cs typeface="ＭＳ Ｐゴシック" charset="0"/>
                <a:sym typeface="Wingdings" charset="0"/>
              </a:rPr>
              <a:t> </a:t>
            </a:r>
            <a:r>
              <a:rPr lang="en-US" sz="2600">
                <a:latin typeface="Monotype Corsiva" charset="0"/>
                <a:ea typeface="ＭＳ Ｐゴシック" charset="0"/>
                <a:cs typeface="ＭＳ Ｐゴシック" charset="0"/>
              </a:rPr>
              <a:t>A</a:t>
            </a: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]
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The </a:t>
            </a:r>
            <a:r>
              <a:rPr lang="en-US" sz="26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agent</a:t>
            </a: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6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program</a:t>
            </a: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 runs on the physical </a:t>
            </a:r>
            <a:r>
              <a:rPr lang="en-US" sz="26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architecture</a:t>
            </a: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 to produce </a:t>
            </a:r>
            <a:r>
              <a:rPr lang="en-US" sz="2600" i="1">
                <a:latin typeface="Georgia" charset="0"/>
                <a:ea typeface="ＭＳ Ｐゴシック" charset="0"/>
                <a:cs typeface="ＭＳ Ｐゴシック" charset="0"/>
              </a:rPr>
              <a:t>f</a:t>
            </a:r>
            <a:endParaRPr lang="en-US" sz="260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agent = architecture + program</a:t>
            </a:r>
          </a:p>
        </p:txBody>
      </p:sp>
      <p:pic>
        <p:nvPicPr>
          <p:cNvPr id="6148" name="Picture 4" descr="agent-environm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524000"/>
            <a:ext cx="37338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Vacuum-cleaner world</a:t>
            </a:r>
          </a:p>
        </p:txBody>
      </p:sp>
      <p:sp>
        <p:nvSpPr>
          <p:cNvPr id="19459" name="Footer Placeholder 6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CD0CA1E8-AFD1-BE40-A8E8-CF1202C58024}" type="slidenum">
              <a:rPr lang="en-US" sz="1600">
                <a:solidFill>
                  <a:srgbClr val="7B9899"/>
                </a:solidFill>
              </a:rPr>
              <a:pPr eaLnBrk="1" hangingPunct="1"/>
              <a:t>6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 eaLnBrk="1" hangingPunct="1"/>
            <a:endParaRPr lang="en-US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2400">
                <a:latin typeface="Georgia" charset="0"/>
                <a:ea typeface="ＭＳ Ｐゴシック" charset="0"/>
                <a:cs typeface="ＭＳ Ｐゴシック" charset="0"/>
              </a:rPr>
              <a:t>Percepts: location and contents, e.g., [A,Dirty]</a:t>
            </a:r>
          </a:p>
          <a:p>
            <a:pPr eaLnBrk="1" hangingPunct="1"/>
            <a:r>
              <a:rPr lang="en-US" sz="2400">
                <a:latin typeface="Georgia" charset="0"/>
                <a:ea typeface="ＭＳ Ｐゴシック" charset="0"/>
                <a:cs typeface="ＭＳ Ｐゴシック" charset="0"/>
              </a:rPr>
              <a:t>Actions: </a:t>
            </a:r>
            <a:r>
              <a:rPr lang="en-US" sz="2400" i="1">
                <a:latin typeface="Georgia" charset="0"/>
                <a:ea typeface="ＭＳ Ｐゴシック" charset="0"/>
                <a:cs typeface="ＭＳ Ｐゴシック" charset="0"/>
              </a:rPr>
              <a:t>Left</a:t>
            </a:r>
            <a:r>
              <a:rPr lang="en-US" sz="2400">
                <a:latin typeface="Georgia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2400" i="1">
                <a:latin typeface="Georgia" charset="0"/>
                <a:ea typeface="ＭＳ Ｐゴシック" charset="0"/>
                <a:cs typeface="ＭＳ Ｐゴシック" charset="0"/>
              </a:rPr>
              <a:t>Right</a:t>
            </a:r>
            <a:r>
              <a:rPr lang="en-US" sz="2400">
                <a:latin typeface="Georgia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2400" i="1">
                <a:latin typeface="Georgia" charset="0"/>
                <a:ea typeface="ＭＳ Ｐゴシック" charset="0"/>
                <a:cs typeface="ＭＳ Ｐゴシック" charset="0"/>
              </a:rPr>
              <a:t>Suck</a:t>
            </a:r>
            <a:r>
              <a:rPr lang="en-US" sz="2400">
                <a:latin typeface="Georgia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2400" i="1">
                <a:latin typeface="Georgia" charset="0"/>
                <a:ea typeface="ＭＳ Ｐゴシック" charset="0"/>
                <a:cs typeface="ＭＳ Ｐゴシック" charset="0"/>
              </a:rPr>
              <a:t>NoOp</a:t>
            </a:r>
          </a:p>
          <a:p>
            <a:pPr eaLnBrk="1" hangingPunct="1"/>
            <a:r>
              <a:rPr lang="en-US" sz="2400" i="1">
                <a:latin typeface="Georgia" charset="0"/>
                <a:ea typeface="ＭＳ Ｐゴシック" charset="0"/>
                <a:cs typeface="ＭＳ Ｐゴシック" charset="0"/>
              </a:rPr>
              <a:t>Agent</a:t>
            </a:r>
            <a:r>
              <a:rPr lang="ja-JP" altLang="en-US" sz="2400" i="1">
                <a:latin typeface="Georgia" charset="0"/>
                <a:ea typeface="ＭＳ Ｐゴシック" charset="0"/>
                <a:cs typeface="ＭＳ Ｐゴシック" charset="0"/>
              </a:rPr>
              <a:t>’</a:t>
            </a:r>
            <a:r>
              <a:rPr lang="en-US" sz="2400" i="1">
                <a:latin typeface="Georgia" charset="0"/>
                <a:ea typeface="ＭＳ Ｐゴシック" charset="0"/>
                <a:cs typeface="ＭＳ Ｐゴシック" charset="0"/>
              </a:rPr>
              <a:t>s function </a:t>
            </a:r>
            <a:r>
              <a:rPr lang="en-US" sz="2400" i="1">
                <a:latin typeface="Georgia" charset="0"/>
                <a:ea typeface="ＭＳ Ｐゴシック" charset="0"/>
                <a:cs typeface="ＭＳ Ｐゴシック" charset="0"/>
                <a:sym typeface="Wingdings" charset="0"/>
              </a:rPr>
              <a:t> look-up </a:t>
            </a:r>
            <a:r>
              <a:rPr lang="en-US" sz="2400" i="1">
                <a:latin typeface="Georgia" charset="0"/>
                <a:ea typeface="ＭＳ Ｐゴシック" charset="0"/>
                <a:cs typeface="ＭＳ Ｐゴシック" charset="0"/>
              </a:rPr>
              <a:t>table</a:t>
            </a:r>
          </a:p>
          <a:p>
            <a:pPr lvl="1" eaLnBrk="1" hangingPunct="1"/>
            <a:r>
              <a:rPr lang="en-US" sz="2000" i="1">
                <a:latin typeface="Georgia" charset="0"/>
                <a:ea typeface="ＭＳ Ｐゴシック" charset="0"/>
              </a:rPr>
              <a:t>For many agents this is a very large table</a:t>
            </a:r>
            <a:endParaRPr lang="en-US" sz="2000">
              <a:latin typeface="Georgia" charset="0"/>
              <a:ea typeface="ＭＳ Ｐゴシック" charset="0"/>
            </a:endParaRPr>
          </a:p>
        </p:txBody>
      </p:sp>
      <p:pic>
        <p:nvPicPr>
          <p:cNvPr id="7172" name="Picture 4" descr="vacuum2-environm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447800"/>
            <a:ext cx="18478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114800"/>
            <a:ext cx="6737350" cy="224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4" name="TextBox 7"/>
          <p:cNvSpPr txBox="1">
            <a:spLocks noChangeArrowheads="1"/>
          </p:cNvSpPr>
          <p:nvPr/>
        </p:nvSpPr>
        <p:spPr bwMode="auto">
          <a:xfrm>
            <a:off x="3657600" y="1600200"/>
            <a:ext cx="29718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 dirty="0" smtClean="0">
                <a:hlinkClick r:id="rId5" action="ppaction://hlinkfile"/>
              </a:rPr>
              <a:t>Demo With Open Source Code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Choice Question (not graded)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rational agent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finds a correct solution every time.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achieves optimal performance every time.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achieves the best performance on average.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achieves the best worst-case performance.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Pick one.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Artificial Intelligence a modern approach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6060-2E24-9146-A883-F1AAD65D040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916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Rational agents</a:t>
            </a: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2645337-4E82-B14B-98DF-EC0E0D21054D}" type="slidenum">
              <a:rPr lang="en-US" sz="1600">
                <a:solidFill>
                  <a:srgbClr val="7B9899"/>
                </a:solidFill>
              </a:rPr>
              <a:pPr eaLnBrk="1" hangingPunct="1"/>
              <a:t>8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5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Rationality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</a:pPr>
            <a:r>
              <a:rPr lang="en-US" sz="2000" dirty="0">
                <a:latin typeface="Georgia" charset="0"/>
                <a:ea typeface="ＭＳ Ｐゴシック" charset="0"/>
              </a:rPr>
              <a:t>Performance measuring success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</a:pPr>
            <a:r>
              <a:rPr lang="en-US" sz="2000" dirty="0">
                <a:latin typeface="Georgia" charset="0"/>
                <a:ea typeface="ＭＳ Ｐゴシック" charset="0"/>
              </a:rPr>
              <a:t>Agents prior knowledge of environment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</a:pPr>
            <a:r>
              <a:rPr lang="en-US" sz="2000" dirty="0">
                <a:latin typeface="Georgia" charset="0"/>
                <a:ea typeface="ＭＳ Ｐゴシック" charset="0"/>
              </a:rPr>
              <a:t>Actions that agent can perform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</a:pPr>
            <a:r>
              <a:rPr lang="en-US" sz="2000" dirty="0">
                <a:latin typeface="Georgia" charset="0"/>
                <a:ea typeface="ＭＳ Ｐゴシック" charset="0"/>
              </a:rPr>
              <a:t>Agent</a:t>
            </a:r>
            <a:r>
              <a:rPr lang="ja-JP" altLang="en-US" sz="2000" dirty="0">
                <a:latin typeface="Georgia" charset="0"/>
                <a:ea typeface="ＭＳ Ｐゴシック" charset="0"/>
              </a:rPr>
              <a:t>’</a:t>
            </a:r>
            <a:r>
              <a:rPr lang="en-US" sz="2000" dirty="0">
                <a:latin typeface="Georgia" charset="0"/>
                <a:ea typeface="ＭＳ Ｐゴシック" charset="0"/>
              </a:rPr>
              <a:t>s percept sequence to date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</a:pPr>
            <a:endParaRPr lang="en-US" sz="2000" dirty="0">
              <a:latin typeface="Georgia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5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Rational</a:t>
            </a:r>
            <a:r>
              <a:rPr lang="en-US" sz="2500" dirty="0">
                <a:latin typeface="Georgia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5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Agent</a:t>
            </a:r>
            <a:r>
              <a:rPr lang="en-US" sz="2500" dirty="0">
                <a:latin typeface="Georgia" charset="0"/>
                <a:ea typeface="ＭＳ Ｐゴシック" charset="0"/>
                <a:cs typeface="ＭＳ Ｐゴシック" charset="0"/>
              </a:rPr>
              <a:t>: For each possible percept sequence, a rational agent should select an action that is expected to maximize its performance measure, given the evidence provided by the percept sequence and whatever built-in knowledge the agent has</a:t>
            </a:r>
            <a:r>
              <a:rPr lang="en-US" sz="2500" dirty="0" smtClean="0">
                <a:latin typeface="Georgia" charset="0"/>
                <a:ea typeface="ＭＳ Ｐゴシック" charset="0"/>
                <a:cs typeface="ＭＳ Ｐゴシック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See File: 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  <a:hlinkClick r:id="rId2" action="ppaction://hlinkfile"/>
              </a:rPr>
              <a:t>intro-</a:t>
            </a:r>
            <a:r>
              <a:rPr lang="en-US" sz="2400" smtClean="0">
                <a:latin typeface="Georgia" charset="0"/>
                <a:ea typeface="ＭＳ Ｐゴシック" charset="0"/>
                <a:cs typeface="ＭＳ Ｐゴシック" charset="0"/>
                <a:hlinkClick r:id="rId2" action="ppaction://hlinkfile"/>
              </a:rPr>
              <a:t>choice.doc</a:t>
            </a:r>
            <a:r>
              <a:rPr lang="en-US" sz="2500">
                <a:latin typeface="Georgia" charset="0"/>
                <a:ea typeface="ＭＳ Ｐゴシック" charset="0"/>
                <a:cs typeface="ＭＳ Ｐゴシック" charset="0"/>
              </a:rPr>
              <a:t>
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Examples of Rational Choice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See File: </a:t>
            </a:r>
            <a:r>
              <a:rPr lang="en-US" dirty="0">
                <a:latin typeface="Georgia" charset="0"/>
                <a:ea typeface="ＭＳ Ｐゴシック" charset="0"/>
                <a:cs typeface="ＭＳ Ｐゴシック" charset="0"/>
                <a:hlinkClick r:id="rId2" action="ppaction://hlinkfile"/>
              </a:rPr>
              <a:t>intro-choice.doc</a:t>
            </a:r>
            <a:endParaRPr lang="en-US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32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2253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69374390-F6B2-844F-B3BA-ED0562B66A1F}" type="slidenum">
              <a:rPr lang="en-US" sz="1600">
                <a:solidFill>
                  <a:srgbClr val="7B9899"/>
                </a:solidFill>
              </a:rPr>
              <a:pPr eaLnBrk="1" hangingPunct="1"/>
              <a:t>9</a:t>
            </a:fld>
            <a:endParaRPr lang="en-US" sz="1600">
              <a:solidFill>
                <a:srgbClr val="7B9899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12024</TotalTime>
  <Words>2295</Words>
  <Application>Microsoft Macintosh PowerPoint</Application>
  <PresentationFormat>On-screen Show (4:3)</PresentationFormat>
  <Paragraphs>521</Paragraphs>
  <Slides>45</Slides>
  <Notes>14</Notes>
  <HiddenSlides>4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Civic</vt:lpstr>
      <vt:lpstr>Intelligent Agents</vt:lpstr>
      <vt:lpstr>Outline</vt:lpstr>
      <vt:lpstr>The PEAS Model</vt:lpstr>
      <vt:lpstr>Agents</vt:lpstr>
      <vt:lpstr>Agents and environments</vt:lpstr>
      <vt:lpstr>Vacuum-cleaner world</vt:lpstr>
      <vt:lpstr>Multiple Choice Question (not graded)</vt:lpstr>
      <vt:lpstr>Rational agents</vt:lpstr>
      <vt:lpstr>Examples of Rational Choice</vt:lpstr>
      <vt:lpstr>Rationality</vt:lpstr>
      <vt:lpstr>Autonomy in Agents</vt:lpstr>
      <vt:lpstr>Multiple Choice Question</vt:lpstr>
      <vt:lpstr>PEAS</vt:lpstr>
      <vt:lpstr>PEAS</vt:lpstr>
      <vt:lpstr>PEAS</vt:lpstr>
      <vt:lpstr>Environments</vt:lpstr>
      <vt:lpstr>Multiple Choice Question (not graded)</vt:lpstr>
      <vt:lpstr>Environment types</vt:lpstr>
      <vt:lpstr>Fully observable (vs. partially observable)</vt:lpstr>
      <vt:lpstr>Deterministic (vs. stochastic)</vt:lpstr>
      <vt:lpstr>Episodic (vs. sequential):</vt:lpstr>
      <vt:lpstr>Static (vs. dynamic):</vt:lpstr>
      <vt:lpstr>Discrete (vs. continuous)</vt:lpstr>
      <vt:lpstr>Single agent (vs. multiagent):</vt:lpstr>
      <vt:lpstr>Summary. </vt:lpstr>
      <vt:lpstr>Environments and Rational Choice</vt:lpstr>
      <vt:lpstr>Agents</vt:lpstr>
      <vt:lpstr>Multiple Choice Question (not graded)</vt:lpstr>
      <vt:lpstr>Agent types</vt:lpstr>
      <vt:lpstr>Simple reflex agents</vt:lpstr>
      <vt:lpstr>Simple reflex agents</vt:lpstr>
      <vt:lpstr>States: Beyond Reflexes</vt:lpstr>
      <vt:lpstr>States and Memory: Game Theory</vt:lpstr>
      <vt:lpstr>Model-based reflex agents</vt:lpstr>
      <vt:lpstr>Goal-based agents</vt:lpstr>
      <vt:lpstr>Goal-based agents</vt:lpstr>
      <vt:lpstr>Utility-based agents</vt:lpstr>
      <vt:lpstr>Utility-based agents</vt:lpstr>
      <vt:lpstr>Learning agents</vt:lpstr>
      <vt:lpstr>Learning agents</vt:lpstr>
      <vt:lpstr>Learning agents (Taxi driver)</vt:lpstr>
      <vt:lpstr>The Big Picture: AI for Model-Based Agents</vt:lpstr>
      <vt:lpstr>The Picture for Reflex-Based Agents</vt:lpstr>
      <vt:lpstr>Discussion Question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Intelligent Agents</dc:title>
  <dc:creator/>
  <cp:lastModifiedBy>Oliver Schulte</cp:lastModifiedBy>
  <cp:revision>449</cp:revision>
  <dcterms:created xsi:type="dcterms:W3CDTF">2011-08-05T23:41:51Z</dcterms:created>
  <dcterms:modified xsi:type="dcterms:W3CDTF">2014-09-15T03:31:49Z</dcterms:modified>
</cp:coreProperties>
</file>