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72" r:id="rId1"/>
  </p:sldMasterIdLst>
  <p:notesMasterIdLst>
    <p:notesMasterId r:id="rId47"/>
  </p:notesMasterIdLst>
  <p:sldIdLst>
    <p:sldId id="256" r:id="rId2"/>
    <p:sldId id="257" r:id="rId3"/>
    <p:sldId id="298" r:id="rId4"/>
    <p:sldId id="258" r:id="rId5"/>
    <p:sldId id="259" r:id="rId6"/>
    <p:sldId id="260" r:id="rId7"/>
    <p:sldId id="301" r:id="rId8"/>
    <p:sldId id="261" r:id="rId9"/>
    <p:sldId id="288" r:id="rId10"/>
    <p:sldId id="262" r:id="rId11"/>
    <p:sldId id="279" r:id="rId12"/>
    <p:sldId id="302" r:id="rId13"/>
    <p:sldId id="263" r:id="rId14"/>
    <p:sldId id="265" r:id="rId15"/>
    <p:sldId id="266" r:id="rId16"/>
    <p:sldId id="299" r:id="rId17"/>
    <p:sldId id="303" r:id="rId18"/>
    <p:sldId id="267" r:id="rId19"/>
    <p:sldId id="283" r:id="rId20"/>
    <p:sldId id="282" r:id="rId21"/>
    <p:sldId id="281" r:id="rId22"/>
    <p:sldId id="280" r:id="rId23"/>
    <p:sldId id="285" r:id="rId24"/>
    <p:sldId id="284" r:id="rId25"/>
    <p:sldId id="264" r:id="rId26"/>
    <p:sldId id="289" r:id="rId27"/>
    <p:sldId id="300" r:id="rId28"/>
    <p:sldId id="304" r:id="rId29"/>
    <p:sldId id="269" r:id="rId30"/>
    <p:sldId id="270" r:id="rId31"/>
    <p:sldId id="275" r:id="rId32"/>
    <p:sldId id="290" r:id="rId33"/>
    <p:sldId id="291" r:id="rId34"/>
    <p:sldId id="271" r:id="rId35"/>
    <p:sldId id="277" r:id="rId36"/>
    <p:sldId id="272" r:id="rId37"/>
    <p:sldId id="278" r:id="rId38"/>
    <p:sldId id="273" r:id="rId39"/>
    <p:sldId id="274" r:id="rId40"/>
    <p:sldId id="286" r:id="rId41"/>
    <p:sldId id="287" r:id="rId42"/>
    <p:sldId id="293" r:id="rId43"/>
    <p:sldId id="294" r:id="rId44"/>
    <p:sldId id="295" r:id="rId45"/>
    <p:sldId id="292" r:id="rId46"/>
  </p:sldIdLst>
  <p:sldSz cx="9144000" cy="6858000" type="screen4x3"/>
  <p:notesSz cx="6985000" cy="92837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Arial" charset="0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Arial" charset="0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Arial" charset="0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Arial" charset="0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0" d="100"/>
          <a:sy n="90" d="100"/>
        </p:scale>
        <p:origin x="-2064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46" Type="http://schemas.openxmlformats.org/officeDocument/2006/relationships/slide" Target="slides/slide45.xml"/><Relationship Id="rId47" Type="http://schemas.openxmlformats.org/officeDocument/2006/relationships/notesMaster" Target="notesMasters/notesMaster1.xml"/><Relationship Id="rId48" Type="http://schemas.openxmlformats.org/officeDocument/2006/relationships/printerSettings" Target="printerSettings/printerSettings1.bin"/><Relationship Id="rId49" Type="http://schemas.openxmlformats.org/officeDocument/2006/relationships/presProps" Target="presProps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50" Type="http://schemas.openxmlformats.org/officeDocument/2006/relationships/viewProps" Target="viewProps.xml"/><Relationship Id="rId51" Type="http://schemas.openxmlformats.org/officeDocument/2006/relationships/theme" Target="theme/theme1.xml"/><Relationship Id="rId5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slide" Target="slides/slide41.xml"/><Relationship Id="rId43" Type="http://schemas.openxmlformats.org/officeDocument/2006/relationships/slide" Target="slides/slide42.xml"/><Relationship Id="rId44" Type="http://schemas.openxmlformats.org/officeDocument/2006/relationships/slide" Target="slides/slide43.xml"/><Relationship Id="rId45" Type="http://schemas.openxmlformats.org/officeDocument/2006/relationships/slide" Target="slides/slide4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27363" cy="4635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charset="0"/>
              </a:defRPr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56050" y="0"/>
            <a:ext cx="3027363" cy="4635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charset="0"/>
              </a:defRPr>
            </a:lvl1pPr>
          </a:lstStyle>
          <a:p>
            <a:fld id="{83650224-4A6F-1240-8590-1A4B54A06D4F}" type="datetime1">
              <a:rPr lang="en-US"/>
              <a:pPr/>
              <a:t>2014-09-14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71575" y="696913"/>
            <a:ext cx="4641850" cy="3481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8500" y="4410075"/>
            <a:ext cx="5588000" cy="4176713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18563"/>
            <a:ext cx="3027363" cy="46355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charset="0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56050" y="8818563"/>
            <a:ext cx="3027363" cy="46355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charset="0"/>
              </a:defRPr>
            </a:lvl1pPr>
          </a:lstStyle>
          <a:p>
            <a:fld id="{B64D2634-079B-2747-BED5-FCBCB5F2DA6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472201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48" charset="-128"/>
        <a:cs typeface="ＭＳ Ｐゴシック" pitchFamily="-48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1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2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7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9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5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2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5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6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9.xml"/><Relationship Id="rId3" Type="http://schemas.openxmlformats.org/officeDocument/2006/relationships/hyperlink" Target="http://www.ai.sri.com/~oreilly/aima3ejava/aima3ejavademos.html" TargetMode="Externa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0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1843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>
              <a:latin typeface="Calibri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843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fld id="{C69686E6-53B4-0540-A8C2-1FE5EA50E1E1}" type="slidenum">
              <a:rPr lang="en-US" sz="1200">
                <a:latin typeface="Calibri" charset="0"/>
              </a:rPr>
              <a:pPr eaLnBrk="1" hangingPunct="1"/>
              <a:t>5</a:t>
            </a:fld>
            <a:endParaRPr lang="en-US" sz="1200">
              <a:latin typeface="Calibri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4608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GB" sz="2000" dirty="0" smtClean="0">
                <a:latin typeface="Georgia" charset="0"/>
                <a:ea typeface="ＭＳ Ｐゴシック" charset="0"/>
                <a:cs typeface="ＭＳ Ｐゴシック" charset="0"/>
              </a:rPr>
              <a:t>Chess – openings, endings</a:t>
            </a:r>
          </a:p>
          <a:p>
            <a:pPr lvl="1" eaLnBrk="1" hangingPunct="1"/>
            <a:r>
              <a:rPr lang="en-GB" sz="2000" dirty="0" smtClean="0">
                <a:latin typeface="Georgia" charset="0"/>
                <a:ea typeface="ＭＳ Ｐゴシック" charset="0"/>
              </a:rPr>
              <a:t>Lookup table (not a good idea in general)</a:t>
            </a:r>
          </a:p>
          <a:p>
            <a:pPr lvl="2" eaLnBrk="1" hangingPunct="1"/>
            <a:r>
              <a:rPr lang="en-GB" dirty="0" smtClean="0">
                <a:latin typeface="Georgia" charset="0"/>
                <a:ea typeface="ＭＳ Ｐゴシック" charset="0"/>
              </a:rPr>
              <a:t>35</a:t>
            </a:r>
            <a:r>
              <a:rPr lang="en-GB" baseline="30000" dirty="0" smtClean="0">
                <a:latin typeface="Georgia" charset="0"/>
                <a:ea typeface="ＭＳ Ｐゴシック" charset="0"/>
              </a:rPr>
              <a:t>100</a:t>
            </a:r>
            <a:r>
              <a:rPr lang="en-GB" dirty="0" smtClean="0">
                <a:latin typeface="Georgia" charset="0"/>
                <a:ea typeface="ＭＳ Ｐゴシック" charset="0"/>
              </a:rPr>
              <a:t> entries required for the entire game</a:t>
            </a:r>
          </a:p>
          <a:p>
            <a:pPr lvl="2" eaLnBrk="1" hangingPunct="1"/>
            <a:r>
              <a:rPr lang="en-GB" dirty="0" smtClean="0">
                <a:latin typeface="Georgia" charset="0"/>
                <a:ea typeface="ＭＳ Ｐゴシック" charset="0"/>
              </a:rPr>
              <a:t>Think of html protocol, fire and</a:t>
            </a:r>
            <a:r>
              <a:rPr lang="en-GB" baseline="0" dirty="0" smtClean="0">
                <a:latin typeface="Georgia" charset="0"/>
                <a:ea typeface="ＭＳ Ｐゴシック" charset="0"/>
              </a:rPr>
              <a:t> forget.</a:t>
            </a:r>
            <a:endParaRPr lang="en-GB" dirty="0" smtClean="0">
              <a:latin typeface="Georgia" charset="0"/>
              <a:ea typeface="ＭＳ Ｐゴシック" charset="0"/>
            </a:endParaRPr>
          </a:p>
          <a:p>
            <a:endParaRPr lang="en-US" dirty="0">
              <a:latin typeface="Calibri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608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fld id="{4E7F2FD4-1B91-BF48-B245-CFC2BB159042}" type="slidenum">
              <a:rPr lang="en-US" sz="1200">
                <a:latin typeface="Calibri" charset="0"/>
              </a:rPr>
              <a:pPr eaLnBrk="1" hangingPunct="1"/>
              <a:t>31</a:t>
            </a:fld>
            <a:endParaRPr lang="en-US" sz="1200">
              <a:latin typeface="Calibri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 smtClean="0">
                <a:latin typeface="Georgia" charset="0"/>
                <a:ea typeface="ＭＳ Ｐゴシック" charset="0"/>
                <a:cs typeface="ＭＳ Ｐゴシック" charset="0"/>
              </a:rPr>
              <a:t>If each internal state includes all information relevant to information making, the state space is </a:t>
            </a:r>
            <a:r>
              <a:rPr lang="en-US" sz="1200" b="1" dirty="0" err="1" smtClean="0">
                <a:latin typeface="Georgia" charset="0"/>
                <a:ea typeface="ＭＳ Ｐゴシック" charset="0"/>
                <a:cs typeface="ＭＳ Ｐゴシック" charset="0"/>
              </a:rPr>
              <a:t>Markovian</a:t>
            </a:r>
            <a:r>
              <a:rPr lang="en-US" sz="1200" dirty="0" smtClean="0">
                <a:latin typeface="Georgia" charset="0"/>
                <a:ea typeface="ＭＳ Ｐゴシック" charset="0"/>
                <a:cs typeface="ＭＳ Ｐゴシック" charset="0"/>
              </a:rPr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4D2634-079B-2747-BED5-FCBCB5F2DA64}" type="slidenum">
              <a:rPr lang="en-US" smtClean="0"/>
              <a:pPr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76895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5325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>
                <a:latin typeface="Calibri" charset="0"/>
                <a:ea typeface="ＭＳ Ｐゴシック" charset="0"/>
                <a:cs typeface="ＭＳ Ｐゴシック" charset="0"/>
              </a:rPr>
              <a:t>Example: why is it important to get a good grade in this course?</a:t>
            </a:r>
          </a:p>
        </p:txBody>
      </p:sp>
      <p:sp>
        <p:nvSpPr>
          <p:cNvPr id="5325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fld id="{33FA5410-1C1F-B945-9901-A0DE93BF7D60}" type="slidenum">
              <a:rPr lang="en-US" sz="1200">
                <a:latin typeface="Calibri" charset="0"/>
              </a:rPr>
              <a:pPr eaLnBrk="1" hangingPunct="1"/>
              <a:t>37</a:t>
            </a:fld>
            <a:endParaRPr lang="en-US" sz="1200">
              <a:latin typeface="Calibri" charset="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5632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>
                <a:latin typeface="Calibri" charset="0"/>
                <a:ea typeface="ＭＳ Ｐゴシック" charset="0"/>
                <a:cs typeface="ＭＳ Ｐゴシック" charset="0"/>
              </a:rPr>
              <a:t>Problem generator: acts in new ways, explores.</a:t>
            </a:r>
          </a:p>
        </p:txBody>
      </p:sp>
      <p:sp>
        <p:nvSpPr>
          <p:cNvPr id="5632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fld id="{06AB7D34-015E-384F-9768-60488DF27215}" type="slidenum">
              <a:rPr lang="en-US" sz="1200">
                <a:latin typeface="Calibri" charset="0"/>
              </a:rPr>
              <a:pPr eaLnBrk="1" hangingPunct="1"/>
              <a:t>39</a:t>
            </a:fld>
            <a:endParaRPr lang="en-US" sz="1200">
              <a:latin typeface="Calibri" charset="0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AI is about finding</a:t>
            </a:r>
            <a:r>
              <a:rPr lang="en-US" baseline="0" dirty="0" smtClean="0"/>
              <a:t> the right agent architecture for the PEAS.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4D2634-079B-2747-BED5-FCBCB5F2DA64}" type="slidenum">
              <a:rPr lang="en-US" smtClean="0"/>
              <a:pPr/>
              <a:t>45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21817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>
                <a:latin typeface="Calibri" charset="0"/>
                <a:ea typeface="ＭＳ Ｐゴシック" charset="0"/>
                <a:cs typeface="ＭＳ Ｐゴシック" charset="0"/>
              </a:rPr>
              <a:t>Only 2 locations</a:t>
            </a:r>
          </a:p>
        </p:txBody>
      </p:sp>
      <p:sp>
        <p:nvSpPr>
          <p:cNvPr id="2048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fld id="{5E93AB57-0A0D-214D-BA3B-FF23DD406498}" type="slidenum">
              <a:rPr lang="en-US" sz="1200">
                <a:latin typeface="Calibri" charset="0"/>
              </a:rPr>
              <a:pPr eaLnBrk="1" hangingPunct="1"/>
              <a:t>6</a:t>
            </a:fld>
            <a:endParaRPr lang="en-US" sz="1200">
              <a:latin typeface="Calibri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3072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dirty="0">
                <a:latin typeface="Calibri" charset="0"/>
                <a:ea typeface="ＭＳ Ｐゴシック" charset="0"/>
                <a:cs typeface="ＭＳ Ｐゴシック" charset="0"/>
              </a:rPr>
              <a:t>Satellite image analysis. Some categories depend on definition of task</a:t>
            </a:r>
            <a:r>
              <a:rPr lang="en-US" dirty="0" smtClean="0">
                <a:latin typeface="Calibri" charset="0"/>
                <a:ea typeface="ＭＳ Ｐゴシック" charset="0"/>
                <a:cs typeface="ＭＳ Ｐゴシック" charset="0"/>
              </a:rPr>
              <a:t>.</a:t>
            </a: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dirty="0" smtClean="0">
                <a:latin typeface="Georgia" charset="0"/>
                <a:ea typeface="ＭＳ Ｐゴシック" charset="0"/>
                <a:cs typeface="ＭＳ Ｐゴシック" charset="0"/>
              </a:rPr>
              <a:t>In decision theory: perfect information vs. imperfect information. </a:t>
            </a:r>
            <a:br>
              <a:rPr lang="en-GB" dirty="0" smtClean="0">
                <a:latin typeface="Georgia" charset="0"/>
                <a:ea typeface="ＭＳ Ｐゴシック" charset="0"/>
                <a:cs typeface="ＭＳ Ｐゴシック" charset="0"/>
              </a:rPr>
            </a:br>
            <a:endParaRPr lang="en-GB" dirty="0" smtClean="0">
              <a:latin typeface="Georgia" charset="0"/>
              <a:ea typeface="ＭＳ Ｐゴシック" charset="0"/>
              <a:cs typeface="ＭＳ Ｐゴシック" charset="0"/>
            </a:endParaRPr>
          </a:p>
          <a:p>
            <a:endParaRPr lang="en-US" dirty="0">
              <a:latin typeface="Calibri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3072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fld id="{D07EA572-180F-674D-B6DE-78A1CEA6FC3F}" type="slidenum">
              <a:rPr lang="en-US" sz="1200">
                <a:latin typeface="Calibri" charset="0"/>
              </a:rPr>
              <a:pPr eaLnBrk="1" hangingPunct="1"/>
              <a:t>19</a:t>
            </a:fld>
            <a:endParaRPr lang="en-US" sz="1200">
              <a:latin typeface="Calibri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3277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latin typeface="Calibri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3277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fld id="{BFC404CB-4423-444F-9BFB-4DA46603AFDC}" type="slidenum">
              <a:rPr lang="en-US" sz="1200">
                <a:latin typeface="Calibri" charset="0"/>
              </a:rPr>
              <a:pPr eaLnBrk="1" hangingPunct="1"/>
              <a:t>20</a:t>
            </a:fld>
            <a:endParaRPr lang="en-US" sz="1200">
              <a:latin typeface="Calibri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1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sz="2000" dirty="0" smtClean="0">
                <a:latin typeface="Georgia" charset="0"/>
                <a:ea typeface="ＭＳ Ｐゴシック" charset="0"/>
              </a:rPr>
              <a:t>Alternatively: anticipate the change during deliberation OR  make decision very fast</a:t>
            </a:r>
            <a:r>
              <a:rPr lang="en-US" sz="1200" dirty="0" smtClean="0">
                <a:latin typeface="+mn-lt"/>
                <a:ea typeface="ＭＳ Ｐゴシック" charset="-128"/>
              </a:rPr>
              <a:t>.</a:t>
            </a:r>
            <a:endParaRPr lang="en-GB" sz="2000" dirty="0" smtClean="0">
              <a:latin typeface="Georgia" charset="0"/>
              <a:ea typeface="ＭＳ Ｐゴシック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4D2634-079B-2747-BED5-FCBCB5F2DA64}" type="slidenum">
              <a:rPr lang="en-US" smtClean="0"/>
              <a:pPr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235319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3891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>
                <a:latin typeface="Calibri" charset="0"/>
                <a:ea typeface="ＭＳ Ｐゴシック" charset="0"/>
                <a:cs typeface="ＭＳ Ｐゴシック" charset="0"/>
              </a:rPr>
              <a:t>How many environment types are there in total?</a:t>
            </a:r>
          </a:p>
        </p:txBody>
      </p:sp>
      <p:sp>
        <p:nvSpPr>
          <p:cNvPr id="3891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fld id="{DF55CC3E-1421-4E49-91F1-8ADC3186FEA5}" type="slidenum">
              <a:rPr lang="en-US" sz="1200">
                <a:latin typeface="Calibri" charset="0"/>
              </a:rPr>
              <a:pPr eaLnBrk="1" hangingPunct="1"/>
              <a:t>25</a:t>
            </a:fld>
            <a:endParaRPr lang="en-US" sz="1200">
              <a:latin typeface="Calibri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4096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>
                <a:latin typeface="Calibri" charset="0"/>
                <a:ea typeface="ＭＳ Ｐゴシック" charset="0"/>
                <a:cs typeface="ＭＳ Ｐゴシック" charset="0"/>
              </a:rPr>
              <a:t>Comparison to game theory. How can you have full observability with nondeterminism? E.g. GPS system: knows its state, but doesn</a:t>
            </a:r>
            <a:r>
              <a:rPr lang="ja-JP" altLang="en-US">
                <a:latin typeface="Calibri" charset="0"/>
                <a:ea typeface="ＭＳ Ｐゴシック" charset="0"/>
                <a:cs typeface="ＭＳ Ｐゴシック" charset="0"/>
              </a:rPr>
              <a:t>’</a:t>
            </a:r>
            <a:r>
              <a:rPr lang="en-US">
                <a:latin typeface="Calibri" charset="0"/>
                <a:ea typeface="ＭＳ Ｐゴシック" charset="0"/>
                <a:cs typeface="ＭＳ Ｐゴシック" charset="0"/>
              </a:rPr>
              <a:t>t know whether driver will follow its instructions. Can argue philosophically that nondeterminism involves partial observability because there must be hidden factors that determine outcome.</a:t>
            </a:r>
          </a:p>
        </p:txBody>
      </p:sp>
      <p:sp>
        <p:nvSpPr>
          <p:cNvPr id="4096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fld id="{69B09B35-7FEF-CF4E-85E2-DEDC81AC20F1}" type="slidenum">
              <a:rPr lang="en-US" sz="1200">
                <a:latin typeface="Calibri" charset="0"/>
              </a:rPr>
              <a:pPr eaLnBrk="1" hangingPunct="1"/>
              <a:t>26</a:t>
            </a:fld>
            <a:endParaRPr lang="en-US" sz="1200">
              <a:latin typeface="Calibri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1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2400" dirty="0" smtClean="0">
                <a:latin typeface="Georgia" charset="0"/>
                <a:ea typeface="ＭＳ Ｐゴシック" charset="0"/>
                <a:hlinkClick r:id="rId3"/>
              </a:rPr>
              <a:t>http://www.ai.sri.com/~oreilly/aima3ejava/aima3ejavademos.html</a:t>
            </a:r>
            <a:endParaRPr lang="en-US" dirty="0" smtClean="0">
              <a:latin typeface="Georgia" charset="0"/>
              <a:ea typeface="ＭＳ Ｐゴシック" charset="0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4D2634-079B-2747-BED5-FCBCB5F2DA64}" type="slidenum">
              <a:rPr lang="en-US" smtClean="0"/>
              <a:pPr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155923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4403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>
                <a:latin typeface="Calibri" charset="0"/>
                <a:ea typeface="ＭＳ Ｐゴシック" charset="0"/>
                <a:cs typeface="ＭＳ Ｐゴシック" charset="0"/>
              </a:rPr>
              <a:t>Based on sensors</a:t>
            </a:r>
          </a:p>
        </p:txBody>
      </p:sp>
      <p:sp>
        <p:nvSpPr>
          <p:cNvPr id="4403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fld id="{A10C5D98-FDA5-C146-A920-D8474E64475F}" type="slidenum">
              <a:rPr lang="en-US" sz="1200">
                <a:latin typeface="Calibri" charset="0"/>
              </a:rPr>
              <a:pPr eaLnBrk="1" hangingPunct="1"/>
              <a:t>30</a:t>
            </a:fld>
            <a:endParaRPr lang="en-US" sz="1200">
              <a:latin typeface="Calibri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white">
          <a:xfrm>
            <a:off x="8991600" y="3175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46050" y="6391275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55575" y="2419350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ea typeface="+mn-ea"/>
            </a:endParaRPr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2400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" name="Oval 12"/>
          <p:cNvSpPr/>
          <p:nvPr/>
        </p:nvSpPr>
        <p:spPr>
          <a:xfrm>
            <a:off x="4267200" y="211455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srgbClr val="FFFFFF"/>
              </a:solidFill>
              <a:latin typeface="Georgia" charset="0"/>
              <a:ea typeface="ＭＳ Ｐゴシック" charset="0"/>
              <a:cs typeface="Arial" charset="0"/>
            </a:endParaRPr>
          </a:p>
        </p:txBody>
      </p:sp>
      <p:sp>
        <p:nvSpPr>
          <p:cNvPr id="14" name="Oval 13"/>
          <p:cNvSpPr/>
          <p:nvPr/>
        </p:nvSpPr>
        <p:spPr>
          <a:xfrm>
            <a:off x="4362450" y="2209800"/>
            <a:ext cx="419100" cy="42068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srgbClr val="FFFFFF"/>
              </a:solidFill>
              <a:latin typeface="Georgia" charset="0"/>
              <a:ea typeface="ＭＳ Ｐゴシック" charset="0"/>
              <a:cs typeface="Arial" charset="0"/>
            </a:endParaRP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5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B1FB08C-48D2-5B4A-9197-C844EA502109}" type="datetime1">
              <a:rPr lang="en-US"/>
              <a:pPr/>
              <a:t>2014-09-14</a:t>
            </a:fld>
            <a:endParaRPr lang="en-US"/>
          </a:p>
        </p:txBody>
      </p:sp>
      <p:sp>
        <p:nvSpPr>
          <p:cNvPr id="16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Artificial Intelligence a modern approach</a:t>
            </a:r>
          </a:p>
        </p:txBody>
      </p:sp>
      <p:sp>
        <p:nvSpPr>
          <p:cNvPr id="17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8688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fld id="{27D4C72E-EA87-BF47-82D4-4EFD96E9B65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557873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02AD8CC-14AE-E544-B897-23DDB5348975}" type="datetime1">
              <a:rPr lang="en-US"/>
              <a:pPr/>
              <a:t>2014-09-14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Artificial Intelligence a modern approach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7F7EF53-4815-2E43-B2E0-A94C02A485B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987421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white">
          <a:xfrm>
            <a:off x="0" y="0"/>
            <a:ext cx="9144000" cy="155575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46050" y="6391275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52400" y="155575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 rot="5400000">
            <a:off x="4021137" y="3278188"/>
            <a:ext cx="6245225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ea typeface="+mn-ea"/>
            </a:endParaRPr>
          </a:p>
        </p:txBody>
      </p:sp>
      <p:sp>
        <p:nvSpPr>
          <p:cNvPr id="11" name="Oval 10"/>
          <p:cNvSpPr/>
          <p:nvPr/>
        </p:nvSpPr>
        <p:spPr>
          <a:xfrm>
            <a:off x="6838950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srgbClr val="FFFFFF"/>
              </a:solidFill>
              <a:latin typeface="Georgia" charset="0"/>
              <a:ea typeface="ＭＳ Ｐゴシック" charset="0"/>
              <a:cs typeface="Arial" charset="0"/>
            </a:endParaRPr>
          </a:p>
        </p:txBody>
      </p:sp>
      <p:sp>
        <p:nvSpPr>
          <p:cNvPr id="12" name="Oval 11"/>
          <p:cNvSpPr/>
          <p:nvPr/>
        </p:nvSpPr>
        <p:spPr>
          <a:xfrm>
            <a:off x="6934200" y="3021013"/>
            <a:ext cx="420688" cy="419100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srgbClr val="FFFFFF"/>
              </a:solidFill>
              <a:latin typeface="Georgia" charset="0"/>
              <a:ea typeface="ＭＳ Ｐゴシック" charset="0"/>
              <a:cs typeface="Arial" charset="0"/>
            </a:endParaRP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6915150" y="3009900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fld id="{475077B6-C963-9645-A8A4-67080D6E736C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14" name="Date Placeholder 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fld id="{749C2590-5704-294A-874A-1A398174AD64}" type="datetime1">
              <a:rPr lang="en-US"/>
              <a:pPr/>
              <a:t>2014-09-14</a:t>
            </a:fld>
            <a:endParaRPr lang="en-US"/>
          </a:p>
        </p:txBody>
      </p:sp>
      <p:sp>
        <p:nvSpPr>
          <p:cNvPr id="1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Artificial Intelligence a modern approach</a:t>
            </a:r>
          </a:p>
        </p:txBody>
      </p:sp>
    </p:spTree>
    <p:extLst>
      <p:ext uri="{BB962C8B-B14F-4D97-AF65-F5344CB8AC3E}">
        <p14:creationId xmlns:p14="http://schemas.microsoft.com/office/powerpoint/2010/main" val="324683492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CDD4018-B35E-3944-A8BF-374ABE0EBD94}" type="datetime1">
              <a:rPr lang="en-US"/>
              <a:pPr/>
              <a:t>2014-09-14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Artificial Intelligence a modern approach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2450" y="1027113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fld id="{85536060-2E24-9146-A883-F1AAD65D040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004850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152400" y="2286000"/>
            <a:ext cx="8832850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55575" y="142875"/>
            <a:ext cx="8832850" cy="2139950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46050" y="6391275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52400" y="152400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152400" y="2438400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ea typeface="+mn-ea"/>
            </a:endParaRPr>
          </a:p>
        </p:txBody>
      </p:sp>
      <p:sp>
        <p:nvSpPr>
          <p:cNvPr id="13" name="Oval 12"/>
          <p:cNvSpPr/>
          <p:nvPr/>
        </p:nvSpPr>
        <p:spPr>
          <a:xfrm>
            <a:off x="4267200" y="211455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srgbClr val="FFFFFF"/>
              </a:solidFill>
              <a:latin typeface="Georgia" charset="0"/>
              <a:ea typeface="ＭＳ Ｐゴシック" charset="0"/>
              <a:cs typeface="Arial" charset="0"/>
            </a:endParaRPr>
          </a:p>
        </p:txBody>
      </p:sp>
      <p:sp>
        <p:nvSpPr>
          <p:cNvPr id="14" name="Oval 13"/>
          <p:cNvSpPr/>
          <p:nvPr/>
        </p:nvSpPr>
        <p:spPr>
          <a:xfrm>
            <a:off x="4362450" y="2209800"/>
            <a:ext cx="419100" cy="42068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srgbClr val="FFFFFF"/>
              </a:solidFill>
              <a:latin typeface="Georgia" charset="0"/>
              <a:ea typeface="ＭＳ Ｐゴシック" charset="0"/>
              <a:cs typeface="Arial" charset="0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Artificial Intelligence a modern approach</a:t>
            </a:r>
          </a:p>
        </p:txBody>
      </p:sp>
      <p:sp>
        <p:nvSpPr>
          <p:cNvPr id="16" name="Date Placeholder 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fld id="{9D654836-9566-224C-BFB1-26D50FE19BBC}" type="datetime1">
              <a:rPr lang="en-US"/>
              <a:pPr/>
              <a:t>2014-09-14</a:t>
            </a:fld>
            <a:endParaRPr lang="en-US"/>
          </a:p>
        </p:txBody>
      </p:sp>
      <p:sp>
        <p:nvSpPr>
          <p:cNvPr id="1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8688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fld id="{D18C695A-E0A6-9540-A3B6-6C6E6ADB087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055498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traight Connector 4"/>
          <p:cNvSpPr>
            <a:spLocks noChangeShapeType="1"/>
          </p:cNvSpPr>
          <p:nvPr/>
        </p:nvSpPr>
        <p:spPr bwMode="auto">
          <a:xfrm flipV="1">
            <a:off x="4562475" y="1576388"/>
            <a:ext cx="9525" cy="4818062"/>
          </a:xfrm>
          <a:prstGeom prst="line">
            <a:avLst/>
          </a:prstGeom>
          <a:noFill/>
          <a:ln w="9525">
            <a:solidFill>
              <a:schemeClr val="tx2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10325"/>
            <a:ext cx="3044825" cy="365125"/>
          </a:xfrm>
        </p:spPr>
        <p:txBody>
          <a:bodyPr/>
          <a:lstStyle>
            <a:lvl1pPr>
              <a:defRPr/>
            </a:lvl1pPr>
          </a:lstStyle>
          <a:p>
            <a:fld id="{3FF0D216-1772-1848-A397-AC81B8F3129B}" type="datetime1">
              <a:rPr lang="en-US"/>
              <a:pPr/>
              <a:t>2014-09-14</a:t>
            </a:fld>
            <a:endParaRPr lang="en-US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Artificial Intelligence a modern approach</a:t>
            </a:r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3CF4340-E941-6349-ABC7-E2A4196D9A4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208440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 flipV="1">
            <a:off x="4572000" y="2200275"/>
            <a:ext cx="0" cy="4187825"/>
          </a:xfrm>
          <a:prstGeom prst="line">
            <a:avLst/>
          </a:prstGeom>
          <a:noFill/>
          <a:ln w="9525">
            <a:solidFill>
              <a:schemeClr val="tx2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152400" y="1371600"/>
            <a:ext cx="8832850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srgbClr val="FFFFFF"/>
              </a:solidFill>
              <a:latin typeface="Georgia" charset="0"/>
              <a:ea typeface="ＭＳ Ｐゴシック" charset="0"/>
              <a:cs typeface="Arial" charset="0"/>
            </a:endParaRP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050" y="6391275"/>
            <a:ext cx="8832850" cy="31115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152400" y="1279525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ea typeface="+mn-ea"/>
            </a:endParaRPr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575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6" name="Oval 15"/>
          <p:cNvSpPr/>
          <p:nvPr/>
        </p:nvSpPr>
        <p:spPr>
          <a:xfrm>
            <a:off x="4267200" y="955675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srgbClr val="FFFFFF"/>
              </a:solidFill>
              <a:latin typeface="Georgia" charset="0"/>
              <a:ea typeface="ＭＳ Ｐゴシック" charset="0"/>
              <a:cs typeface="Arial" charset="0"/>
            </a:endParaRPr>
          </a:p>
        </p:txBody>
      </p:sp>
      <p:sp>
        <p:nvSpPr>
          <p:cNvPr id="17" name="Oval 16"/>
          <p:cNvSpPr/>
          <p:nvPr/>
        </p:nvSpPr>
        <p:spPr>
          <a:xfrm>
            <a:off x="4362450" y="1050925"/>
            <a:ext cx="419100" cy="42068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srgbClr val="FFFFFF"/>
              </a:solidFill>
              <a:latin typeface="Georgia" charset="0"/>
              <a:ea typeface="ＭＳ Ｐゴシック" charset="0"/>
              <a:cs typeface="Arial" charset="0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8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BCFB476-6389-D649-89A7-0EFFDBC78C9B}" type="datetime1">
              <a:rPr lang="en-US"/>
              <a:pPr/>
              <a:t>2014-09-14</a:t>
            </a:fld>
            <a:endParaRPr lang="en-US"/>
          </a:p>
        </p:txBody>
      </p:sp>
      <p:sp>
        <p:nvSpPr>
          <p:cNvPr id="19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10325"/>
            <a:ext cx="3581400" cy="365125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Artificial Intelligence a modern approach</a:t>
            </a:r>
          </a:p>
        </p:txBody>
      </p:sp>
      <p:sp>
        <p:nvSpPr>
          <p:cNvPr id="20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988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fld id="{99A1E107-BB9C-C444-A986-25EEFE622AC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176040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85ADAAF-CEA6-0E45-BD1C-C48FF5798BD7}" type="datetime1">
              <a:rPr lang="en-US"/>
              <a:pPr/>
              <a:t>2014-09-14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Artificial Intelligence a modern approach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638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fld id="{2C6A3AC3-E860-EC47-B6FF-A739A8A4669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53186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white">
          <a:xfrm>
            <a:off x="0" y="0"/>
            <a:ext cx="9144000" cy="155575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46050" y="6391275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152400" y="158750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7DB756A-B075-424D-8708-390EEE01F0B8}" type="datetime1">
              <a:rPr lang="en-US"/>
              <a:pPr/>
              <a:t>2014-09-14</a:t>
            </a:fld>
            <a:endParaRPr lang="en-US"/>
          </a:p>
        </p:txBody>
      </p:sp>
      <p:sp>
        <p:nvSpPr>
          <p:cNvPr id="9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Artificial Intelligence a modern approach</a:t>
            </a:r>
          </a:p>
        </p:txBody>
      </p:sp>
      <p:sp>
        <p:nvSpPr>
          <p:cNvPr id="10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5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15637A4-96B8-1445-9341-B144BDA8C77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273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52400" y="152400"/>
            <a:ext cx="8832850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19063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srgbClr val="FFFFFF"/>
              </a:solidFill>
              <a:latin typeface="Georgia" charset="0"/>
              <a:ea typeface="ＭＳ Ｐゴシック" charset="0"/>
              <a:cs typeface="Arial" charset="0"/>
            </a:endParaRPr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52400" y="152400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152400" y="533400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ea typeface="+mn-ea"/>
            </a:endParaRPr>
          </a:p>
        </p:txBody>
      </p:sp>
      <p:sp>
        <p:nvSpPr>
          <p:cNvPr id="13" name="Oval 12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srgbClr val="FFFFFF"/>
              </a:solidFill>
              <a:latin typeface="Georgia" charset="0"/>
              <a:ea typeface="ＭＳ Ｐゴシック" charset="0"/>
              <a:cs typeface="Arial" charset="0"/>
            </a:endParaRPr>
          </a:p>
        </p:txBody>
      </p:sp>
      <p:sp>
        <p:nvSpPr>
          <p:cNvPr id="14" name="Oval 13"/>
          <p:cNvSpPr/>
          <p:nvPr/>
        </p:nvSpPr>
        <p:spPr>
          <a:xfrm>
            <a:off x="1390650" y="323850"/>
            <a:ext cx="419100" cy="419100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srgbClr val="FFFFFF"/>
              </a:solidFill>
              <a:latin typeface="Georgia" charset="0"/>
              <a:ea typeface="ＭＳ Ｐゴシック" charset="0"/>
              <a:cs typeface="Arial" charset="0"/>
            </a:endParaRPr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49225" y="6388100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6" name="Slide Number Placeholder 6"/>
          <p:cNvSpPr>
            <a:spLocks noGrp="1"/>
          </p:cNvSpPr>
          <p:nvPr>
            <p:ph type="sldNum" sz="quarter" idx="10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fld id="{C2612177-F173-0641-91E7-EB9C14FF9BBD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17" name="Date Placeholder 4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fld id="{37ED77BD-DF89-C149-BE41-24E135AC148D}" type="datetime1">
              <a:rPr lang="en-US"/>
              <a:pPr/>
              <a:t>2014-09-14</a:t>
            </a:fld>
            <a:endParaRPr lang="en-US"/>
          </a:p>
        </p:txBody>
      </p:sp>
      <p:sp>
        <p:nvSpPr>
          <p:cNvPr id="18" name="Footer Placeholder 5"/>
          <p:cNvSpPr>
            <a:spLocks noGrp="1"/>
          </p:cNvSpPr>
          <p:nvPr>
            <p:ph type="ftr" sz="quarter" idx="12"/>
          </p:nvPr>
        </p:nvSpPr>
        <p:spPr>
          <a:xfrm>
            <a:off x="301625" y="6410325"/>
            <a:ext cx="3382963" cy="366713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Artificial Intelligence a modern approach</a:t>
            </a:r>
          </a:p>
        </p:txBody>
      </p:sp>
    </p:spTree>
    <p:extLst>
      <p:ext uri="{BB962C8B-B14F-4D97-AF65-F5344CB8AC3E}">
        <p14:creationId xmlns:p14="http://schemas.microsoft.com/office/powerpoint/2010/main" val="387548005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152400" y="533400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ea typeface="+mn-ea"/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2850" cy="301625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srgbClr val="FFFFFF"/>
              </a:solidFill>
              <a:latin typeface="Georgia" charset="0"/>
              <a:ea typeface="ＭＳ Ｐゴシック" charset="0"/>
              <a:cs typeface="Arial" charset="0"/>
            </a:endParaRPr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575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" name="Oval 12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srgbClr val="FFFFFF"/>
              </a:solidFill>
              <a:latin typeface="Georgia" charset="0"/>
              <a:ea typeface="ＭＳ Ｐゴシック" charset="0"/>
              <a:cs typeface="Arial" charset="0"/>
            </a:endParaRPr>
          </a:p>
        </p:txBody>
      </p:sp>
      <p:sp>
        <p:nvSpPr>
          <p:cNvPr id="14" name="Oval 13"/>
          <p:cNvSpPr/>
          <p:nvPr/>
        </p:nvSpPr>
        <p:spPr>
          <a:xfrm>
            <a:off x="1390650" y="323850"/>
            <a:ext cx="419100" cy="419100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srgbClr val="FFFFFF"/>
              </a:solidFill>
              <a:latin typeface="Georgia" charset="0"/>
              <a:ea typeface="ＭＳ Ｐゴシック" charset="0"/>
              <a:cs typeface="Arial" charset="0"/>
            </a:endParaRPr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49225" y="6388100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Slide Number Placeholder 6"/>
          <p:cNvSpPr>
            <a:spLocks noGrp="1"/>
          </p:cNvSpPr>
          <p:nvPr>
            <p:ph type="sldNum" sz="quarter" idx="10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fld id="{4FC74C35-69A4-204E-95D9-F49ADE84DC22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17" name="Date Placeholder 4"/>
          <p:cNvSpPr>
            <a:spLocks noGrp="1"/>
          </p:cNvSpPr>
          <p:nvPr>
            <p:ph type="dt" sz="half" idx="11"/>
          </p:nvPr>
        </p:nvSpPr>
        <p:spPr>
          <a:xfrm>
            <a:off x="5788025" y="6405563"/>
            <a:ext cx="3044825" cy="365125"/>
          </a:xfrm>
        </p:spPr>
        <p:txBody>
          <a:bodyPr/>
          <a:lstStyle>
            <a:lvl1pPr>
              <a:defRPr/>
            </a:lvl1pPr>
          </a:lstStyle>
          <a:p>
            <a:fld id="{97DE9904-3E26-064B-A669-D8E71F3E8C41}" type="datetime1">
              <a:rPr lang="en-US"/>
              <a:pPr/>
              <a:t>2014-09-14</a:t>
            </a:fld>
            <a:endParaRPr lang="en-US"/>
          </a:p>
        </p:txBody>
      </p:sp>
      <p:sp>
        <p:nvSpPr>
          <p:cNvPr id="18" name="Footer Placeholder 5"/>
          <p:cNvSpPr>
            <a:spLocks noGrp="1"/>
          </p:cNvSpPr>
          <p:nvPr>
            <p:ph type="ftr" sz="quarter" idx="12"/>
          </p:nvPr>
        </p:nvSpPr>
        <p:spPr>
          <a:xfrm>
            <a:off x="301625" y="6410325"/>
            <a:ext cx="3584575" cy="366713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Artificial Intelligence a modern approach</a:t>
            </a:r>
          </a:p>
        </p:txBody>
      </p:sp>
    </p:spTree>
    <p:extLst>
      <p:ext uri="{BB962C8B-B14F-4D97-AF65-F5344CB8AC3E}">
        <p14:creationId xmlns:p14="http://schemas.microsoft.com/office/powerpoint/2010/main" val="22910924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825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225" y="6388100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5563"/>
            <a:ext cx="3044825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rgbClr val="FFFFFF"/>
                </a:solidFill>
              </a:defRPr>
            </a:lvl1pPr>
          </a:lstStyle>
          <a:p>
            <a:fld id="{D728B583-9A7E-C247-A81B-31C57FDA6F83}" type="datetime1">
              <a:rPr lang="en-US"/>
              <a:pPr/>
              <a:t>2014-09-14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325"/>
            <a:ext cx="3581400" cy="366713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FFFFFF"/>
                </a:solidFill>
              </a:defRPr>
            </a:lvl1pPr>
          </a:lstStyle>
          <a:p>
            <a:r>
              <a:rPr lang="en-US"/>
              <a:t>Artificial Intelligence a modern approach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575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350"/>
            <a:ext cx="8832850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ea typeface="+mn-ea"/>
            </a:endParaRPr>
          </a:p>
        </p:txBody>
      </p:sp>
      <p:sp>
        <p:nvSpPr>
          <p:cNvPr id="12" name="Oval 11"/>
          <p:cNvSpPr/>
          <p:nvPr/>
        </p:nvSpPr>
        <p:spPr>
          <a:xfrm>
            <a:off x="4267200" y="955675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srgbClr val="FFFFFF"/>
              </a:solidFill>
              <a:latin typeface="Georgia" charset="0"/>
              <a:ea typeface="ＭＳ Ｐゴシック" charset="0"/>
              <a:cs typeface="Arial" charset="0"/>
            </a:endParaRPr>
          </a:p>
        </p:txBody>
      </p:sp>
      <p:sp>
        <p:nvSpPr>
          <p:cNvPr id="15" name="Oval 14"/>
          <p:cNvSpPr/>
          <p:nvPr/>
        </p:nvSpPr>
        <p:spPr>
          <a:xfrm>
            <a:off x="4362450" y="1050925"/>
            <a:ext cx="419100" cy="42068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srgbClr val="FFFFFF"/>
              </a:solidFill>
              <a:latin typeface="Georgia" charset="0"/>
              <a:ea typeface="ＭＳ Ｐゴシック" charset="0"/>
              <a:cs typeface="Arial" charset="0"/>
            </a:endParaRPr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39813"/>
            <a:ext cx="457200" cy="441325"/>
          </a:xfrm>
          <a:prstGeom prst="rect">
            <a:avLst/>
          </a:prstGeom>
        </p:spPr>
        <p:txBody>
          <a:bodyPr vert="horz" wrap="square" lIns="45720" tIns="45720" rIns="45720" bIns="45720" numCol="1" anchor="ctr" anchorCtr="0" compatLnSpc="1">
            <a:prstTxWarp prst="textNoShape">
              <a:avLst/>
            </a:prstTxWarp>
            <a:normAutofit/>
          </a:bodyPr>
          <a:lstStyle>
            <a:lvl1pPr algn="ctr">
              <a:defRPr sz="1600">
                <a:solidFill>
                  <a:srgbClr val="7B9899"/>
                </a:solidFill>
              </a:defRPr>
            </a:lvl1pPr>
          </a:lstStyle>
          <a:p>
            <a:fld id="{2D16D4DF-1105-C843-983C-710FE3A2811D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1038" name="Title Placeholder 21"/>
          <p:cNvSpPr>
            <a:spLocks noGrp="1"/>
          </p:cNvSpPr>
          <p:nvPr>
            <p:ph type="title"/>
          </p:nvPr>
        </p:nvSpPr>
        <p:spPr bwMode="auto">
          <a:xfrm>
            <a:off x="301625" y="228600"/>
            <a:ext cx="8534400" cy="758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39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301625" y="1524000"/>
            <a:ext cx="8534400" cy="4598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47" r:id="rId1"/>
    <p:sldLayoutId id="2147484048" r:id="rId2"/>
    <p:sldLayoutId id="2147484049" r:id="rId3"/>
    <p:sldLayoutId id="2147484050" r:id="rId4"/>
    <p:sldLayoutId id="2147484051" r:id="rId5"/>
    <p:sldLayoutId id="2147484052" r:id="rId6"/>
    <p:sldLayoutId id="2147484053" r:id="rId7"/>
    <p:sldLayoutId id="2147484054" r:id="rId8"/>
    <p:sldLayoutId id="2147484055" r:id="rId9"/>
    <p:sldLayoutId id="2147484056" r:id="rId10"/>
    <p:sldLayoutId id="2147484057" r:id="rId11"/>
  </p:sldLayoutIdLst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300" kern="1200">
          <a:solidFill>
            <a:srgbClr val="7B9899"/>
          </a:solidFill>
          <a:latin typeface="+mj-lt"/>
          <a:ea typeface="ＭＳ Ｐゴシック" pitchFamily="-48" charset="-128"/>
          <a:cs typeface="ＭＳ Ｐゴシック" pitchFamily="-48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  <a:ea typeface="ＭＳ Ｐゴシック" pitchFamily="-48" charset="-128"/>
          <a:cs typeface="ＭＳ Ｐゴシック" pitchFamily="-48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  <a:ea typeface="ＭＳ Ｐゴシック" pitchFamily="-48" charset="-128"/>
          <a:cs typeface="ＭＳ Ｐゴシック" pitchFamily="-48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  <a:ea typeface="ＭＳ Ｐゴシック" pitchFamily="-48" charset="-128"/>
          <a:cs typeface="ＭＳ Ｐゴシック" pitchFamily="-48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  <a:ea typeface="ＭＳ Ｐゴシック" pitchFamily="-48" charset="-128"/>
          <a:cs typeface="ＭＳ Ｐゴシック" pitchFamily="-48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charset="0"/>
        <a:buChar char=""/>
        <a:defRPr sz="2700" kern="1200">
          <a:solidFill>
            <a:schemeClr val="tx1"/>
          </a:solidFill>
          <a:latin typeface="+mn-lt"/>
          <a:ea typeface="ＭＳ Ｐゴシック" pitchFamily="-48" charset="-128"/>
          <a:cs typeface="ＭＳ Ｐゴシック" pitchFamily="-48" charset="-128"/>
        </a:defRPr>
      </a:lvl1pPr>
      <a:lvl2pPr marL="547688" indent="-2730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charset="0"/>
        <a:buChar char=""/>
        <a:defRPr sz="2200" kern="1200">
          <a:solidFill>
            <a:schemeClr val="tx2"/>
          </a:solidFill>
          <a:latin typeface="+mn-lt"/>
          <a:ea typeface="ＭＳ Ｐゴシック" charset="-128"/>
          <a:cs typeface="+mn-cs"/>
        </a:defRPr>
      </a:lvl2pPr>
      <a:lvl3pPr marL="822325" indent="-228600" algn="l" rtl="0" eaLnBrk="0" fontAlgn="base" hangingPunct="0">
        <a:spcBef>
          <a:spcPct val="20000"/>
        </a:spcBef>
        <a:spcAft>
          <a:spcPct val="0"/>
        </a:spcAft>
        <a:buClr>
          <a:srgbClr val="8CADAE"/>
        </a:buClr>
        <a:buSzPct val="75000"/>
        <a:buFont typeface="Wingdings 2" charset="0"/>
        <a:buChar char="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096963" indent="-228600" algn="l" rtl="0" eaLnBrk="0" fontAlgn="base" hangingPunct="0">
        <a:spcBef>
          <a:spcPct val="20000"/>
        </a:spcBef>
        <a:spcAft>
          <a:spcPct val="0"/>
        </a:spcAft>
        <a:buClr>
          <a:srgbClr val="8C7B70"/>
        </a:buClr>
        <a:buSzPct val="70000"/>
        <a:buFont typeface="Wingdings" charset="0"/>
        <a:buChar char=""/>
        <a:defRPr sz="2000" kern="1200">
          <a:solidFill>
            <a:schemeClr val="tx2"/>
          </a:solidFill>
          <a:latin typeface="+mn-lt"/>
          <a:ea typeface="ＭＳ Ｐゴシック" charset="-128"/>
          <a:cs typeface="+mn-cs"/>
        </a:defRPr>
      </a:lvl4pPr>
      <a:lvl5pPr marL="1371600" indent="-228600" algn="l" rtl="0" eaLnBrk="0" fontAlgn="base" hangingPunct="0">
        <a:spcBef>
          <a:spcPct val="20000"/>
        </a:spcBef>
        <a:spcAft>
          <a:spcPct val="0"/>
        </a:spcAft>
        <a:buClr>
          <a:srgbClr val="8FB08C"/>
        </a:buClr>
        <a:buChar char="•"/>
        <a:defRPr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4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Relationship Id="rId3" Type="http://schemas.openxmlformats.org/officeDocument/2006/relationships/hyperlink" Target="http://www.youtube.com/watch?v=XmfS5sv-i3M" TargetMode="Externa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png"/><Relationship Id="rId3" Type="http://schemas.openxmlformats.org/officeDocument/2006/relationships/image" Target="../media/image9.png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0.png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1.png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Relationship Id="rId3" Type="http://schemas.openxmlformats.org/officeDocument/2006/relationships/image" Target="../media/image12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2.png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theawesomer.com/dyson-360-eye-robot-vacuum/291638/" TargetMode="Externa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4" Type="http://schemas.openxmlformats.org/officeDocument/2006/relationships/image" Target="../media/image5.png"/><Relationship Id="rId5" Type="http://schemas.openxmlformats.org/officeDocument/2006/relationships/hyperlink" Target="aima-java.googlecode.com%5Csvn%5Ctrunk%5Caima-all%5Crelease%5Caima-gui-VacuumApp.jnlp" TargetMode="External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intro-choice.doc" TargetMode="Externa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intro-choice.doc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eaLnBrk="1" hangingPunct="1">
              <a:buFont typeface="Arial" charset="0"/>
              <a:buNone/>
            </a:pPr>
            <a:endParaRPr lang="en-US" cap="none" dirty="0">
              <a:latin typeface="Georgia" charset="0"/>
              <a:ea typeface="ＭＳ Ｐゴシック" charset="0"/>
              <a:cs typeface="ＭＳ Ｐゴシック" charset="0"/>
            </a:endParaRPr>
          </a:p>
          <a:p>
            <a:pPr eaLnBrk="1" hangingPunct="1">
              <a:buFont typeface="Arial" charset="0"/>
              <a:buNone/>
            </a:pPr>
            <a:r>
              <a:rPr lang="en-US" cap="none" dirty="0">
                <a:latin typeface="Georgia" charset="0"/>
                <a:ea typeface="ＭＳ Ｐゴシック" charset="0"/>
                <a:cs typeface="ＭＳ Ｐゴシック" charset="0"/>
              </a:rPr>
              <a:t>CHAPTER 2</a:t>
            </a:r>
          </a:p>
          <a:p>
            <a:pPr eaLnBrk="1" hangingPunct="1">
              <a:buFont typeface="Arial" charset="0"/>
              <a:buNone/>
            </a:pPr>
            <a:r>
              <a:rPr lang="en-US" cap="none">
                <a:latin typeface="Georgia" charset="0"/>
                <a:ea typeface="ＭＳ Ｐゴシック" charset="0"/>
                <a:cs typeface="ＭＳ Ｐゴシック" charset="0"/>
              </a:rPr>
              <a:t>Oliver </a:t>
            </a:r>
            <a:r>
              <a:rPr lang="en-US" cap="none" smtClean="0">
                <a:latin typeface="Georgia" charset="0"/>
                <a:ea typeface="ＭＳ Ｐゴシック" charset="0"/>
                <a:cs typeface="ＭＳ Ｐゴシック" charset="0"/>
              </a:rPr>
              <a:t>Schulte</a:t>
            </a:r>
            <a:endParaRPr lang="en-US" cap="none" dirty="0">
              <a:latin typeface="Georgia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4339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Georgia" charset="0"/>
                <a:ea typeface="ＭＳ Ｐゴシック" charset="0"/>
                <a:cs typeface="ＭＳ Ｐゴシック" charset="0"/>
              </a:rPr>
              <a:t>Intelligent Agents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4838495" y="3992309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solidFill>
                  <a:srgbClr val="7B9899"/>
                </a:solidFill>
                <a:latin typeface="Georgia" charset="0"/>
                <a:ea typeface="ＭＳ Ｐゴシック" charset="0"/>
                <a:cs typeface="ＭＳ Ｐゴシック" charset="0"/>
              </a:rPr>
              <a:t>Rationality</a:t>
            </a:r>
          </a:p>
        </p:txBody>
      </p:sp>
      <p:sp>
        <p:nvSpPr>
          <p:cNvPr id="23555" name="Footer Placeholder 4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200">
                <a:solidFill>
                  <a:srgbClr val="FFFFFF"/>
                </a:solidFill>
              </a:rPr>
              <a:t>Artificial Intelligence a modern approach</a:t>
            </a:r>
          </a:p>
        </p:txBody>
      </p:sp>
      <p:sp>
        <p:nvSpPr>
          <p:cNvPr id="23556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fld id="{25C50889-796D-C840-BF38-CE1D0E6E50D7}" type="slidenum">
              <a:rPr lang="en-US" sz="1600">
                <a:solidFill>
                  <a:srgbClr val="7B9899"/>
                </a:solidFill>
              </a:rPr>
              <a:pPr eaLnBrk="1" hangingPunct="1"/>
              <a:t>10</a:t>
            </a:fld>
            <a:endParaRPr lang="en-US" sz="1600">
              <a:solidFill>
                <a:srgbClr val="7B9899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eaLnBrk="1" hangingPunct="1"/>
            <a:r>
              <a:rPr lang="en-US">
                <a:latin typeface="Georgia" charset="0"/>
                <a:ea typeface="ＭＳ Ｐゴシック" charset="0"/>
                <a:cs typeface="ＭＳ Ｐゴシック" charset="0"/>
              </a:rPr>
              <a:t>Rational is different from omniscience</a:t>
            </a:r>
          </a:p>
          <a:p>
            <a:pPr lvl="1" eaLnBrk="1" hangingPunct="1"/>
            <a:r>
              <a:rPr lang="en-US">
                <a:latin typeface="Georgia" charset="0"/>
                <a:ea typeface="ＭＳ Ｐゴシック" charset="0"/>
              </a:rPr>
              <a:t>Percepts may not supply all relevant information</a:t>
            </a:r>
          </a:p>
          <a:p>
            <a:pPr lvl="1" eaLnBrk="1" hangingPunct="1"/>
            <a:r>
              <a:rPr lang="en-US">
                <a:latin typeface="Georgia" charset="0"/>
                <a:ea typeface="ＭＳ Ｐゴシック" charset="0"/>
              </a:rPr>
              <a:t>E.g., in card game, don</a:t>
            </a:r>
            <a:r>
              <a:rPr lang="ja-JP" altLang="en-US">
                <a:latin typeface="Georgia" charset="0"/>
                <a:ea typeface="ＭＳ Ｐゴシック" charset="0"/>
              </a:rPr>
              <a:t>’</a:t>
            </a:r>
            <a:r>
              <a:rPr lang="en-US">
                <a:latin typeface="Georgia" charset="0"/>
                <a:ea typeface="ＭＳ Ｐゴシック" charset="0"/>
              </a:rPr>
              <a:t>t know cards of others.</a:t>
            </a:r>
          </a:p>
          <a:p>
            <a:pPr eaLnBrk="1" hangingPunct="1"/>
            <a:endParaRPr lang="en-US">
              <a:latin typeface="Georgia" charset="0"/>
              <a:ea typeface="ＭＳ Ｐゴシック" charset="0"/>
              <a:cs typeface="ＭＳ Ｐゴシック" charset="0"/>
            </a:endParaRPr>
          </a:p>
          <a:p>
            <a:pPr eaLnBrk="1" hangingPunct="1"/>
            <a:r>
              <a:rPr lang="en-US">
                <a:latin typeface="Georgia" charset="0"/>
                <a:ea typeface="ＭＳ Ｐゴシック" charset="0"/>
                <a:cs typeface="ＭＳ Ｐゴシック" charset="0"/>
              </a:rPr>
              <a:t>Rational is different from being perfect</a:t>
            </a:r>
          </a:p>
          <a:p>
            <a:pPr lvl="1" eaLnBrk="1" hangingPunct="1"/>
            <a:r>
              <a:rPr lang="en-US">
                <a:latin typeface="Georgia" charset="0"/>
                <a:ea typeface="ＭＳ Ｐゴシック" charset="0"/>
              </a:rPr>
              <a:t>Rationality maximizes expected outcome while perfection maximizes actual outcome.</a:t>
            </a:r>
          </a:p>
          <a:p>
            <a:pPr eaLnBrk="1" hangingPunct="1"/>
            <a:endParaRPr lang="en-US">
              <a:latin typeface="Georgia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>
                <a:solidFill>
                  <a:srgbClr val="7B9899"/>
                </a:solidFill>
                <a:latin typeface="Georgia" charset="0"/>
                <a:ea typeface="ＭＳ Ｐゴシック" charset="0"/>
                <a:cs typeface="ＭＳ Ｐゴシック" charset="0"/>
              </a:rPr>
              <a:t>Autonomy in Agents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2819400"/>
            <a:ext cx="8229600" cy="3124200"/>
          </a:xfrm>
        </p:spPr>
        <p:txBody>
          <a:bodyPr/>
          <a:lstStyle/>
          <a:p>
            <a:pPr eaLnBrk="1" hangingPunct="1"/>
            <a:r>
              <a:rPr lang="en-GB">
                <a:latin typeface="Georgia" charset="0"/>
                <a:ea typeface="ＭＳ Ｐゴシック" charset="0"/>
                <a:cs typeface="ＭＳ Ｐゴシック" charset="0"/>
              </a:rPr>
              <a:t>Extremes</a:t>
            </a:r>
          </a:p>
          <a:p>
            <a:pPr lvl="1" eaLnBrk="1" hangingPunct="1"/>
            <a:r>
              <a:rPr lang="en-GB">
                <a:latin typeface="Georgia" charset="0"/>
                <a:ea typeface="ＭＳ Ｐゴシック" charset="0"/>
              </a:rPr>
              <a:t>No autonomy – ignores environment/data</a:t>
            </a:r>
          </a:p>
          <a:p>
            <a:pPr lvl="1" eaLnBrk="1" hangingPunct="1"/>
            <a:r>
              <a:rPr lang="en-GB">
                <a:latin typeface="Georgia" charset="0"/>
                <a:ea typeface="ＭＳ Ｐゴシック" charset="0"/>
              </a:rPr>
              <a:t>Complete autonomy – must act randomly/no program</a:t>
            </a:r>
          </a:p>
          <a:p>
            <a:pPr eaLnBrk="1" hangingPunct="1"/>
            <a:r>
              <a:rPr lang="en-GB">
                <a:latin typeface="Georgia" charset="0"/>
                <a:ea typeface="ＭＳ Ｐゴシック" charset="0"/>
                <a:cs typeface="ＭＳ Ｐゴシック" charset="0"/>
              </a:rPr>
              <a:t>Example: baby learning to crawl</a:t>
            </a:r>
          </a:p>
          <a:p>
            <a:pPr eaLnBrk="1" hangingPunct="1"/>
            <a:r>
              <a:rPr lang="en-GB">
                <a:latin typeface="Georgia" charset="0"/>
                <a:ea typeface="ＭＳ Ｐゴシック" charset="0"/>
                <a:cs typeface="ＭＳ Ｐゴシック" charset="0"/>
              </a:rPr>
              <a:t>Ideal: design agents to have some autonomy</a:t>
            </a:r>
          </a:p>
          <a:p>
            <a:pPr lvl="1" eaLnBrk="1" hangingPunct="1"/>
            <a:r>
              <a:rPr lang="en-GB">
                <a:latin typeface="Georgia" charset="0"/>
                <a:ea typeface="ＭＳ Ｐゴシック" charset="0"/>
              </a:rPr>
              <a:t>Possibly become more autonomous with experience</a:t>
            </a:r>
          </a:p>
        </p:txBody>
      </p:sp>
      <p:sp>
        <p:nvSpPr>
          <p:cNvPr id="24580" name="AutoShape 4"/>
          <p:cNvSpPr>
            <a:spLocks noChangeArrowheads="1"/>
          </p:cNvSpPr>
          <p:nvPr/>
        </p:nvSpPr>
        <p:spPr bwMode="auto">
          <a:xfrm>
            <a:off x="1143000" y="1600200"/>
            <a:ext cx="7543800" cy="91440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GB"/>
              <a:t>The </a:t>
            </a:r>
            <a:r>
              <a:rPr lang="en-GB" b="1"/>
              <a:t>autonomy </a:t>
            </a:r>
            <a:r>
              <a:rPr lang="en-GB"/>
              <a:t>of an agent is the extent to which its</a:t>
            </a:r>
          </a:p>
          <a:p>
            <a:pPr algn="ctr"/>
            <a:r>
              <a:rPr lang="en-GB"/>
              <a:t>behaviour is determined by its own experience,</a:t>
            </a:r>
          </a:p>
          <a:p>
            <a:pPr algn="ctr"/>
            <a:r>
              <a:rPr lang="en-GB"/>
              <a:t>rather than knowledge of designer.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Multiple Choice Question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PEAS stands for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green vegetables.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Peace, Environment, Action, Service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Performance, Environment, Agent, Search.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Performance, Environment, Actuators, Sensors.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Check one.</a:t>
            </a:r>
          </a:p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Artificial Intelligence a modern approach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536060-2E24-9146-A883-F1AAD65D0404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810659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solidFill>
                  <a:srgbClr val="7B9899"/>
                </a:solidFill>
                <a:latin typeface="Georgia" charset="0"/>
                <a:ea typeface="ＭＳ Ｐゴシック" charset="0"/>
                <a:cs typeface="ＭＳ Ｐゴシック" charset="0"/>
              </a:rPr>
              <a:t>PEAS</a:t>
            </a:r>
          </a:p>
        </p:txBody>
      </p:sp>
      <p:sp>
        <p:nvSpPr>
          <p:cNvPr id="25603" name="Footer Placeholder 4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200">
                <a:solidFill>
                  <a:srgbClr val="FFFFFF"/>
                </a:solidFill>
              </a:rPr>
              <a:t>Artificial Intelligence a modern approach</a:t>
            </a:r>
          </a:p>
        </p:txBody>
      </p:sp>
      <p:sp>
        <p:nvSpPr>
          <p:cNvPr id="25604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fld id="{094C4579-AF97-4C4B-82BB-47F3E426FB1A}" type="slidenum">
              <a:rPr lang="en-US" sz="1600">
                <a:solidFill>
                  <a:srgbClr val="7B9899"/>
                </a:solidFill>
              </a:rPr>
              <a:pPr eaLnBrk="1" hangingPunct="1"/>
              <a:t>13</a:t>
            </a:fld>
            <a:endParaRPr lang="en-US" sz="1600">
              <a:solidFill>
                <a:srgbClr val="7B9899"/>
              </a:solidFill>
            </a:endParaRPr>
          </a:p>
        </p:txBody>
      </p:sp>
      <p:sp>
        <p:nvSpPr>
          <p:cNvPr id="12291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1417638"/>
            <a:ext cx="8229600" cy="4983162"/>
          </a:xfrm>
        </p:spPr>
        <p:txBody>
          <a:bodyPr/>
          <a:lstStyle/>
          <a:p>
            <a:pPr eaLnBrk="1" hangingPunct="1">
              <a:buFont typeface="Arial" charset="0"/>
              <a:buChar char="•"/>
            </a:pPr>
            <a:r>
              <a:rPr lang="en-US" sz="2600" dirty="0">
                <a:latin typeface="Georgia" charset="0"/>
                <a:ea typeface="ＭＳ Ｐゴシック" charset="0"/>
                <a:cs typeface="ＭＳ Ｐゴシック" charset="0"/>
              </a:rPr>
              <a:t>PEAS: Performance measure, Environment, Actuators, </a:t>
            </a:r>
            <a:r>
              <a:rPr lang="en-US" sz="2600" dirty="0" smtClean="0">
                <a:latin typeface="Georgia" charset="0"/>
                <a:ea typeface="ＭＳ Ｐゴシック" charset="0"/>
                <a:cs typeface="ＭＳ Ｐゴシック" charset="0"/>
              </a:rPr>
              <a:t>Sensors.</a:t>
            </a:r>
            <a:endParaRPr lang="en-US" sz="2600" dirty="0">
              <a:latin typeface="Georgia" charset="0"/>
              <a:ea typeface="ＭＳ Ｐゴシック" charset="0"/>
              <a:cs typeface="ＭＳ Ｐゴシック" charset="0"/>
            </a:endParaRPr>
          </a:p>
          <a:p>
            <a:pPr eaLnBrk="1" hangingPunct="1">
              <a:buFont typeface="Arial" charset="0"/>
              <a:buChar char="•"/>
            </a:pPr>
            <a:r>
              <a:rPr lang="en-US" sz="2600" dirty="0">
                <a:latin typeface="Georgia" charset="0"/>
                <a:ea typeface="ＭＳ Ｐゴシック" charset="0"/>
                <a:cs typeface="ＭＳ Ｐゴシック" charset="0"/>
              </a:rPr>
              <a:t>Must first specify the setting for intelligent agent </a:t>
            </a:r>
            <a:r>
              <a:rPr lang="en-US" sz="2600" dirty="0" smtClean="0">
                <a:latin typeface="Georgia" charset="0"/>
                <a:ea typeface="ＭＳ Ｐゴシック" charset="0"/>
                <a:cs typeface="ＭＳ Ｐゴシック" charset="0"/>
              </a:rPr>
              <a:t>design</a:t>
            </a:r>
            <a:endParaRPr lang="en-US" sz="2600" dirty="0">
              <a:latin typeface="Georgia" charset="0"/>
              <a:ea typeface="ＭＳ Ｐゴシック" charset="0"/>
              <a:cs typeface="ＭＳ Ｐゴシック" charset="0"/>
            </a:endParaRPr>
          </a:p>
          <a:p>
            <a:pPr eaLnBrk="1" hangingPunct="1">
              <a:buFont typeface="Arial" charset="0"/>
              <a:buChar char="•"/>
            </a:pPr>
            <a:r>
              <a:rPr lang="en-US" sz="2600" dirty="0">
                <a:latin typeface="Georgia" charset="0"/>
                <a:ea typeface="ＭＳ Ｐゴシック" charset="0"/>
                <a:cs typeface="ＭＳ Ｐゴシック" charset="0"/>
              </a:rPr>
              <a:t>Consider, e.g., the task of designing an automated taxi driver:</a:t>
            </a:r>
          </a:p>
          <a:p>
            <a:pPr lvl="1" eaLnBrk="1" hangingPunct="1">
              <a:buFont typeface="Arial" charset="0"/>
              <a:buChar char="–"/>
            </a:pPr>
            <a:r>
              <a:rPr lang="en-US" dirty="0">
                <a:latin typeface="Georgia" charset="0"/>
                <a:ea typeface="ＭＳ Ｐゴシック" charset="0"/>
              </a:rPr>
              <a:t>Performance measure: Safe, fast, legal, comfortable trip, maximize </a:t>
            </a:r>
            <a:r>
              <a:rPr lang="en-US" dirty="0" smtClean="0">
                <a:latin typeface="Georgia" charset="0"/>
                <a:ea typeface="ＭＳ Ｐゴシック" charset="0"/>
              </a:rPr>
              <a:t>profits</a:t>
            </a:r>
            <a:endParaRPr lang="en-US" dirty="0">
              <a:latin typeface="Georgia" charset="0"/>
              <a:ea typeface="ＭＳ Ｐゴシック" charset="0"/>
            </a:endParaRPr>
          </a:p>
          <a:p>
            <a:pPr lvl="1" eaLnBrk="1" hangingPunct="1">
              <a:buFont typeface="Arial" charset="0"/>
              <a:buChar char="–"/>
            </a:pPr>
            <a:r>
              <a:rPr lang="en-US" dirty="0">
                <a:latin typeface="Georgia" charset="0"/>
                <a:ea typeface="ＭＳ Ｐゴシック" charset="0"/>
              </a:rPr>
              <a:t>Environment: Roads, other traffic, pedestrians, </a:t>
            </a:r>
            <a:r>
              <a:rPr lang="en-US" dirty="0" smtClean="0">
                <a:latin typeface="Georgia" charset="0"/>
                <a:ea typeface="ＭＳ Ｐゴシック" charset="0"/>
              </a:rPr>
              <a:t>customers.</a:t>
            </a:r>
            <a:endParaRPr lang="en-US" dirty="0">
              <a:latin typeface="Georgia" charset="0"/>
              <a:ea typeface="ＭＳ Ｐゴシック" charset="0"/>
            </a:endParaRPr>
          </a:p>
          <a:p>
            <a:pPr lvl="1" eaLnBrk="1" hangingPunct="1">
              <a:buFont typeface="Arial" charset="0"/>
              <a:buChar char="–"/>
            </a:pPr>
            <a:r>
              <a:rPr lang="en-US" dirty="0">
                <a:latin typeface="Georgia" charset="0"/>
                <a:ea typeface="ＭＳ Ｐゴシック" charset="0"/>
              </a:rPr>
              <a:t>Actuators: Steering wheel, accelerator, brake, signal, </a:t>
            </a:r>
            <a:r>
              <a:rPr lang="en-US" dirty="0" smtClean="0">
                <a:latin typeface="Georgia" charset="0"/>
                <a:ea typeface="ＭＳ Ｐゴシック" charset="0"/>
              </a:rPr>
              <a:t>horn.</a:t>
            </a:r>
            <a:endParaRPr lang="en-US" dirty="0">
              <a:latin typeface="Georgia" charset="0"/>
              <a:ea typeface="ＭＳ Ｐゴシック" charset="0"/>
            </a:endParaRPr>
          </a:p>
          <a:p>
            <a:pPr lvl="1" eaLnBrk="1" hangingPunct="1">
              <a:buFont typeface="Arial" charset="0"/>
              <a:buChar char="–"/>
            </a:pPr>
            <a:r>
              <a:rPr lang="en-US" dirty="0">
                <a:latin typeface="Georgia" charset="0"/>
                <a:ea typeface="ＭＳ Ｐゴシック" charset="0"/>
              </a:rPr>
              <a:t>Sensors: Cameras, sonar, speedometer, GPS, odometer, engine sensors, keyboard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122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122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solidFill>
                  <a:srgbClr val="7B9899"/>
                </a:solidFill>
                <a:latin typeface="Georgia" charset="0"/>
                <a:ea typeface="ＭＳ Ｐゴシック" charset="0"/>
                <a:cs typeface="ＭＳ Ｐゴシック" charset="0"/>
              </a:rPr>
              <a:t>PEAS</a:t>
            </a:r>
          </a:p>
        </p:txBody>
      </p:sp>
      <p:sp>
        <p:nvSpPr>
          <p:cNvPr id="26627" name="Footer Placeholder 4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200">
                <a:solidFill>
                  <a:srgbClr val="FFFFFF"/>
                </a:solidFill>
              </a:rPr>
              <a:t>Artificial Intelligence a modern approach</a:t>
            </a:r>
          </a:p>
        </p:txBody>
      </p:sp>
      <p:sp>
        <p:nvSpPr>
          <p:cNvPr id="26628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fld id="{11581532-45AC-D64A-8E53-8410BFE408E5}" type="slidenum">
              <a:rPr lang="en-US" sz="1600">
                <a:solidFill>
                  <a:srgbClr val="7B9899"/>
                </a:solidFill>
              </a:rPr>
              <a:pPr eaLnBrk="1" hangingPunct="1"/>
              <a:t>14</a:t>
            </a:fld>
            <a:endParaRPr lang="en-US" sz="1600">
              <a:solidFill>
                <a:srgbClr val="7B9899"/>
              </a:solidFill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eaLnBrk="1" hangingPunct="1"/>
            <a:r>
              <a:rPr lang="en-US">
                <a:latin typeface="Georgia" charset="0"/>
                <a:ea typeface="ＭＳ Ｐゴシック" charset="0"/>
                <a:cs typeface="ＭＳ Ｐゴシック" charset="0"/>
              </a:rPr>
              <a:t>Agent: Part-picking robot</a:t>
            </a:r>
          </a:p>
          <a:p>
            <a:pPr eaLnBrk="1" hangingPunct="1"/>
            <a:r>
              <a:rPr lang="en-US">
                <a:latin typeface="Georgia" charset="0"/>
                <a:ea typeface="ＭＳ Ｐゴシック" charset="0"/>
                <a:cs typeface="ＭＳ Ｐゴシック" charset="0"/>
              </a:rPr>
              <a:t>Performance measure: Percentage of parts in correct bins</a:t>
            </a:r>
          </a:p>
          <a:p>
            <a:pPr eaLnBrk="1" hangingPunct="1"/>
            <a:r>
              <a:rPr lang="en-US">
                <a:latin typeface="Georgia" charset="0"/>
                <a:ea typeface="ＭＳ Ｐゴシック" charset="0"/>
                <a:cs typeface="ＭＳ Ｐゴシック" charset="0"/>
              </a:rPr>
              <a:t>Environment: Conveyor belt with parts, bins</a:t>
            </a:r>
          </a:p>
          <a:p>
            <a:pPr eaLnBrk="1" hangingPunct="1"/>
            <a:r>
              <a:rPr lang="en-US">
                <a:latin typeface="Georgia" charset="0"/>
                <a:ea typeface="ＭＳ Ｐゴシック" charset="0"/>
                <a:cs typeface="ＭＳ Ｐゴシック" charset="0"/>
              </a:rPr>
              <a:t>Actuators: Jointed arm and hand</a:t>
            </a:r>
          </a:p>
          <a:p>
            <a:pPr eaLnBrk="1" hangingPunct="1"/>
            <a:r>
              <a:rPr lang="en-US">
                <a:latin typeface="Georgia" charset="0"/>
                <a:ea typeface="ＭＳ Ｐゴシック" charset="0"/>
                <a:cs typeface="ＭＳ Ｐゴシック" charset="0"/>
              </a:rPr>
              <a:t>Sensors: Camera, joint angle sensors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solidFill>
                  <a:srgbClr val="7B9899"/>
                </a:solidFill>
                <a:latin typeface="Georgia" charset="0"/>
                <a:ea typeface="ＭＳ Ｐゴシック" charset="0"/>
                <a:cs typeface="ＭＳ Ｐゴシック" charset="0"/>
              </a:rPr>
              <a:t>PEAS</a:t>
            </a:r>
          </a:p>
        </p:txBody>
      </p:sp>
      <p:sp>
        <p:nvSpPr>
          <p:cNvPr id="27651" name="Footer Placeholder 4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200">
                <a:solidFill>
                  <a:srgbClr val="FFFFFF"/>
                </a:solidFill>
              </a:rPr>
              <a:t>Artificial Intelligence a modern approach</a:t>
            </a:r>
          </a:p>
        </p:txBody>
      </p:sp>
      <p:sp>
        <p:nvSpPr>
          <p:cNvPr id="27652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fld id="{686DAB83-8042-FA4C-AB45-5373C4EE9A29}" type="slidenum">
              <a:rPr lang="en-US" sz="1600">
                <a:solidFill>
                  <a:srgbClr val="7B9899"/>
                </a:solidFill>
              </a:rPr>
              <a:pPr eaLnBrk="1" hangingPunct="1"/>
              <a:t>15</a:t>
            </a:fld>
            <a:endParaRPr lang="en-US" sz="1600">
              <a:solidFill>
                <a:srgbClr val="7B9899"/>
              </a:solidFill>
            </a:endParaRPr>
          </a:p>
        </p:txBody>
      </p:sp>
      <p:sp>
        <p:nvSpPr>
          <p:cNvPr id="16387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eaLnBrk="1" hangingPunct="1"/>
            <a:r>
              <a:rPr lang="en-US">
                <a:latin typeface="Georgia" charset="0"/>
                <a:ea typeface="ＭＳ Ｐゴシック" charset="0"/>
                <a:cs typeface="ＭＳ Ｐゴシック" charset="0"/>
              </a:rPr>
              <a:t>Agent: Interactive English tutor</a:t>
            </a:r>
          </a:p>
          <a:p>
            <a:pPr eaLnBrk="1" hangingPunct="1"/>
            <a:r>
              <a:rPr lang="en-US">
                <a:latin typeface="Georgia" charset="0"/>
                <a:ea typeface="ＭＳ Ｐゴシック" charset="0"/>
                <a:cs typeface="ＭＳ Ｐゴシック" charset="0"/>
              </a:rPr>
              <a:t>Performance measure: Maximize student's score on test</a:t>
            </a:r>
          </a:p>
          <a:p>
            <a:pPr eaLnBrk="1" hangingPunct="1"/>
            <a:r>
              <a:rPr lang="en-US">
                <a:latin typeface="Georgia" charset="0"/>
                <a:ea typeface="ＭＳ Ｐゴシック" charset="0"/>
                <a:cs typeface="ＭＳ Ｐゴシック" charset="0"/>
              </a:rPr>
              <a:t>Environment: Set of students</a:t>
            </a:r>
          </a:p>
          <a:p>
            <a:pPr eaLnBrk="1" hangingPunct="1"/>
            <a:r>
              <a:rPr lang="en-US">
                <a:latin typeface="Georgia" charset="0"/>
                <a:ea typeface="ＭＳ Ｐゴシック" charset="0"/>
                <a:cs typeface="ＭＳ Ｐゴシック" charset="0"/>
              </a:rPr>
              <a:t>Actuators: Screen display (exercises, suggestions, corrections)</a:t>
            </a:r>
          </a:p>
          <a:p>
            <a:pPr eaLnBrk="1" hangingPunct="1"/>
            <a:r>
              <a:rPr lang="en-US">
                <a:latin typeface="Georgia" charset="0"/>
                <a:ea typeface="ＭＳ Ｐゴシック" charset="0"/>
                <a:cs typeface="ＭＳ Ｐゴシック" charset="0"/>
              </a:rPr>
              <a:t>Sensors: Keyboard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63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6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Environments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Artificial Intelligence a modern approach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536060-2E24-9146-A883-F1AAD65D0404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0765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Multiple Choice Question (not graded)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In an episodic environment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outcomes do not depend on action history.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outcomes do depend on action history.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The environment does not change while the agent is planning.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Other agents are  involved in the episode.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Check one.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Artificial Intelligence a modern approach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8C695A-E0A6-9540-A3B6-6C6E6ADB0873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567428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solidFill>
                  <a:srgbClr val="7B9899"/>
                </a:solidFill>
                <a:latin typeface="Georgia" charset="0"/>
                <a:ea typeface="ＭＳ Ｐゴシック" charset="0"/>
                <a:cs typeface="ＭＳ Ｐゴシック" charset="0"/>
              </a:rPr>
              <a:t>Environment types</a:t>
            </a:r>
          </a:p>
        </p:txBody>
      </p:sp>
      <p:sp>
        <p:nvSpPr>
          <p:cNvPr id="28675" name="Footer Placeholder 4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200">
                <a:solidFill>
                  <a:srgbClr val="FFFFFF"/>
                </a:solidFill>
              </a:rPr>
              <a:t>Artificial Intelligence a modern approach</a:t>
            </a:r>
          </a:p>
        </p:txBody>
      </p:sp>
      <p:sp>
        <p:nvSpPr>
          <p:cNvPr id="28676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fld id="{02F183F9-485D-014C-902F-A170304A0935}" type="slidenum">
              <a:rPr lang="en-US" sz="1600">
                <a:solidFill>
                  <a:srgbClr val="7B9899"/>
                </a:solidFill>
              </a:rPr>
              <a:pPr eaLnBrk="1" hangingPunct="1"/>
              <a:t>18</a:t>
            </a:fld>
            <a:endParaRPr lang="en-US" sz="1600">
              <a:solidFill>
                <a:srgbClr val="7B9899"/>
              </a:solidFill>
            </a:endParaRPr>
          </a:p>
        </p:txBody>
      </p:sp>
      <p:sp>
        <p:nvSpPr>
          <p:cNvPr id="28677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Arial" charset="0"/>
              <a:buChar char="•"/>
            </a:pPr>
            <a:r>
              <a:rPr lang="en-US" sz="2400" dirty="0">
                <a:solidFill>
                  <a:srgbClr val="FF0000"/>
                </a:solidFill>
                <a:latin typeface="Georgia" charset="0"/>
                <a:ea typeface="ＭＳ Ｐゴシック" charset="0"/>
                <a:cs typeface="ＭＳ Ｐゴシック" charset="0"/>
              </a:rPr>
              <a:t>Fully observable</a:t>
            </a:r>
            <a:r>
              <a:rPr lang="en-US" sz="2400" dirty="0">
                <a:latin typeface="Georgia" charset="0"/>
                <a:ea typeface="ＭＳ Ｐゴシック" charset="0"/>
                <a:cs typeface="ＭＳ Ｐゴシック" charset="0"/>
              </a:rPr>
              <a:t> (vs. partially observable)</a:t>
            </a:r>
          </a:p>
          <a:p>
            <a:pPr eaLnBrk="1" hangingPunct="1">
              <a:lnSpc>
                <a:spcPct val="90000"/>
              </a:lnSpc>
              <a:buFont typeface="Arial" charset="0"/>
              <a:buChar char="•"/>
            </a:pPr>
            <a:r>
              <a:rPr lang="en-US" sz="2400" dirty="0">
                <a:solidFill>
                  <a:srgbClr val="FF0000"/>
                </a:solidFill>
                <a:latin typeface="Georgia" charset="0"/>
                <a:ea typeface="ＭＳ Ｐゴシック" charset="0"/>
                <a:cs typeface="ＭＳ Ｐゴシック" charset="0"/>
              </a:rPr>
              <a:t>Deterministic</a:t>
            </a:r>
            <a:r>
              <a:rPr lang="en-US" sz="2400" dirty="0">
                <a:latin typeface="Georgia" charset="0"/>
                <a:ea typeface="ＭＳ Ｐゴシック" charset="0"/>
                <a:cs typeface="ＭＳ Ｐゴシック" charset="0"/>
              </a:rPr>
              <a:t> (vs. stochastic) </a:t>
            </a:r>
          </a:p>
          <a:p>
            <a:pPr eaLnBrk="1" hangingPunct="1">
              <a:lnSpc>
                <a:spcPct val="90000"/>
              </a:lnSpc>
              <a:buFont typeface="Arial" charset="0"/>
              <a:buChar char="•"/>
            </a:pPr>
            <a:r>
              <a:rPr lang="en-US" sz="2400" dirty="0">
                <a:solidFill>
                  <a:srgbClr val="FF0000"/>
                </a:solidFill>
                <a:latin typeface="Georgia" charset="0"/>
                <a:ea typeface="ＭＳ Ｐゴシック" charset="0"/>
                <a:cs typeface="ＭＳ Ｐゴシック" charset="0"/>
              </a:rPr>
              <a:t>Episodic </a:t>
            </a:r>
            <a:r>
              <a:rPr lang="en-US" sz="2400" dirty="0">
                <a:latin typeface="Georgia" charset="0"/>
                <a:ea typeface="ＭＳ Ｐゴシック" charset="0"/>
                <a:cs typeface="ＭＳ Ｐゴシック" charset="0"/>
              </a:rPr>
              <a:t>(vs. sequential)</a:t>
            </a:r>
          </a:p>
          <a:p>
            <a:pPr eaLnBrk="1" hangingPunct="1">
              <a:lnSpc>
                <a:spcPct val="90000"/>
              </a:lnSpc>
              <a:buFont typeface="Arial" charset="0"/>
              <a:buChar char="•"/>
            </a:pPr>
            <a:r>
              <a:rPr lang="en-US" sz="2400" dirty="0">
                <a:solidFill>
                  <a:srgbClr val="FF0000"/>
                </a:solidFill>
                <a:latin typeface="Georgia" charset="0"/>
                <a:ea typeface="ＭＳ Ｐゴシック" charset="0"/>
                <a:cs typeface="ＭＳ Ｐゴシック" charset="0"/>
              </a:rPr>
              <a:t>Static </a:t>
            </a:r>
            <a:r>
              <a:rPr lang="en-US" sz="2400" dirty="0">
                <a:latin typeface="Georgia" charset="0"/>
                <a:ea typeface="ＭＳ Ｐゴシック" charset="0"/>
                <a:cs typeface="ＭＳ Ｐゴシック" charset="0"/>
              </a:rPr>
              <a:t>(vs. dynamic)</a:t>
            </a:r>
          </a:p>
          <a:p>
            <a:pPr eaLnBrk="1" hangingPunct="1">
              <a:lnSpc>
                <a:spcPct val="90000"/>
              </a:lnSpc>
              <a:buFont typeface="Arial" charset="0"/>
              <a:buChar char="•"/>
            </a:pPr>
            <a:r>
              <a:rPr lang="en-US" sz="2400" dirty="0">
                <a:solidFill>
                  <a:srgbClr val="FF0000"/>
                </a:solidFill>
                <a:latin typeface="Georgia" charset="0"/>
                <a:ea typeface="ＭＳ Ｐゴシック" charset="0"/>
                <a:cs typeface="ＭＳ Ｐゴシック" charset="0"/>
              </a:rPr>
              <a:t>Discrete</a:t>
            </a:r>
            <a:r>
              <a:rPr lang="en-US" sz="2400" dirty="0">
                <a:latin typeface="Georgia" charset="0"/>
                <a:ea typeface="ＭＳ Ｐゴシック" charset="0"/>
                <a:cs typeface="ＭＳ Ｐゴシック" charset="0"/>
              </a:rPr>
              <a:t> (vs. continuous)</a:t>
            </a:r>
          </a:p>
          <a:p>
            <a:pPr eaLnBrk="1" hangingPunct="1">
              <a:lnSpc>
                <a:spcPct val="90000"/>
              </a:lnSpc>
              <a:buFont typeface="Arial" charset="0"/>
              <a:buChar char="•"/>
            </a:pPr>
            <a:r>
              <a:rPr lang="en-US" sz="2400" dirty="0">
                <a:solidFill>
                  <a:srgbClr val="FF0000"/>
                </a:solidFill>
                <a:latin typeface="Georgia" charset="0"/>
                <a:ea typeface="ＭＳ Ｐゴシック" charset="0"/>
                <a:cs typeface="ＭＳ Ｐゴシック" charset="0"/>
              </a:rPr>
              <a:t>Single agent</a:t>
            </a:r>
            <a:r>
              <a:rPr lang="en-US" sz="2400" dirty="0">
                <a:latin typeface="Georgia" charset="0"/>
                <a:ea typeface="ＭＳ Ｐゴシック" charset="0"/>
                <a:cs typeface="ＭＳ Ｐゴシック" charset="0"/>
              </a:rPr>
              <a:t> (vs. </a:t>
            </a:r>
            <a:r>
              <a:rPr lang="en-US" sz="2400" dirty="0" err="1">
                <a:latin typeface="Georgia" charset="0"/>
                <a:ea typeface="ＭＳ Ｐゴシック" charset="0"/>
                <a:cs typeface="ＭＳ Ｐゴシック" charset="0"/>
              </a:rPr>
              <a:t>multiagent</a:t>
            </a:r>
            <a:r>
              <a:rPr lang="en-US" sz="2400" dirty="0" smtClean="0">
                <a:latin typeface="Georgia" charset="0"/>
                <a:ea typeface="ＭＳ Ｐゴシック" charset="0"/>
                <a:cs typeface="ＭＳ Ｐゴシック" charset="0"/>
              </a:rPr>
              <a:t>).</a:t>
            </a:r>
            <a:endParaRPr lang="en-US" sz="2400" dirty="0">
              <a:latin typeface="Georgia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>
                <a:solidFill>
                  <a:srgbClr val="FF0000"/>
                </a:solidFill>
                <a:latin typeface="Georgia" charset="0"/>
                <a:ea typeface="ＭＳ Ｐゴシック" charset="0"/>
                <a:cs typeface="ＭＳ Ｐゴシック" charset="0"/>
              </a:rPr>
              <a:t>Fully observable</a:t>
            </a:r>
            <a:r>
              <a:rPr lang="en-US" sz="3200">
                <a:solidFill>
                  <a:srgbClr val="7B9899"/>
                </a:solidFill>
                <a:latin typeface="Georgia" charset="0"/>
                <a:ea typeface="ＭＳ Ｐゴシック" charset="0"/>
                <a:cs typeface="ＭＳ Ｐゴシック" charset="0"/>
              </a:rPr>
              <a:t> (vs. partially observable)</a:t>
            </a:r>
            <a:endParaRPr lang="en-US" sz="3000">
              <a:solidFill>
                <a:srgbClr val="7B9899"/>
              </a:solidFill>
              <a:latin typeface="Georgia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29699" name="Footer Placeholder 2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200">
                <a:solidFill>
                  <a:srgbClr val="FFFFFF"/>
                </a:solidFill>
              </a:rPr>
              <a:t>Artificial Intelligence a modern approach</a:t>
            </a:r>
          </a:p>
        </p:txBody>
      </p:sp>
      <p:sp>
        <p:nvSpPr>
          <p:cNvPr id="29700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fld id="{11782193-8E74-8948-930C-026B1046B22A}" type="slidenum">
              <a:rPr lang="en-US" sz="1600">
                <a:solidFill>
                  <a:srgbClr val="7B9899"/>
                </a:solidFill>
              </a:rPr>
              <a:pPr eaLnBrk="1" hangingPunct="1"/>
              <a:t>19</a:t>
            </a:fld>
            <a:endParaRPr lang="en-US" sz="1600">
              <a:solidFill>
                <a:srgbClr val="7B9899"/>
              </a:solidFill>
            </a:endParaRPr>
          </a:p>
        </p:txBody>
      </p:sp>
      <p:sp>
        <p:nvSpPr>
          <p:cNvPr id="29701" name="Content Placeholder 4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eaLnBrk="1" hangingPunct="1"/>
            <a:r>
              <a:rPr lang="en-GB" dirty="0">
                <a:latin typeface="Georgia" charset="0"/>
                <a:ea typeface="ＭＳ Ｐゴシック" charset="0"/>
                <a:cs typeface="ＭＳ Ｐゴシック" charset="0"/>
              </a:rPr>
              <a:t>Is everything an agent requires to choose its actions available to it via its </a:t>
            </a:r>
            <a:r>
              <a:rPr lang="en-GB" dirty="0" smtClean="0">
                <a:latin typeface="Georgia" charset="0"/>
                <a:ea typeface="ＭＳ Ｐゴシック" charset="0"/>
                <a:cs typeface="ＭＳ Ｐゴシック" charset="0"/>
              </a:rPr>
              <a:t>sensors?</a:t>
            </a:r>
            <a:endParaRPr lang="en-GB" dirty="0">
              <a:latin typeface="Georgia" charset="0"/>
              <a:ea typeface="ＭＳ Ｐゴシック" charset="0"/>
              <a:cs typeface="ＭＳ Ｐゴシック" charset="0"/>
            </a:endParaRPr>
          </a:p>
          <a:p>
            <a:pPr lvl="1" eaLnBrk="1" hangingPunct="1"/>
            <a:r>
              <a:rPr lang="en-GB" dirty="0">
                <a:latin typeface="Georgia" charset="0"/>
                <a:ea typeface="ＭＳ Ｐゴシック" charset="0"/>
              </a:rPr>
              <a:t>If so, the environment is fully accessible</a:t>
            </a:r>
          </a:p>
          <a:p>
            <a:pPr eaLnBrk="1" hangingPunct="1"/>
            <a:r>
              <a:rPr lang="en-GB" dirty="0">
                <a:latin typeface="Georgia" charset="0"/>
                <a:ea typeface="ＭＳ Ｐゴシック" charset="0"/>
                <a:cs typeface="ＭＳ Ｐゴシック" charset="0"/>
              </a:rPr>
              <a:t>If not, parts of the environment are inaccessible</a:t>
            </a:r>
          </a:p>
          <a:p>
            <a:pPr lvl="1" eaLnBrk="1" hangingPunct="1"/>
            <a:r>
              <a:rPr lang="en-GB" dirty="0">
                <a:latin typeface="Georgia" charset="0"/>
                <a:ea typeface="ＭＳ Ｐゴシック" charset="0"/>
              </a:rPr>
              <a:t>Agent must make informed guesses about world</a:t>
            </a:r>
            <a:r>
              <a:rPr lang="en-GB" dirty="0" smtClean="0">
                <a:latin typeface="Georgia" charset="0"/>
                <a:ea typeface="ＭＳ Ｐゴシック" charset="0"/>
              </a:rPr>
              <a:t>.</a:t>
            </a:r>
            <a:endParaRPr lang="en-GB" dirty="0">
              <a:latin typeface="Georgia" charset="0"/>
              <a:ea typeface="ＭＳ Ｐゴシック" charset="0"/>
            </a:endParaRPr>
          </a:p>
        </p:txBody>
      </p:sp>
      <p:grpSp>
        <p:nvGrpSpPr>
          <p:cNvPr id="29702" name="Group 17"/>
          <p:cNvGrpSpPr>
            <a:grpSpLocks/>
          </p:cNvGrpSpPr>
          <p:nvPr/>
        </p:nvGrpSpPr>
        <p:grpSpPr bwMode="auto">
          <a:xfrm>
            <a:off x="152400" y="5268913"/>
            <a:ext cx="8890000" cy="674687"/>
            <a:chOff x="152400" y="4267200"/>
            <a:chExt cx="8890000" cy="674688"/>
          </a:xfrm>
        </p:grpSpPr>
        <p:sp>
          <p:nvSpPr>
            <p:cNvPr id="29703" name="TextBox 5"/>
            <p:cNvSpPr txBox="1">
              <a:spLocks noChangeArrowheads="1"/>
            </p:cNvSpPr>
            <p:nvPr/>
          </p:nvSpPr>
          <p:spPr bwMode="auto">
            <a:xfrm>
              <a:off x="152400" y="4267200"/>
              <a:ext cx="1270000" cy="3698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Arial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9pPr>
            </a:lstStyle>
            <a:p>
              <a:pPr eaLnBrk="1" hangingPunct="1"/>
              <a:r>
                <a:rPr lang="en-US" sz="1800" b="1">
                  <a:latin typeface="Calibri" charset="0"/>
                </a:rPr>
                <a:t>Cross Word</a:t>
              </a:r>
            </a:p>
          </p:txBody>
        </p:sp>
        <p:sp>
          <p:nvSpPr>
            <p:cNvPr id="29704" name="TextBox 6"/>
            <p:cNvSpPr txBox="1">
              <a:spLocks noChangeArrowheads="1"/>
            </p:cNvSpPr>
            <p:nvPr/>
          </p:nvSpPr>
          <p:spPr bwMode="auto">
            <a:xfrm>
              <a:off x="2514600" y="4267200"/>
              <a:ext cx="1474788" cy="3698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Arial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9pPr>
            </a:lstStyle>
            <a:p>
              <a:pPr eaLnBrk="1" hangingPunct="1"/>
              <a:r>
                <a:rPr lang="en-US" sz="1800" b="1" dirty="0">
                  <a:latin typeface="Calibri" charset="0"/>
                </a:rPr>
                <a:t>Backgammon</a:t>
              </a:r>
            </a:p>
          </p:txBody>
        </p:sp>
        <p:sp>
          <p:nvSpPr>
            <p:cNvPr id="29705" name="TextBox 7"/>
            <p:cNvSpPr txBox="1">
              <a:spLocks noChangeArrowheads="1"/>
            </p:cNvSpPr>
            <p:nvPr/>
          </p:nvSpPr>
          <p:spPr bwMode="auto">
            <a:xfrm>
              <a:off x="4038600" y="4267200"/>
              <a:ext cx="1173163" cy="3698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Arial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9pPr>
            </a:lstStyle>
            <a:p>
              <a:pPr eaLnBrk="1" hangingPunct="1"/>
              <a:r>
                <a:rPr lang="en-US" sz="1800" b="1">
                  <a:latin typeface="Calibri" charset="0"/>
                </a:rPr>
                <a:t>Taxi driver</a:t>
              </a:r>
            </a:p>
          </p:txBody>
        </p:sp>
        <p:sp>
          <p:nvSpPr>
            <p:cNvPr id="29706" name="TextBox 8"/>
            <p:cNvSpPr txBox="1">
              <a:spLocks noChangeArrowheads="1"/>
            </p:cNvSpPr>
            <p:nvPr/>
          </p:nvSpPr>
          <p:spPr bwMode="auto">
            <a:xfrm>
              <a:off x="5486400" y="4267200"/>
              <a:ext cx="1931988" cy="3698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Arial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9pPr>
            </a:lstStyle>
            <a:p>
              <a:pPr eaLnBrk="1" hangingPunct="1"/>
              <a:r>
                <a:rPr lang="en-US" sz="1800" b="1">
                  <a:latin typeface="Calibri" charset="0"/>
                </a:rPr>
                <a:t>Part picking robot</a:t>
              </a:r>
            </a:p>
          </p:txBody>
        </p:sp>
        <p:sp>
          <p:nvSpPr>
            <p:cNvPr id="29707" name="TextBox 9"/>
            <p:cNvSpPr txBox="1">
              <a:spLocks noChangeArrowheads="1"/>
            </p:cNvSpPr>
            <p:nvPr/>
          </p:nvSpPr>
          <p:spPr bwMode="auto">
            <a:xfrm>
              <a:off x="1600200" y="4267200"/>
              <a:ext cx="728663" cy="3698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Arial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9pPr>
            </a:lstStyle>
            <a:p>
              <a:pPr eaLnBrk="1" hangingPunct="1"/>
              <a:r>
                <a:rPr lang="en-US" sz="1800" b="1">
                  <a:latin typeface="Calibri" charset="0"/>
                </a:rPr>
                <a:t>Poker</a:t>
              </a:r>
            </a:p>
          </p:txBody>
        </p:sp>
        <p:sp>
          <p:nvSpPr>
            <p:cNvPr id="29708" name="TextBox 10"/>
            <p:cNvSpPr txBox="1">
              <a:spLocks noChangeArrowheads="1"/>
            </p:cNvSpPr>
            <p:nvPr/>
          </p:nvSpPr>
          <p:spPr bwMode="auto">
            <a:xfrm>
              <a:off x="7467600" y="4267200"/>
              <a:ext cx="1574800" cy="3698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Arial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9pPr>
            </a:lstStyle>
            <a:p>
              <a:pPr eaLnBrk="1" hangingPunct="1"/>
              <a:r>
                <a:rPr lang="en-US" sz="1800" b="1">
                  <a:latin typeface="Calibri" charset="0"/>
                </a:rPr>
                <a:t>Image analysis</a:t>
              </a:r>
            </a:p>
          </p:txBody>
        </p:sp>
        <p:sp>
          <p:nvSpPr>
            <p:cNvPr id="29709" name="TextBox 11"/>
            <p:cNvSpPr txBox="1">
              <a:spLocks noChangeArrowheads="1"/>
            </p:cNvSpPr>
            <p:nvPr/>
          </p:nvSpPr>
          <p:spPr bwMode="auto">
            <a:xfrm>
              <a:off x="457200" y="4572000"/>
              <a:ext cx="674688" cy="3698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Arial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9pPr>
            </a:lstStyle>
            <a:p>
              <a:pPr eaLnBrk="1" hangingPunct="1"/>
              <a:r>
                <a:rPr lang="en-US" sz="1800">
                  <a:latin typeface="Calibri" charset="0"/>
                </a:rPr>
                <a:t>Fully </a:t>
              </a:r>
            </a:p>
          </p:txBody>
        </p:sp>
        <p:sp>
          <p:nvSpPr>
            <p:cNvPr id="29710" name="TextBox 12"/>
            <p:cNvSpPr txBox="1">
              <a:spLocks noChangeArrowheads="1"/>
            </p:cNvSpPr>
            <p:nvPr/>
          </p:nvSpPr>
          <p:spPr bwMode="auto">
            <a:xfrm>
              <a:off x="6172200" y="4572000"/>
              <a:ext cx="674688" cy="3698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Arial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9pPr>
            </a:lstStyle>
            <a:p>
              <a:pPr eaLnBrk="1" hangingPunct="1"/>
              <a:r>
                <a:rPr lang="en-US" sz="1800">
                  <a:latin typeface="Calibri" charset="0"/>
                </a:rPr>
                <a:t>Fully </a:t>
              </a:r>
            </a:p>
          </p:txBody>
        </p:sp>
        <p:sp>
          <p:nvSpPr>
            <p:cNvPr id="29711" name="TextBox 13"/>
            <p:cNvSpPr txBox="1">
              <a:spLocks noChangeArrowheads="1"/>
            </p:cNvSpPr>
            <p:nvPr/>
          </p:nvSpPr>
          <p:spPr bwMode="auto">
            <a:xfrm>
              <a:off x="8001000" y="4572000"/>
              <a:ext cx="674688" cy="3698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Arial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9pPr>
            </a:lstStyle>
            <a:p>
              <a:pPr eaLnBrk="1" hangingPunct="1"/>
              <a:r>
                <a:rPr lang="en-US" sz="1800">
                  <a:latin typeface="Calibri" charset="0"/>
                </a:rPr>
                <a:t>Fully </a:t>
              </a:r>
            </a:p>
          </p:txBody>
        </p:sp>
        <p:sp>
          <p:nvSpPr>
            <p:cNvPr id="29712" name="TextBox 14"/>
            <p:cNvSpPr txBox="1">
              <a:spLocks noChangeArrowheads="1"/>
            </p:cNvSpPr>
            <p:nvPr/>
          </p:nvSpPr>
          <p:spPr bwMode="auto">
            <a:xfrm>
              <a:off x="2743200" y="4572000"/>
              <a:ext cx="947738" cy="3698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Arial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9pPr>
            </a:lstStyle>
            <a:p>
              <a:pPr eaLnBrk="1" hangingPunct="1"/>
              <a:r>
                <a:rPr lang="en-US" sz="1800">
                  <a:latin typeface="Calibri" charset="0"/>
                </a:rPr>
                <a:t>Partially</a:t>
              </a:r>
            </a:p>
          </p:txBody>
        </p:sp>
        <p:sp>
          <p:nvSpPr>
            <p:cNvPr id="29713" name="TextBox 15"/>
            <p:cNvSpPr txBox="1">
              <a:spLocks noChangeArrowheads="1"/>
            </p:cNvSpPr>
            <p:nvPr/>
          </p:nvSpPr>
          <p:spPr bwMode="auto">
            <a:xfrm>
              <a:off x="1524000" y="4572000"/>
              <a:ext cx="947738" cy="3698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Arial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9pPr>
            </a:lstStyle>
            <a:p>
              <a:pPr eaLnBrk="1" hangingPunct="1"/>
              <a:r>
                <a:rPr lang="en-US" sz="1800">
                  <a:latin typeface="Calibri" charset="0"/>
                </a:rPr>
                <a:t>Partially</a:t>
              </a:r>
            </a:p>
          </p:txBody>
        </p:sp>
        <p:sp>
          <p:nvSpPr>
            <p:cNvPr id="29714" name="TextBox 16"/>
            <p:cNvSpPr txBox="1">
              <a:spLocks noChangeArrowheads="1"/>
            </p:cNvSpPr>
            <p:nvPr/>
          </p:nvSpPr>
          <p:spPr bwMode="auto">
            <a:xfrm>
              <a:off x="4191000" y="4572000"/>
              <a:ext cx="947738" cy="3698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Arial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9pPr>
            </a:lstStyle>
            <a:p>
              <a:pPr eaLnBrk="1" hangingPunct="1"/>
              <a:r>
                <a:rPr lang="en-US" sz="1800">
                  <a:latin typeface="Calibri" charset="0"/>
                </a:rPr>
                <a:t>Partially</a:t>
              </a:r>
            </a:p>
          </p:txBody>
        </p:sp>
      </p:grp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solidFill>
                  <a:srgbClr val="7B9899"/>
                </a:solidFill>
                <a:latin typeface="Georgia" charset="0"/>
                <a:ea typeface="ＭＳ Ｐゴシック" charset="0"/>
                <a:cs typeface="ＭＳ Ｐゴシック" charset="0"/>
              </a:rPr>
              <a:t>Outline</a:t>
            </a:r>
          </a:p>
        </p:txBody>
      </p:sp>
      <p:sp>
        <p:nvSpPr>
          <p:cNvPr id="15363" name="Footer Placeholder 4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200">
                <a:solidFill>
                  <a:srgbClr val="FFFFFF"/>
                </a:solidFill>
              </a:rPr>
              <a:t>Artificial Intelligence a modern approach</a:t>
            </a:r>
          </a:p>
        </p:txBody>
      </p:sp>
      <p:sp>
        <p:nvSpPr>
          <p:cNvPr id="15364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fld id="{C12764BB-D33F-AE4C-AD58-1260C228EA5E}" type="slidenum">
              <a:rPr lang="en-US" sz="1600">
                <a:solidFill>
                  <a:srgbClr val="7B9899"/>
                </a:solidFill>
              </a:rPr>
              <a:pPr eaLnBrk="1" hangingPunct="1"/>
              <a:t>2</a:t>
            </a:fld>
            <a:endParaRPr lang="en-US" sz="1600">
              <a:solidFill>
                <a:srgbClr val="7B9899"/>
              </a:solidFill>
            </a:endParaRPr>
          </a:p>
        </p:txBody>
      </p:sp>
      <p:sp>
        <p:nvSpPr>
          <p:cNvPr id="15365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eaLnBrk="1" hangingPunct="1"/>
            <a:r>
              <a:rPr lang="en-US">
                <a:latin typeface="Georgia" charset="0"/>
                <a:ea typeface="ＭＳ Ｐゴシック" charset="0"/>
                <a:cs typeface="ＭＳ Ｐゴシック" charset="0"/>
              </a:rPr>
              <a:t>Agents and environments</a:t>
            </a:r>
          </a:p>
          <a:p>
            <a:pPr eaLnBrk="1" hangingPunct="1"/>
            <a:r>
              <a:rPr lang="en-US">
                <a:latin typeface="Georgia" charset="0"/>
                <a:ea typeface="ＭＳ Ｐゴシック" charset="0"/>
                <a:cs typeface="ＭＳ Ｐゴシック" charset="0"/>
              </a:rPr>
              <a:t>Rationality</a:t>
            </a:r>
          </a:p>
          <a:p>
            <a:pPr eaLnBrk="1" hangingPunct="1"/>
            <a:r>
              <a:rPr lang="en-US">
                <a:latin typeface="Georgia" charset="0"/>
                <a:ea typeface="ＭＳ Ｐゴシック" charset="0"/>
                <a:cs typeface="ＭＳ Ｐゴシック" charset="0"/>
              </a:rPr>
              <a:t>PEAS (Performance measure, Environment, Actuators, Sensors)</a:t>
            </a:r>
          </a:p>
          <a:p>
            <a:pPr eaLnBrk="1" hangingPunct="1"/>
            <a:r>
              <a:rPr lang="en-US">
                <a:latin typeface="Georgia" charset="0"/>
                <a:ea typeface="ＭＳ Ｐゴシック" charset="0"/>
                <a:cs typeface="ＭＳ Ｐゴシック" charset="0"/>
              </a:rPr>
              <a:t>Environment types</a:t>
            </a:r>
          </a:p>
          <a:p>
            <a:pPr eaLnBrk="1" hangingPunct="1"/>
            <a:r>
              <a:rPr lang="en-US">
                <a:latin typeface="Georgia" charset="0"/>
                <a:ea typeface="ＭＳ Ｐゴシック" charset="0"/>
                <a:cs typeface="ＭＳ Ｐゴシック" charset="0"/>
              </a:rPr>
              <a:t>Agent types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600">
                <a:solidFill>
                  <a:srgbClr val="FF0000"/>
                </a:solidFill>
                <a:latin typeface="Georgia" charset="0"/>
                <a:ea typeface="ＭＳ Ｐゴシック" charset="0"/>
                <a:cs typeface="ＭＳ Ｐゴシック" charset="0"/>
              </a:rPr>
              <a:t>Deterministic</a:t>
            </a:r>
            <a:r>
              <a:rPr lang="en-US" sz="3600">
                <a:solidFill>
                  <a:srgbClr val="7B9899"/>
                </a:solidFill>
                <a:latin typeface="Georgia" charset="0"/>
                <a:ea typeface="ＭＳ Ｐゴシック" charset="0"/>
                <a:cs typeface="ＭＳ Ｐゴシック" charset="0"/>
              </a:rPr>
              <a:t> (vs. stochastic)</a:t>
            </a:r>
            <a:endParaRPr lang="en-US">
              <a:solidFill>
                <a:srgbClr val="7B9899"/>
              </a:solidFill>
              <a:latin typeface="Georgia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31747" name="Footer Placeholder 2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200">
                <a:solidFill>
                  <a:srgbClr val="FFFFFF"/>
                </a:solidFill>
              </a:rPr>
              <a:t>Artificial Intelligence a modern approach</a:t>
            </a:r>
          </a:p>
        </p:txBody>
      </p:sp>
      <p:sp>
        <p:nvSpPr>
          <p:cNvPr id="31748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fld id="{9654FC25-45FF-7946-AE5F-612B009ABD2B}" type="slidenum">
              <a:rPr lang="en-US" sz="1600">
                <a:solidFill>
                  <a:srgbClr val="7B9899"/>
                </a:solidFill>
              </a:rPr>
              <a:pPr eaLnBrk="1" hangingPunct="1"/>
              <a:t>20</a:t>
            </a:fld>
            <a:endParaRPr lang="en-US" sz="1600">
              <a:solidFill>
                <a:srgbClr val="7B9899"/>
              </a:solidFill>
            </a:endParaRPr>
          </a:p>
        </p:txBody>
      </p:sp>
      <p:sp>
        <p:nvSpPr>
          <p:cNvPr id="31749" name="Content Placeholder 4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2359025"/>
          </a:xfrm>
        </p:spPr>
        <p:txBody>
          <a:bodyPr/>
          <a:lstStyle/>
          <a:p>
            <a:pPr eaLnBrk="1" hangingPunct="1"/>
            <a:r>
              <a:rPr lang="en-GB" dirty="0">
                <a:latin typeface="Georgia" charset="0"/>
                <a:ea typeface="ＭＳ Ｐゴシック" charset="0"/>
                <a:cs typeface="ＭＳ Ｐゴシック" charset="0"/>
              </a:rPr>
              <a:t>Does the </a:t>
            </a:r>
            <a:r>
              <a:rPr lang="en-GB" dirty="0" smtClean="0">
                <a:latin typeface="Georgia" charset="0"/>
                <a:ea typeface="ＭＳ Ｐゴシック" charset="0"/>
                <a:cs typeface="ＭＳ Ｐゴシック" charset="0"/>
              </a:rPr>
              <a:t>change </a:t>
            </a:r>
            <a:r>
              <a:rPr lang="en-GB" dirty="0">
                <a:latin typeface="Georgia" charset="0"/>
                <a:ea typeface="ＭＳ Ｐゴシック" charset="0"/>
                <a:cs typeface="ＭＳ Ｐゴシック" charset="0"/>
              </a:rPr>
              <a:t>in </a:t>
            </a:r>
            <a:r>
              <a:rPr lang="en-GB" dirty="0" smtClean="0">
                <a:latin typeface="Georgia" charset="0"/>
                <a:ea typeface="ＭＳ Ｐゴシック" charset="0"/>
                <a:cs typeface="ＭＳ Ｐゴシック" charset="0"/>
              </a:rPr>
              <a:t>world state</a:t>
            </a:r>
            <a:r>
              <a:rPr lang="en-GB" dirty="0">
                <a:latin typeface="Georgia" charset="0"/>
                <a:ea typeface="ＭＳ Ｐゴシック" charset="0"/>
                <a:cs typeface="ＭＳ Ｐゴシック" charset="0"/>
              </a:rPr>
              <a:t> </a:t>
            </a:r>
            <a:r>
              <a:rPr lang="en-GB" dirty="0" smtClean="0">
                <a:latin typeface="Georgia" charset="0"/>
                <a:ea typeface="ＭＳ Ｐゴシック" charset="0"/>
              </a:rPr>
              <a:t>depend </a:t>
            </a:r>
            <a:r>
              <a:rPr lang="en-GB" i="1" dirty="0">
                <a:latin typeface="Georgia" charset="0"/>
                <a:ea typeface="ＭＳ Ｐゴシック" charset="0"/>
              </a:rPr>
              <a:t>only</a:t>
            </a:r>
            <a:r>
              <a:rPr lang="en-GB" dirty="0">
                <a:latin typeface="Georgia" charset="0"/>
                <a:ea typeface="ＭＳ Ｐゴシック" charset="0"/>
              </a:rPr>
              <a:t> on current state and agent’s action?</a:t>
            </a:r>
          </a:p>
          <a:p>
            <a:pPr eaLnBrk="1" hangingPunct="1"/>
            <a:r>
              <a:rPr lang="en-GB" dirty="0">
                <a:latin typeface="Georgia" charset="0"/>
                <a:ea typeface="ＭＳ Ｐゴシック" charset="0"/>
                <a:cs typeface="ＭＳ Ｐゴシック" charset="0"/>
              </a:rPr>
              <a:t>Non-deterministic environments</a:t>
            </a:r>
          </a:p>
          <a:p>
            <a:pPr lvl="1" eaLnBrk="1" hangingPunct="1"/>
            <a:r>
              <a:rPr lang="en-GB" dirty="0">
                <a:latin typeface="Georgia" charset="0"/>
                <a:ea typeface="ＭＳ Ｐゴシック" charset="0"/>
              </a:rPr>
              <a:t>Have aspects beyond the control of the agent</a:t>
            </a:r>
          </a:p>
          <a:p>
            <a:pPr lvl="1" eaLnBrk="1" hangingPunct="1"/>
            <a:r>
              <a:rPr lang="en-GB" dirty="0">
                <a:latin typeface="Georgia" charset="0"/>
                <a:ea typeface="ＭＳ Ｐゴシック" charset="0"/>
              </a:rPr>
              <a:t>Utility functions have to guess at changes in world</a:t>
            </a:r>
          </a:p>
          <a:p>
            <a:pPr eaLnBrk="1" hangingPunct="1"/>
            <a:endParaRPr lang="en-US" dirty="0">
              <a:latin typeface="Georgia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152400" y="4267200"/>
            <a:ext cx="12700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800" b="1">
                <a:latin typeface="Calibri" charset="0"/>
              </a:rPr>
              <a:t>Cross Word</a:t>
            </a: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2514600" y="4267200"/>
            <a:ext cx="147478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800" b="1">
                <a:latin typeface="Calibri" charset="0"/>
              </a:rPr>
              <a:t>Backgammon</a:t>
            </a:r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4038600" y="4267200"/>
            <a:ext cx="1173163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800" b="1">
                <a:latin typeface="Calibri" charset="0"/>
              </a:rPr>
              <a:t>Taxi driver</a:t>
            </a: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5486400" y="4267200"/>
            <a:ext cx="193198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800" b="1">
                <a:latin typeface="Calibri" charset="0"/>
              </a:rPr>
              <a:t>Part picking robot</a:t>
            </a:r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1600200" y="4267200"/>
            <a:ext cx="728663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800" b="1">
                <a:latin typeface="Calibri" charset="0"/>
              </a:rPr>
              <a:t>Poker</a:t>
            </a: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7467600" y="4267200"/>
            <a:ext cx="15748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800" b="1">
                <a:latin typeface="Calibri" charset="0"/>
              </a:rPr>
              <a:t>Image analysis</a:t>
            </a:r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152400" y="4267200"/>
            <a:ext cx="12700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800" b="1">
                <a:latin typeface="Calibri" charset="0"/>
              </a:rPr>
              <a:t>Cross Word</a:t>
            </a:r>
          </a:p>
        </p:txBody>
      </p:sp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2514600" y="4267200"/>
            <a:ext cx="147478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800" b="1">
                <a:latin typeface="Calibri" charset="0"/>
              </a:rPr>
              <a:t>Backgammon</a:t>
            </a:r>
          </a:p>
        </p:txBody>
      </p:sp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4038600" y="4267200"/>
            <a:ext cx="1173163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800" b="1">
                <a:latin typeface="Calibri" charset="0"/>
              </a:rPr>
              <a:t>Taxi driver</a:t>
            </a:r>
          </a:p>
        </p:txBody>
      </p:sp>
      <p:sp>
        <p:nvSpPr>
          <p:cNvPr id="15" name="TextBox 14"/>
          <p:cNvSpPr txBox="1">
            <a:spLocks noChangeArrowheads="1"/>
          </p:cNvSpPr>
          <p:nvPr/>
        </p:nvSpPr>
        <p:spPr bwMode="auto">
          <a:xfrm>
            <a:off x="5486400" y="4267200"/>
            <a:ext cx="57943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800" b="1">
                <a:latin typeface="Calibri" charset="0"/>
              </a:rPr>
              <a:t>Part </a:t>
            </a:r>
          </a:p>
        </p:txBody>
      </p:sp>
      <p:sp>
        <p:nvSpPr>
          <p:cNvPr id="16" name="TextBox 15"/>
          <p:cNvSpPr txBox="1">
            <a:spLocks noChangeArrowheads="1"/>
          </p:cNvSpPr>
          <p:nvPr/>
        </p:nvSpPr>
        <p:spPr bwMode="auto">
          <a:xfrm>
            <a:off x="1600200" y="4267200"/>
            <a:ext cx="728663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800" b="1">
                <a:latin typeface="Calibri" charset="0"/>
              </a:rPr>
              <a:t>Poker</a:t>
            </a:r>
          </a:p>
        </p:txBody>
      </p:sp>
      <p:sp>
        <p:nvSpPr>
          <p:cNvPr id="17" name="TextBox 16"/>
          <p:cNvSpPr txBox="1">
            <a:spLocks noChangeArrowheads="1"/>
          </p:cNvSpPr>
          <p:nvPr/>
        </p:nvSpPr>
        <p:spPr bwMode="auto">
          <a:xfrm>
            <a:off x="7467600" y="4267200"/>
            <a:ext cx="15748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800" b="1">
                <a:latin typeface="Calibri" charset="0"/>
              </a:rPr>
              <a:t>Image analysis</a:t>
            </a:r>
          </a:p>
        </p:txBody>
      </p:sp>
      <p:sp>
        <p:nvSpPr>
          <p:cNvPr id="18" name="TextBox 17"/>
          <p:cNvSpPr txBox="1">
            <a:spLocks noChangeArrowheads="1"/>
          </p:cNvSpPr>
          <p:nvPr/>
        </p:nvSpPr>
        <p:spPr bwMode="auto">
          <a:xfrm>
            <a:off x="152400" y="4648200"/>
            <a:ext cx="143827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800">
                <a:latin typeface="Calibri" charset="0"/>
              </a:rPr>
              <a:t>Deterministic</a:t>
            </a:r>
          </a:p>
        </p:txBody>
      </p:sp>
      <p:sp>
        <p:nvSpPr>
          <p:cNvPr id="19" name="TextBox 18"/>
          <p:cNvSpPr txBox="1">
            <a:spLocks noChangeArrowheads="1"/>
          </p:cNvSpPr>
          <p:nvPr/>
        </p:nvSpPr>
        <p:spPr bwMode="auto">
          <a:xfrm>
            <a:off x="7543800" y="4648200"/>
            <a:ext cx="143827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800">
                <a:latin typeface="Calibri" charset="0"/>
              </a:rPr>
              <a:t>Deterministic</a:t>
            </a:r>
          </a:p>
        </p:txBody>
      </p:sp>
      <p:sp>
        <p:nvSpPr>
          <p:cNvPr id="20" name="TextBox 19"/>
          <p:cNvSpPr txBox="1">
            <a:spLocks noChangeArrowheads="1"/>
          </p:cNvSpPr>
          <p:nvPr/>
        </p:nvSpPr>
        <p:spPr bwMode="auto">
          <a:xfrm>
            <a:off x="4038600" y="4648200"/>
            <a:ext cx="113188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800">
                <a:latin typeface="Calibri" charset="0"/>
              </a:rPr>
              <a:t>Stochastic</a:t>
            </a:r>
          </a:p>
        </p:txBody>
      </p:sp>
      <p:sp>
        <p:nvSpPr>
          <p:cNvPr id="21" name="TextBox 20"/>
          <p:cNvSpPr txBox="1">
            <a:spLocks noChangeArrowheads="1"/>
          </p:cNvSpPr>
          <p:nvPr/>
        </p:nvSpPr>
        <p:spPr bwMode="auto">
          <a:xfrm>
            <a:off x="2667000" y="4648200"/>
            <a:ext cx="113188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800">
                <a:latin typeface="Calibri" charset="0"/>
              </a:rPr>
              <a:t>Stochastic</a:t>
            </a:r>
          </a:p>
        </p:txBody>
      </p:sp>
      <p:sp>
        <p:nvSpPr>
          <p:cNvPr id="22" name="TextBox 21"/>
          <p:cNvSpPr txBox="1">
            <a:spLocks noChangeArrowheads="1"/>
          </p:cNvSpPr>
          <p:nvPr/>
        </p:nvSpPr>
        <p:spPr bwMode="auto">
          <a:xfrm>
            <a:off x="1447800" y="4648200"/>
            <a:ext cx="113188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800">
                <a:latin typeface="Calibri" charset="0"/>
              </a:rPr>
              <a:t>Stochastic</a:t>
            </a:r>
          </a:p>
        </p:txBody>
      </p:sp>
      <p:sp>
        <p:nvSpPr>
          <p:cNvPr id="23" name="TextBox 22"/>
          <p:cNvSpPr txBox="1">
            <a:spLocks noChangeArrowheads="1"/>
          </p:cNvSpPr>
          <p:nvPr/>
        </p:nvSpPr>
        <p:spPr bwMode="auto">
          <a:xfrm>
            <a:off x="5867400" y="4648200"/>
            <a:ext cx="113188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800">
                <a:latin typeface="Calibri" charset="0"/>
              </a:rPr>
              <a:t>Stochastic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21" grpId="0"/>
      <p:bldP spid="22" grpId="0"/>
      <p:bldP spid="23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600">
                <a:solidFill>
                  <a:srgbClr val="FF0000"/>
                </a:solidFill>
                <a:latin typeface="Georgia" charset="0"/>
                <a:ea typeface="ＭＳ Ｐゴシック" charset="0"/>
                <a:cs typeface="ＭＳ Ｐゴシック" charset="0"/>
              </a:rPr>
              <a:t>Episodic </a:t>
            </a:r>
            <a:r>
              <a:rPr lang="en-US" sz="3600">
                <a:solidFill>
                  <a:srgbClr val="7B9899"/>
                </a:solidFill>
                <a:latin typeface="Georgia" charset="0"/>
                <a:ea typeface="ＭＳ Ｐゴシック" charset="0"/>
                <a:cs typeface="ＭＳ Ｐゴシック" charset="0"/>
              </a:rPr>
              <a:t>(vs. sequential):</a:t>
            </a:r>
            <a:endParaRPr lang="en-US">
              <a:solidFill>
                <a:srgbClr val="7B9899"/>
              </a:solidFill>
              <a:latin typeface="Georgia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33795" name="Footer Placeholder 2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200">
                <a:solidFill>
                  <a:srgbClr val="FFFFFF"/>
                </a:solidFill>
              </a:rPr>
              <a:t>Artificial Intelligence a modern approach</a:t>
            </a:r>
          </a:p>
        </p:txBody>
      </p:sp>
      <p:sp>
        <p:nvSpPr>
          <p:cNvPr id="33796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fld id="{86EDF257-1095-2D44-8350-95504EF6033F}" type="slidenum">
              <a:rPr lang="en-US" sz="1600">
                <a:solidFill>
                  <a:srgbClr val="7B9899"/>
                </a:solidFill>
              </a:rPr>
              <a:pPr eaLnBrk="1" hangingPunct="1"/>
              <a:t>21</a:t>
            </a:fld>
            <a:endParaRPr lang="en-US" sz="1600">
              <a:solidFill>
                <a:srgbClr val="7B9899"/>
              </a:solidFill>
            </a:endParaRPr>
          </a:p>
        </p:txBody>
      </p:sp>
      <p:sp>
        <p:nvSpPr>
          <p:cNvPr id="33797" name="Content Placeholder 4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eaLnBrk="1" hangingPunct="1"/>
            <a:r>
              <a:rPr lang="en-GB" sz="2400" dirty="0">
                <a:latin typeface="Georgia" charset="0"/>
                <a:ea typeface="ＭＳ Ｐゴシック" charset="0"/>
                <a:cs typeface="ＭＳ Ｐゴシック" charset="0"/>
              </a:rPr>
              <a:t>Is the choice of current action</a:t>
            </a:r>
          </a:p>
          <a:p>
            <a:pPr lvl="1" eaLnBrk="1" hangingPunct="1"/>
            <a:r>
              <a:rPr lang="en-GB" sz="2000" dirty="0">
                <a:latin typeface="Georgia" charset="0"/>
                <a:ea typeface="ＭＳ Ｐゴシック" charset="0"/>
              </a:rPr>
              <a:t>Dependent on previous actions?</a:t>
            </a:r>
          </a:p>
          <a:p>
            <a:pPr lvl="1" eaLnBrk="1" hangingPunct="1"/>
            <a:r>
              <a:rPr lang="en-GB" sz="2000" dirty="0">
                <a:latin typeface="Georgia" charset="0"/>
                <a:ea typeface="ＭＳ Ｐゴシック" charset="0"/>
              </a:rPr>
              <a:t>If not, then the environment is episodic</a:t>
            </a:r>
          </a:p>
          <a:p>
            <a:pPr eaLnBrk="1" hangingPunct="1"/>
            <a:r>
              <a:rPr lang="en-GB" sz="2400" dirty="0">
                <a:latin typeface="Georgia" charset="0"/>
                <a:ea typeface="ＭＳ Ｐゴシック" charset="0"/>
                <a:cs typeface="ＭＳ Ｐゴシック" charset="0"/>
              </a:rPr>
              <a:t>In </a:t>
            </a:r>
            <a:r>
              <a:rPr lang="en-GB" sz="2400" dirty="0" smtClean="0">
                <a:latin typeface="Georgia" charset="0"/>
                <a:ea typeface="ＭＳ Ｐゴシック" charset="0"/>
                <a:cs typeface="ＭＳ Ｐゴシック" charset="0"/>
              </a:rPr>
              <a:t>sequential environments</a:t>
            </a:r>
            <a:r>
              <a:rPr lang="en-GB" sz="2400" dirty="0">
                <a:latin typeface="Georgia" charset="0"/>
                <a:ea typeface="ＭＳ Ｐゴシック" charset="0"/>
                <a:cs typeface="ＭＳ Ｐゴシック" charset="0"/>
              </a:rPr>
              <a:t>:</a:t>
            </a:r>
          </a:p>
          <a:p>
            <a:pPr lvl="1" eaLnBrk="1" hangingPunct="1"/>
            <a:r>
              <a:rPr lang="en-GB" sz="2000" dirty="0">
                <a:latin typeface="Georgia" charset="0"/>
                <a:ea typeface="ＭＳ Ｐゴシック" charset="0"/>
              </a:rPr>
              <a:t>Agent has to plan ahead: </a:t>
            </a:r>
          </a:p>
          <a:p>
            <a:pPr lvl="2" eaLnBrk="1" hangingPunct="1"/>
            <a:r>
              <a:rPr lang="en-GB" sz="1800" dirty="0">
                <a:latin typeface="Georgia" charset="0"/>
                <a:ea typeface="ＭＳ Ｐゴシック" charset="0"/>
              </a:rPr>
              <a:t>Current choice will affect future actions</a:t>
            </a:r>
          </a:p>
          <a:p>
            <a:pPr eaLnBrk="1" hangingPunct="1"/>
            <a:endParaRPr lang="en-US" dirty="0">
              <a:latin typeface="Georgia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152400" y="4267200"/>
            <a:ext cx="12700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800" b="1">
                <a:latin typeface="Calibri" charset="0"/>
              </a:rPr>
              <a:t>Cross Word</a:t>
            </a: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2514600" y="4267200"/>
            <a:ext cx="147478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800" b="1">
                <a:latin typeface="Calibri" charset="0"/>
              </a:rPr>
              <a:t>Backgammon</a:t>
            </a:r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4038600" y="4267200"/>
            <a:ext cx="1173163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800" b="1">
                <a:latin typeface="Calibri" charset="0"/>
              </a:rPr>
              <a:t>Taxi driver</a:t>
            </a: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5486400" y="4267200"/>
            <a:ext cx="193198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800" b="1">
                <a:latin typeface="Calibri" charset="0"/>
              </a:rPr>
              <a:t>Part picking robot</a:t>
            </a:r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1600200" y="4267200"/>
            <a:ext cx="728663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800" b="1">
                <a:latin typeface="Calibri" charset="0"/>
              </a:rPr>
              <a:t>Poker</a:t>
            </a: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7467600" y="4267200"/>
            <a:ext cx="15748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800" b="1">
                <a:latin typeface="Calibri" charset="0"/>
              </a:rPr>
              <a:t>Image analysis</a:t>
            </a:r>
          </a:p>
        </p:txBody>
      </p:sp>
      <p:sp>
        <p:nvSpPr>
          <p:cNvPr id="21" name="TextBox 20"/>
          <p:cNvSpPr txBox="1">
            <a:spLocks noChangeArrowheads="1"/>
          </p:cNvSpPr>
          <p:nvPr/>
        </p:nvSpPr>
        <p:spPr bwMode="auto">
          <a:xfrm>
            <a:off x="4038600" y="4572000"/>
            <a:ext cx="11779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800">
                <a:latin typeface="Calibri" charset="0"/>
              </a:rPr>
              <a:t>Sequential</a:t>
            </a:r>
          </a:p>
        </p:txBody>
      </p:sp>
      <p:sp>
        <p:nvSpPr>
          <p:cNvPr id="22" name="TextBox 21"/>
          <p:cNvSpPr txBox="1">
            <a:spLocks noChangeArrowheads="1"/>
          </p:cNvSpPr>
          <p:nvPr/>
        </p:nvSpPr>
        <p:spPr bwMode="auto">
          <a:xfrm>
            <a:off x="2590800" y="4572000"/>
            <a:ext cx="11779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800">
                <a:latin typeface="Calibri" charset="0"/>
              </a:rPr>
              <a:t>Sequential</a:t>
            </a:r>
          </a:p>
        </p:txBody>
      </p:sp>
      <p:sp>
        <p:nvSpPr>
          <p:cNvPr id="23" name="TextBox 22"/>
          <p:cNvSpPr txBox="1">
            <a:spLocks noChangeArrowheads="1"/>
          </p:cNvSpPr>
          <p:nvPr/>
        </p:nvSpPr>
        <p:spPr bwMode="auto">
          <a:xfrm>
            <a:off x="1295400" y="4572000"/>
            <a:ext cx="11779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800">
                <a:latin typeface="Calibri" charset="0"/>
              </a:rPr>
              <a:t>Sequential</a:t>
            </a:r>
          </a:p>
        </p:txBody>
      </p:sp>
      <p:sp>
        <p:nvSpPr>
          <p:cNvPr id="24" name="TextBox 23"/>
          <p:cNvSpPr txBox="1">
            <a:spLocks noChangeArrowheads="1"/>
          </p:cNvSpPr>
          <p:nvPr/>
        </p:nvSpPr>
        <p:spPr bwMode="auto">
          <a:xfrm>
            <a:off x="228600" y="4572000"/>
            <a:ext cx="11779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800">
                <a:latin typeface="Calibri" charset="0"/>
              </a:rPr>
              <a:t>Sequential</a:t>
            </a:r>
          </a:p>
        </p:txBody>
      </p:sp>
      <p:sp>
        <p:nvSpPr>
          <p:cNvPr id="25" name="TextBox 24"/>
          <p:cNvSpPr txBox="1">
            <a:spLocks noChangeArrowheads="1"/>
          </p:cNvSpPr>
          <p:nvPr/>
        </p:nvSpPr>
        <p:spPr bwMode="auto">
          <a:xfrm>
            <a:off x="5943600" y="4572000"/>
            <a:ext cx="9588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800">
                <a:latin typeface="Calibri" charset="0"/>
              </a:rPr>
              <a:t>Episodic</a:t>
            </a:r>
          </a:p>
        </p:txBody>
      </p:sp>
      <p:sp>
        <p:nvSpPr>
          <p:cNvPr id="26" name="TextBox 25"/>
          <p:cNvSpPr txBox="1">
            <a:spLocks noChangeArrowheads="1"/>
          </p:cNvSpPr>
          <p:nvPr/>
        </p:nvSpPr>
        <p:spPr bwMode="auto">
          <a:xfrm>
            <a:off x="7772400" y="4572000"/>
            <a:ext cx="9588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800">
                <a:latin typeface="Calibri" charset="0"/>
              </a:rPr>
              <a:t>Episodic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0" grpId="0"/>
      <p:bldP spid="11" grpId="0"/>
      <p:bldP spid="21" grpId="0"/>
      <p:bldP spid="22" grpId="0"/>
      <p:bldP spid="23" grpId="0"/>
      <p:bldP spid="24" grpId="0"/>
      <p:bldP spid="25" grpId="0"/>
      <p:bldP spid="26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600">
                <a:solidFill>
                  <a:srgbClr val="FF0000"/>
                </a:solidFill>
                <a:latin typeface="Georgia" charset="0"/>
                <a:ea typeface="ＭＳ Ｐゴシック" charset="0"/>
                <a:cs typeface="ＭＳ Ｐゴシック" charset="0"/>
              </a:rPr>
              <a:t>Static </a:t>
            </a:r>
            <a:r>
              <a:rPr lang="en-US" sz="3600">
                <a:solidFill>
                  <a:srgbClr val="7B9899"/>
                </a:solidFill>
                <a:latin typeface="Georgia" charset="0"/>
                <a:ea typeface="ＭＳ Ｐゴシック" charset="0"/>
                <a:cs typeface="ＭＳ Ｐゴシック" charset="0"/>
              </a:rPr>
              <a:t>(vs. dynamic):</a:t>
            </a:r>
            <a:endParaRPr lang="en-US">
              <a:solidFill>
                <a:srgbClr val="7B9899"/>
              </a:solidFill>
              <a:latin typeface="Georgia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34819" name="Footer Placeholder 2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200">
                <a:solidFill>
                  <a:srgbClr val="FFFFFF"/>
                </a:solidFill>
              </a:rPr>
              <a:t>Artificial Intelligence a modern approach</a:t>
            </a:r>
          </a:p>
        </p:txBody>
      </p:sp>
      <p:sp>
        <p:nvSpPr>
          <p:cNvPr id="34820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fld id="{1B63A26C-EB07-A946-B145-F83EDC529440}" type="slidenum">
              <a:rPr lang="en-US" sz="1600">
                <a:solidFill>
                  <a:srgbClr val="7B9899"/>
                </a:solidFill>
              </a:rPr>
              <a:pPr eaLnBrk="1" hangingPunct="1"/>
              <a:t>22</a:t>
            </a:fld>
            <a:endParaRPr lang="en-US" sz="1600">
              <a:solidFill>
                <a:srgbClr val="7B9899"/>
              </a:solidFill>
            </a:endParaRPr>
          </a:p>
        </p:txBody>
      </p:sp>
      <p:sp>
        <p:nvSpPr>
          <p:cNvPr id="34821" name="Content Placeholder 4"/>
          <p:cNvSpPr>
            <a:spLocks noGrp="1"/>
          </p:cNvSpPr>
          <p:nvPr>
            <p:ph sz="quarter" idx="1"/>
          </p:nvPr>
        </p:nvSpPr>
        <p:spPr>
          <a:xfrm>
            <a:off x="304800" y="1371600"/>
            <a:ext cx="8504238" cy="3352800"/>
          </a:xfrm>
        </p:spPr>
        <p:txBody>
          <a:bodyPr/>
          <a:lstStyle/>
          <a:p>
            <a:pPr eaLnBrk="1" hangingPunct="1"/>
            <a:r>
              <a:rPr lang="en-GB" dirty="0">
                <a:latin typeface="Georgia" charset="0"/>
                <a:ea typeface="ＭＳ Ｐゴシック" charset="0"/>
                <a:cs typeface="ＭＳ Ｐゴシック" charset="0"/>
              </a:rPr>
              <a:t>Static environments don’t change</a:t>
            </a:r>
          </a:p>
          <a:p>
            <a:pPr lvl="1" eaLnBrk="1" hangingPunct="1"/>
            <a:r>
              <a:rPr lang="en-GB" dirty="0">
                <a:latin typeface="Georgia" charset="0"/>
                <a:ea typeface="ＭＳ Ｐゴシック" charset="0"/>
              </a:rPr>
              <a:t>While the agent is deliberating over what to do</a:t>
            </a:r>
          </a:p>
          <a:p>
            <a:pPr eaLnBrk="1" hangingPunct="1"/>
            <a:r>
              <a:rPr lang="en-GB" dirty="0">
                <a:latin typeface="Georgia" charset="0"/>
                <a:ea typeface="ＭＳ Ｐゴシック" charset="0"/>
                <a:cs typeface="ＭＳ Ｐゴシック" charset="0"/>
              </a:rPr>
              <a:t>Dynamic environments do change</a:t>
            </a:r>
          </a:p>
          <a:p>
            <a:pPr lvl="1" eaLnBrk="1" hangingPunct="1"/>
            <a:r>
              <a:rPr lang="en-GB" sz="2000" dirty="0">
                <a:latin typeface="Georgia" charset="0"/>
                <a:ea typeface="ＭＳ Ｐゴシック" charset="0"/>
              </a:rPr>
              <a:t>So agent should/could consult the world when choosing actions</a:t>
            </a:r>
          </a:p>
          <a:p>
            <a:pPr eaLnBrk="1" hangingPunct="1"/>
            <a:r>
              <a:rPr lang="en-US" sz="2500" dirty="0" err="1" smtClean="0">
                <a:latin typeface="Georgia" charset="0"/>
                <a:ea typeface="ＭＳ Ｐゴシック" charset="0"/>
                <a:cs typeface="ＭＳ Ｐゴシック" charset="0"/>
              </a:rPr>
              <a:t>Semidynamic</a:t>
            </a:r>
            <a:r>
              <a:rPr lang="en-US" sz="2500" dirty="0">
                <a:latin typeface="Georgia" charset="0"/>
                <a:ea typeface="ＭＳ Ｐゴシック" charset="0"/>
                <a:cs typeface="ＭＳ Ｐゴシック" charset="0"/>
              </a:rPr>
              <a:t>:  If the environment itself does not change with the passage of time but the agent's performance score does.</a:t>
            </a:r>
            <a:endParaRPr lang="en-GB" sz="2500" dirty="0">
              <a:latin typeface="Georgia" charset="0"/>
              <a:ea typeface="ＭＳ Ｐゴシック" charset="0"/>
              <a:cs typeface="ＭＳ Ｐゴシック" charset="0"/>
            </a:endParaRPr>
          </a:p>
          <a:p>
            <a:pPr eaLnBrk="1" hangingPunct="1"/>
            <a:endParaRPr lang="en-US" dirty="0">
              <a:latin typeface="Georgia" charset="0"/>
              <a:ea typeface="ＭＳ Ｐゴシック" charset="0"/>
              <a:cs typeface="ＭＳ Ｐゴシック" charset="0"/>
            </a:endParaRPr>
          </a:p>
        </p:txBody>
      </p:sp>
      <p:grpSp>
        <p:nvGrpSpPr>
          <p:cNvPr id="3" name="Group 2"/>
          <p:cNvGrpSpPr/>
          <p:nvPr/>
        </p:nvGrpSpPr>
        <p:grpSpPr>
          <a:xfrm>
            <a:off x="152400" y="4572000"/>
            <a:ext cx="8978955" cy="781110"/>
            <a:chOff x="152400" y="4800600"/>
            <a:chExt cx="8978955" cy="781110"/>
          </a:xfrm>
        </p:grpSpPr>
        <p:sp>
          <p:nvSpPr>
            <p:cNvPr id="12" name="TextBox 11"/>
            <p:cNvSpPr txBox="1">
              <a:spLocks noChangeArrowheads="1"/>
            </p:cNvSpPr>
            <p:nvPr/>
          </p:nvSpPr>
          <p:spPr bwMode="auto">
            <a:xfrm>
              <a:off x="457200" y="5181600"/>
              <a:ext cx="762624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Arial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9pPr>
            </a:lstStyle>
            <a:p>
              <a:pPr eaLnBrk="1" hangingPunct="1"/>
              <a:r>
                <a:rPr lang="en-US" sz="2000">
                  <a:latin typeface="Calibri" charset="0"/>
                </a:rPr>
                <a:t>Static</a:t>
              </a:r>
            </a:p>
          </p:txBody>
        </p:sp>
        <p:sp>
          <p:nvSpPr>
            <p:cNvPr id="13" name="TextBox 12"/>
            <p:cNvSpPr txBox="1">
              <a:spLocks noChangeArrowheads="1"/>
            </p:cNvSpPr>
            <p:nvPr/>
          </p:nvSpPr>
          <p:spPr bwMode="auto">
            <a:xfrm>
              <a:off x="1676400" y="5181600"/>
              <a:ext cx="762624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Arial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9pPr>
            </a:lstStyle>
            <a:p>
              <a:pPr eaLnBrk="1" hangingPunct="1"/>
              <a:r>
                <a:rPr lang="en-US" sz="2000">
                  <a:latin typeface="Calibri" charset="0"/>
                </a:rPr>
                <a:t>Static</a:t>
              </a:r>
            </a:p>
          </p:txBody>
        </p:sp>
        <p:sp>
          <p:nvSpPr>
            <p:cNvPr id="14" name="TextBox 13"/>
            <p:cNvSpPr txBox="1">
              <a:spLocks noChangeArrowheads="1"/>
            </p:cNvSpPr>
            <p:nvPr/>
          </p:nvSpPr>
          <p:spPr bwMode="auto">
            <a:xfrm>
              <a:off x="3124200" y="5181600"/>
              <a:ext cx="762624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Arial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9pPr>
            </a:lstStyle>
            <a:p>
              <a:pPr eaLnBrk="1" hangingPunct="1"/>
              <a:r>
                <a:rPr lang="en-US" sz="2000">
                  <a:latin typeface="Calibri" charset="0"/>
                </a:rPr>
                <a:t>Static</a:t>
              </a:r>
            </a:p>
          </p:txBody>
        </p:sp>
        <p:sp>
          <p:nvSpPr>
            <p:cNvPr id="15" name="TextBox 14"/>
            <p:cNvSpPr txBox="1">
              <a:spLocks noChangeArrowheads="1"/>
            </p:cNvSpPr>
            <p:nvPr/>
          </p:nvSpPr>
          <p:spPr bwMode="auto">
            <a:xfrm>
              <a:off x="4114800" y="5181600"/>
              <a:ext cx="1088359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Arial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9pPr>
            </a:lstStyle>
            <a:p>
              <a:pPr eaLnBrk="1" hangingPunct="1"/>
              <a:r>
                <a:rPr lang="en-US" sz="2000">
                  <a:latin typeface="Calibri" charset="0"/>
                </a:rPr>
                <a:t>Dynamic</a:t>
              </a:r>
            </a:p>
          </p:txBody>
        </p:sp>
        <p:grpSp>
          <p:nvGrpSpPr>
            <p:cNvPr id="2" name="Group 1"/>
            <p:cNvGrpSpPr/>
            <p:nvPr/>
          </p:nvGrpSpPr>
          <p:grpSpPr>
            <a:xfrm>
              <a:off x="152400" y="4800600"/>
              <a:ext cx="8978955" cy="704910"/>
              <a:chOff x="152400" y="4800600"/>
              <a:chExt cx="8978955" cy="704910"/>
            </a:xfrm>
          </p:grpSpPr>
          <p:sp>
            <p:nvSpPr>
              <p:cNvPr id="6" name="TextBox 5"/>
              <p:cNvSpPr txBox="1">
                <a:spLocks noChangeArrowheads="1"/>
              </p:cNvSpPr>
              <p:nvPr/>
            </p:nvSpPr>
            <p:spPr bwMode="auto">
              <a:xfrm>
                <a:off x="152400" y="4811713"/>
                <a:ext cx="1411214" cy="40011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  <a:cs typeface="Arial" charset="0"/>
                  </a:defRPr>
                </a:lvl1pPr>
                <a:lvl2pPr marL="37931725" indent="-37474525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Arial" charset="0"/>
                    <a:cs typeface="Arial" charset="0"/>
                  </a:defRPr>
                </a:lvl2pPr>
                <a:lvl3pPr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Arial" charset="0"/>
                    <a:cs typeface="Arial" charset="0"/>
                  </a:defRPr>
                </a:lvl3pPr>
                <a:lvl4pPr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Arial" charset="0"/>
                    <a:cs typeface="Arial" charset="0"/>
                  </a:defRPr>
                </a:lvl4pPr>
                <a:lvl5pPr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Arial" charset="0"/>
                    <a:cs typeface="Arial" charset="0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Arial" charset="0"/>
                    <a:cs typeface="Arial" charset="0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Arial" charset="0"/>
                    <a:cs typeface="Arial" charset="0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Arial" charset="0"/>
                    <a:cs typeface="Arial" charset="0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Arial" charset="0"/>
                    <a:cs typeface="Arial" charset="0"/>
                  </a:defRPr>
                </a:lvl9pPr>
              </a:lstStyle>
              <a:p>
                <a:pPr eaLnBrk="1" hangingPunct="1"/>
                <a:r>
                  <a:rPr lang="en-US" sz="2000" b="1">
                    <a:latin typeface="Calibri" charset="0"/>
                  </a:rPr>
                  <a:t>Cross Word</a:t>
                </a:r>
              </a:p>
            </p:txBody>
          </p:sp>
          <p:sp>
            <p:nvSpPr>
              <p:cNvPr id="7" name="TextBox 6"/>
              <p:cNvSpPr txBox="1">
                <a:spLocks noChangeArrowheads="1"/>
              </p:cNvSpPr>
              <p:nvPr/>
            </p:nvSpPr>
            <p:spPr bwMode="auto">
              <a:xfrm>
                <a:off x="2514600" y="4811713"/>
                <a:ext cx="1626492" cy="40011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  <a:cs typeface="Arial" charset="0"/>
                  </a:defRPr>
                </a:lvl1pPr>
                <a:lvl2pPr marL="37931725" indent="-37474525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Arial" charset="0"/>
                    <a:cs typeface="Arial" charset="0"/>
                  </a:defRPr>
                </a:lvl2pPr>
                <a:lvl3pPr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Arial" charset="0"/>
                    <a:cs typeface="Arial" charset="0"/>
                  </a:defRPr>
                </a:lvl3pPr>
                <a:lvl4pPr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Arial" charset="0"/>
                    <a:cs typeface="Arial" charset="0"/>
                  </a:defRPr>
                </a:lvl4pPr>
                <a:lvl5pPr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Arial" charset="0"/>
                    <a:cs typeface="Arial" charset="0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Arial" charset="0"/>
                    <a:cs typeface="Arial" charset="0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Arial" charset="0"/>
                    <a:cs typeface="Arial" charset="0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Arial" charset="0"/>
                    <a:cs typeface="Arial" charset="0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Arial" charset="0"/>
                    <a:cs typeface="Arial" charset="0"/>
                  </a:defRPr>
                </a:lvl9pPr>
              </a:lstStyle>
              <a:p>
                <a:pPr eaLnBrk="1" hangingPunct="1"/>
                <a:r>
                  <a:rPr lang="en-US" sz="2000" b="1">
                    <a:latin typeface="Calibri" charset="0"/>
                  </a:rPr>
                  <a:t>Backgammon</a:t>
                </a:r>
              </a:p>
            </p:txBody>
          </p:sp>
          <p:sp>
            <p:nvSpPr>
              <p:cNvPr id="8" name="TextBox 7"/>
              <p:cNvSpPr txBox="1">
                <a:spLocks noChangeArrowheads="1"/>
              </p:cNvSpPr>
              <p:nvPr/>
            </p:nvSpPr>
            <p:spPr bwMode="auto">
              <a:xfrm>
                <a:off x="4038600" y="4811713"/>
                <a:ext cx="1313180" cy="40011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  <a:cs typeface="Arial" charset="0"/>
                  </a:defRPr>
                </a:lvl1pPr>
                <a:lvl2pPr marL="37931725" indent="-37474525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Arial" charset="0"/>
                    <a:cs typeface="Arial" charset="0"/>
                  </a:defRPr>
                </a:lvl2pPr>
                <a:lvl3pPr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Arial" charset="0"/>
                    <a:cs typeface="Arial" charset="0"/>
                  </a:defRPr>
                </a:lvl3pPr>
                <a:lvl4pPr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Arial" charset="0"/>
                    <a:cs typeface="Arial" charset="0"/>
                  </a:defRPr>
                </a:lvl4pPr>
                <a:lvl5pPr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Arial" charset="0"/>
                    <a:cs typeface="Arial" charset="0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Arial" charset="0"/>
                    <a:cs typeface="Arial" charset="0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Arial" charset="0"/>
                    <a:cs typeface="Arial" charset="0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Arial" charset="0"/>
                    <a:cs typeface="Arial" charset="0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Arial" charset="0"/>
                    <a:cs typeface="Arial" charset="0"/>
                  </a:defRPr>
                </a:lvl9pPr>
              </a:lstStyle>
              <a:p>
                <a:pPr eaLnBrk="1" hangingPunct="1"/>
                <a:r>
                  <a:rPr lang="en-US" sz="2000" b="1">
                    <a:latin typeface="Calibri" charset="0"/>
                  </a:rPr>
                  <a:t>Taxi driver</a:t>
                </a:r>
              </a:p>
            </p:txBody>
          </p:sp>
          <p:sp>
            <p:nvSpPr>
              <p:cNvPr id="9" name="TextBox 8"/>
              <p:cNvSpPr txBox="1">
                <a:spLocks noChangeArrowheads="1"/>
              </p:cNvSpPr>
              <p:nvPr/>
            </p:nvSpPr>
            <p:spPr bwMode="auto">
              <a:xfrm>
                <a:off x="5486400" y="4811713"/>
                <a:ext cx="2095445" cy="40011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  <a:cs typeface="Arial" charset="0"/>
                  </a:defRPr>
                </a:lvl1pPr>
                <a:lvl2pPr marL="37931725" indent="-37474525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Arial" charset="0"/>
                    <a:cs typeface="Arial" charset="0"/>
                  </a:defRPr>
                </a:lvl2pPr>
                <a:lvl3pPr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Arial" charset="0"/>
                    <a:cs typeface="Arial" charset="0"/>
                  </a:defRPr>
                </a:lvl3pPr>
                <a:lvl4pPr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Arial" charset="0"/>
                    <a:cs typeface="Arial" charset="0"/>
                  </a:defRPr>
                </a:lvl4pPr>
                <a:lvl5pPr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Arial" charset="0"/>
                    <a:cs typeface="Arial" charset="0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Arial" charset="0"/>
                    <a:cs typeface="Arial" charset="0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Arial" charset="0"/>
                    <a:cs typeface="Arial" charset="0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Arial" charset="0"/>
                    <a:cs typeface="Arial" charset="0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Arial" charset="0"/>
                    <a:cs typeface="Arial" charset="0"/>
                  </a:defRPr>
                </a:lvl9pPr>
              </a:lstStyle>
              <a:p>
                <a:pPr eaLnBrk="1" hangingPunct="1"/>
                <a:r>
                  <a:rPr lang="en-US" sz="2000" b="1">
                    <a:latin typeface="Calibri" charset="0"/>
                  </a:rPr>
                  <a:t>Part picking robot</a:t>
                </a:r>
              </a:p>
            </p:txBody>
          </p:sp>
          <p:sp>
            <p:nvSpPr>
              <p:cNvPr id="10" name="TextBox 9"/>
              <p:cNvSpPr txBox="1">
                <a:spLocks noChangeArrowheads="1"/>
              </p:cNvSpPr>
              <p:nvPr/>
            </p:nvSpPr>
            <p:spPr bwMode="auto">
              <a:xfrm>
                <a:off x="1600200" y="4811713"/>
                <a:ext cx="802448" cy="40011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  <a:cs typeface="Arial" charset="0"/>
                  </a:defRPr>
                </a:lvl1pPr>
                <a:lvl2pPr marL="37931725" indent="-37474525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Arial" charset="0"/>
                    <a:cs typeface="Arial" charset="0"/>
                  </a:defRPr>
                </a:lvl2pPr>
                <a:lvl3pPr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Arial" charset="0"/>
                    <a:cs typeface="Arial" charset="0"/>
                  </a:defRPr>
                </a:lvl3pPr>
                <a:lvl4pPr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Arial" charset="0"/>
                    <a:cs typeface="Arial" charset="0"/>
                  </a:defRPr>
                </a:lvl4pPr>
                <a:lvl5pPr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Arial" charset="0"/>
                    <a:cs typeface="Arial" charset="0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Arial" charset="0"/>
                    <a:cs typeface="Arial" charset="0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Arial" charset="0"/>
                    <a:cs typeface="Arial" charset="0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Arial" charset="0"/>
                    <a:cs typeface="Arial" charset="0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Arial" charset="0"/>
                    <a:cs typeface="Arial" charset="0"/>
                  </a:defRPr>
                </a:lvl9pPr>
              </a:lstStyle>
              <a:p>
                <a:pPr eaLnBrk="1" hangingPunct="1"/>
                <a:r>
                  <a:rPr lang="en-US" sz="2000" b="1" dirty="0">
                    <a:latin typeface="Calibri" charset="0"/>
                  </a:rPr>
                  <a:t>Poker</a:t>
                </a:r>
              </a:p>
            </p:txBody>
          </p:sp>
          <p:sp>
            <p:nvSpPr>
              <p:cNvPr id="11" name="TextBox 10"/>
              <p:cNvSpPr txBox="1">
                <a:spLocks noChangeArrowheads="1"/>
              </p:cNvSpPr>
              <p:nvPr/>
            </p:nvSpPr>
            <p:spPr bwMode="auto">
              <a:xfrm>
                <a:off x="7391400" y="4800600"/>
                <a:ext cx="1739955" cy="40011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  <a:cs typeface="Arial" charset="0"/>
                  </a:defRPr>
                </a:lvl1pPr>
                <a:lvl2pPr marL="37931725" indent="-37474525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Arial" charset="0"/>
                    <a:cs typeface="Arial" charset="0"/>
                  </a:defRPr>
                </a:lvl2pPr>
                <a:lvl3pPr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Arial" charset="0"/>
                    <a:cs typeface="Arial" charset="0"/>
                  </a:defRPr>
                </a:lvl3pPr>
                <a:lvl4pPr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Arial" charset="0"/>
                    <a:cs typeface="Arial" charset="0"/>
                  </a:defRPr>
                </a:lvl4pPr>
                <a:lvl5pPr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Arial" charset="0"/>
                    <a:cs typeface="Arial" charset="0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Arial" charset="0"/>
                    <a:cs typeface="Arial" charset="0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Arial" charset="0"/>
                    <a:cs typeface="Arial" charset="0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Arial" charset="0"/>
                    <a:cs typeface="Arial" charset="0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Arial" charset="0"/>
                    <a:cs typeface="Arial" charset="0"/>
                  </a:defRPr>
                </a:lvl9pPr>
              </a:lstStyle>
              <a:p>
                <a:pPr eaLnBrk="1" hangingPunct="1"/>
                <a:r>
                  <a:rPr lang="en-US" sz="2000" b="1">
                    <a:latin typeface="Calibri" charset="0"/>
                  </a:rPr>
                  <a:t>Image analysis</a:t>
                </a:r>
              </a:p>
            </p:txBody>
          </p:sp>
          <p:sp>
            <p:nvSpPr>
              <p:cNvPr id="16" name="TextBox 15"/>
              <p:cNvSpPr txBox="1">
                <a:spLocks noChangeArrowheads="1"/>
              </p:cNvSpPr>
              <p:nvPr/>
            </p:nvSpPr>
            <p:spPr bwMode="auto">
              <a:xfrm>
                <a:off x="5943600" y="5105400"/>
                <a:ext cx="1088359" cy="40011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  <a:cs typeface="Arial" charset="0"/>
                  </a:defRPr>
                </a:lvl1pPr>
                <a:lvl2pPr marL="37931725" indent="-37474525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Arial" charset="0"/>
                    <a:cs typeface="Arial" charset="0"/>
                  </a:defRPr>
                </a:lvl2pPr>
                <a:lvl3pPr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Arial" charset="0"/>
                    <a:cs typeface="Arial" charset="0"/>
                  </a:defRPr>
                </a:lvl3pPr>
                <a:lvl4pPr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Arial" charset="0"/>
                    <a:cs typeface="Arial" charset="0"/>
                  </a:defRPr>
                </a:lvl4pPr>
                <a:lvl5pPr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Arial" charset="0"/>
                    <a:cs typeface="Arial" charset="0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Arial" charset="0"/>
                    <a:cs typeface="Arial" charset="0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Arial" charset="0"/>
                    <a:cs typeface="Arial" charset="0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Arial" charset="0"/>
                    <a:cs typeface="Arial" charset="0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Arial" charset="0"/>
                    <a:cs typeface="Arial" charset="0"/>
                  </a:defRPr>
                </a:lvl9pPr>
              </a:lstStyle>
              <a:p>
                <a:pPr eaLnBrk="1" hangingPunct="1"/>
                <a:r>
                  <a:rPr lang="en-US" sz="2000">
                    <a:latin typeface="Calibri" charset="0"/>
                  </a:rPr>
                  <a:t>Dynamic</a:t>
                </a:r>
              </a:p>
            </p:txBody>
          </p:sp>
          <p:sp>
            <p:nvSpPr>
              <p:cNvPr id="17" name="TextBox 16"/>
              <p:cNvSpPr txBox="1">
                <a:spLocks noChangeArrowheads="1"/>
              </p:cNvSpPr>
              <p:nvPr/>
            </p:nvSpPr>
            <p:spPr bwMode="auto">
              <a:xfrm>
                <a:off x="7848600" y="5105400"/>
                <a:ext cx="693870" cy="40011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  <a:cs typeface="Arial" charset="0"/>
                  </a:defRPr>
                </a:lvl1pPr>
                <a:lvl2pPr marL="37931725" indent="-37474525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Arial" charset="0"/>
                    <a:cs typeface="Arial" charset="0"/>
                  </a:defRPr>
                </a:lvl2pPr>
                <a:lvl3pPr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Arial" charset="0"/>
                    <a:cs typeface="Arial" charset="0"/>
                  </a:defRPr>
                </a:lvl3pPr>
                <a:lvl4pPr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Arial" charset="0"/>
                    <a:cs typeface="Arial" charset="0"/>
                  </a:defRPr>
                </a:lvl4pPr>
                <a:lvl5pPr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Arial" charset="0"/>
                    <a:cs typeface="Arial" charset="0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Arial" charset="0"/>
                    <a:cs typeface="Arial" charset="0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Arial" charset="0"/>
                    <a:cs typeface="Arial" charset="0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Arial" charset="0"/>
                    <a:cs typeface="Arial" charset="0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Arial" charset="0"/>
                    <a:cs typeface="Arial" charset="0"/>
                  </a:defRPr>
                </a:lvl9pPr>
              </a:lstStyle>
              <a:p>
                <a:pPr eaLnBrk="1" hangingPunct="1"/>
                <a:r>
                  <a:rPr lang="en-US" sz="2000">
                    <a:latin typeface="Calibri" charset="0"/>
                  </a:rPr>
                  <a:t>Semi</a:t>
                </a:r>
              </a:p>
            </p:txBody>
          </p:sp>
        </p:grpSp>
      </p:grpSp>
      <p:sp>
        <p:nvSpPr>
          <p:cNvPr id="34834" name="TextBox 17"/>
          <p:cNvSpPr txBox="1">
            <a:spLocks noChangeArrowheads="1"/>
          </p:cNvSpPr>
          <p:nvPr/>
        </p:nvSpPr>
        <p:spPr bwMode="auto">
          <a:xfrm>
            <a:off x="304800" y="5638800"/>
            <a:ext cx="822960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 dirty="0"/>
              <a:t>Another example: off-line route planning vs. on-board navigation system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600">
                <a:solidFill>
                  <a:srgbClr val="FF0000"/>
                </a:solidFill>
                <a:latin typeface="Georgia" charset="0"/>
                <a:ea typeface="ＭＳ Ｐゴシック" charset="0"/>
                <a:cs typeface="ＭＳ Ｐゴシック" charset="0"/>
              </a:rPr>
              <a:t>Discrete</a:t>
            </a:r>
            <a:r>
              <a:rPr lang="en-US" sz="3600">
                <a:solidFill>
                  <a:srgbClr val="7B9899"/>
                </a:solidFill>
                <a:latin typeface="Georgia" charset="0"/>
                <a:ea typeface="ＭＳ Ｐゴシック" charset="0"/>
                <a:cs typeface="ＭＳ Ｐゴシック" charset="0"/>
              </a:rPr>
              <a:t> (vs. continuous)</a:t>
            </a:r>
            <a:endParaRPr lang="en-US">
              <a:solidFill>
                <a:srgbClr val="7B9899"/>
              </a:solidFill>
              <a:latin typeface="Georgia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35843" name="Footer Placeholder 2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200">
                <a:solidFill>
                  <a:srgbClr val="FFFFFF"/>
                </a:solidFill>
              </a:rPr>
              <a:t>Artificial Intelligence a modern approach</a:t>
            </a:r>
          </a:p>
        </p:txBody>
      </p:sp>
      <p:sp>
        <p:nvSpPr>
          <p:cNvPr id="35844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fld id="{4697BBD0-76DE-154A-8A70-268BE99C5DF4}" type="slidenum">
              <a:rPr lang="en-US" sz="1600">
                <a:solidFill>
                  <a:srgbClr val="7B9899"/>
                </a:solidFill>
              </a:rPr>
              <a:pPr eaLnBrk="1" hangingPunct="1"/>
              <a:t>23</a:t>
            </a:fld>
            <a:endParaRPr lang="en-US" sz="1600">
              <a:solidFill>
                <a:srgbClr val="7B9899"/>
              </a:solidFill>
            </a:endParaRPr>
          </a:p>
        </p:txBody>
      </p:sp>
      <p:sp>
        <p:nvSpPr>
          <p:cNvPr id="35845" name="Content Placeholder 4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eaLnBrk="1" hangingPunct="1"/>
            <a:r>
              <a:rPr lang="en-US" sz="2400">
                <a:latin typeface="Georgia" charset="0"/>
                <a:ea typeface="ＭＳ Ｐゴシック" charset="0"/>
                <a:cs typeface="ＭＳ Ｐゴシック" charset="0"/>
              </a:rPr>
              <a:t>A limited number of distinct, clearly defined percepts and actions vs. </a:t>
            </a:r>
            <a:r>
              <a:rPr lang="en-GB" sz="2400">
                <a:latin typeface="Georgia" charset="0"/>
                <a:ea typeface="ＭＳ Ｐゴシック" charset="0"/>
                <a:cs typeface="ＭＳ Ｐゴシック" charset="0"/>
              </a:rPr>
              <a:t>a range of values (continuous)</a:t>
            </a:r>
            <a:endParaRPr lang="en-US" sz="2400">
              <a:latin typeface="Georgia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152400" y="3668713"/>
            <a:ext cx="12700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800" b="1">
                <a:latin typeface="Calibri" charset="0"/>
              </a:rPr>
              <a:t>Cross Word</a:t>
            </a: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2514600" y="3668713"/>
            <a:ext cx="147478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800" b="1">
                <a:latin typeface="Calibri" charset="0"/>
              </a:rPr>
              <a:t>Backgammon</a:t>
            </a:r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4038600" y="3668713"/>
            <a:ext cx="1173163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800" b="1">
                <a:latin typeface="Calibri" charset="0"/>
              </a:rPr>
              <a:t>Taxi driver</a:t>
            </a: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5486400" y="3668713"/>
            <a:ext cx="193198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800" b="1">
                <a:latin typeface="Calibri" charset="0"/>
              </a:rPr>
              <a:t>Part picking robot</a:t>
            </a:r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1600200" y="3668713"/>
            <a:ext cx="728663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800" b="1">
                <a:latin typeface="Calibri" charset="0"/>
              </a:rPr>
              <a:t>Poker</a:t>
            </a: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7391400" y="3657600"/>
            <a:ext cx="15748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800" b="1">
                <a:latin typeface="Calibri" charset="0"/>
              </a:rPr>
              <a:t>Image analysis</a:t>
            </a:r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381000" y="4114800"/>
            <a:ext cx="9493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800">
                <a:latin typeface="Calibri" charset="0"/>
              </a:rPr>
              <a:t>Discrete</a:t>
            </a:r>
          </a:p>
        </p:txBody>
      </p:sp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1524000" y="4114800"/>
            <a:ext cx="9493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800">
                <a:latin typeface="Calibri" charset="0"/>
              </a:rPr>
              <a:t>Discrete</a:t>
            </a:r>
          </a:p>
        </p:txBody>
      </p:sp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2743200" y="4114800"/>
            <a:ext cx="9493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800">
                <a:latin typeface="Calibri" charset="0"/>
              </a:rPr>
              <a:t>Discrete</a:t>
            </a:r>
          </a:p>
        </p:txBody>
      </p:sp>
      <p:sp>
        <p:nvSpPr>
          <p:cNvPr id="15" name="TextBox 14"/>
          <p:cNvSpPr txBox="1">
            <a:spLocks noChangeArrowheads="1"/>
          </p:cNvSpPr>
          <p:nvPr/>
        </p:nvSpPr>
        <p:spPr bwMode="auto">
          <a:xfrm>
            <a:off x="4267200" y="4114800"/>
            <a:ext cx="6794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800">
                <a:latin typeface="Calibri" charset="0"/>
              </a:rPr>
              <a:t>Conti</a:t>
            </a:r>
          </a:p>
        </p:txBody>
      </p:sp>
      <p:sp>
        <p:nvSpPr>
          <p:cNvPr id="16" name="TextBox 15"/>
          <p:cNvSpPr txBox="1">
            <a:spLocks noChangeArrowheads="1"/>
          </p:cNvSpPr>
          <p:nvPr/>
        </p:nvSpPr>
        <p:spPr bwMode="auto">
          <a:xfrm>
            <a:off x="6172200" y="4114800"/>
            <a:ext cx="6794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800">
                <a:latin typeface="Calibri" charset="0"/>
              </a:rPr>
              <a:t>Conti</a:t>
            </a:r>
          </a:p>
        </p:txBody>
      </p:sp>
      <p:sp>
        <p:nvSpPr>
          <p:cNvPr id="17" name="TextBox 16"/>
          <p:cNvSpPr txBox="1">
            <a:spLocks noChangeArrowheads="1"/>
          </p:cNvSpPr>
          <p:nvPr/>
        </p:nvSpPr>
        <p:spPr bwMode="auto">
          <a:xfrm>
            <a:off x="7848600" y="4038600"/>
            <a:ext cx="6794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800">
                <a:latin typeface="Calibri" charset="0"/>
              </a:rPr>
              <a:t>Conti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600">
                <a:solidFill>
                  <a:srgbClr val="FF0000"/>
                </a:solidFill>
                <a:latin typeface="Georgia" charset="0"/>
                <a:ea typeface="ＭＳ Ｐゴシック" charset="0"/>
                <a:cs typeface="ＭＳ Ｐゴシック" charset="0"/>
              </a:rPr>
              <a:t>Single agent</a:t>
            </a:r>
            <a:r>
              <a:rPr lang="en-US" sz="3600">
                <a:solidFill>
                  <a:srgbClr val="7B9899"/>
                </a:solidFill>
                <a:latin typeface="Georgia" charset="0"/>
                <a:ea typeface="ＭＳ Ｐゴシック" charset="0"/>
                <a:cs typeface="ＭＳ Ｐゴシック" charset="0"/>
              </a:rPr>
              <a:t> (vs. multiagent):</a:t>
            </a:r>
            <a:endParaRPr lang="en-US">
              <a:solidFill>
                <a:srgbClr val="7B9899"/>
              </a:solidFill>
              <a:latin typeface="Georgia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36867" name="Footer Placeholder 2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200">
                <a:solidFill>
                  <a:srgbClr val="FFFFFF"/>
                </a:solidFill>
              </a:rPr>
              <a:t>Artificial Intelligence a modern approach</a:t>
            </a:r>
          </a:p>
        </p:txBody>
      </p:sp>
      <p:sp>
        <p:nvSpPr>
          <p:cNvPr id="36868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fld id="{AACDFA9E-477E-5C41-9B58-CD8B70EAC97F}" type="slidenum">
              <a:rPr lang="en-US" sz="1600">
                <a:solidFill>
                  <a:srgbClr val="7B9899"/>
                </a:solidFill>
              </a:rPr>
              <a:pPr eaLnBrk="1" hangingPunct="1"/>
              <a:t>24</a:t>
            </a:fld>
            <a:endParaRPr lang="en-US" sz="1600">
              <a:solidFill>
                <a:srgbClr val="7B9899"/>
              </a:solidFill>
            </a:endParaRPr>
          </a:p>
        </p:txBody>
      </p:sp>
      <p:sp>
        <p:nvSpPr>
          <p:cNvPr id="36869" name="Content Placeholder 4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1444625"/>
          </a:xfrm>
        </p:spPr>
        <p:txBody>
          <a:bodyPr/>
          <a:lstStyle/>
          <a:p>
            <a:pPr eaLnBrk="1" hangingPunct="1"/>
            <a:r>
              <a:rPr lang="en-US" sz="2400" dirty="0">
                <a:latin typeface="Georgia" charset="0"/>
                <a:ea typeface="ＭＳ Ｐゴシック" charset="0"/>
                <a:cs typeface="ＭＳ Ｐゴシック" charset="0"/>
              </a:rPr>
              <a:t>An agent operating by itself in an </a:t>
            </a:r>
            <a:r>
              <a:rPr lang="en-US" sz="2400" dirty="0" smtClean="0">
                <a:latin typeface="Georgia" charset="0"/>
                <a:ea typeface="ＭＳ Ｐゴシック" charset="0"/>
                <a:cs typeface="ＭＳ Ｐゴシック" charset="0"/>
              </a:rPr>
              <a:t>environment vs.</a:t>
            </a:r>
            <a:br>
              <a:rPr lang="en-US" sz="2400" dirty="0" smtClean="0">
                <a:latin typeface="Georgia" charset="0"/>
                <a:ea typeface="ＭＳ Ｐゴシック" charset="0"/>
                <a:cs typeface="ＭＳ Ｐゴシック" charset="0"/>
              </a:rPr>
            </a:br>
            <a:r>
              <a:rPr lang="en-US" sz="2400" dirty="0" smtClean="0">
                <a:latin typeface="Georgia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2400" dirty="0">
                <a:latin typeface="Georgia" charset="0"/>
                <a:ea typeface="ＭＳ Ｐゴシック" charset="0"/>
                <a:cs typeface="ＭＳ Ｐゴシック" charset="0"/>
              </a:rPr>
              <a:t>there are many agents working together</a:t>
            </a:r>
            <a:endParaRPr lang="en-US" dirty="0">
              <a:latin typeface="Georgia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152400" y="3668713"/>
            <a:ext cx="12700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800" b="1">
                <a:latin typeface="Calibri" charset="0"/>
              </a:rPr>
              <a:t>Cross Word</a:t>
            </a: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2514600" y="3668713"/>
            <a:ext cx="147478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800" b="1">
                <a:latin typeface="Calibri" charset="0"/>
              </a:rPr>
              <a:t>Backgammon</a:t>
            </a:r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4038600" y="3668713"/>
            <a:ext cx="1173163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800" b="1">
                <a:latin typeface="Calibri" charset="0"/>
              </a:rPr>
              <a:t>Taxi driver</a:t>
            </a: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5486400" y="3668713"/>
            <a:ext cx="193198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800" b="1">
                <a:latin typeface="Calibri" charset="0"/>
              </a:rPr>
              <a:t>Part picking robot</a:t>
            </a:r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1600200" y="3668713"/>
            <a:ext cx="728663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800" b="1">
                <a:latin typeface="Calibri" charset="0"/>
              </a:rPr>
              <a:t>Poker</a:t>
            </a: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7391400" y="3657600"/>
            <a:ext cx="15748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800" b="1">
                <a:latin typeface="Calibri" charset="0"/>
              </a:rPr>
              <a:t>Image analysis</a:t>
            </a:r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381000" y="4038600"/>
            <a:ext cx="7429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800">
                <a:latin typeface="Calibri" charset="0"/>
              </a:rPr>
              <a:t>Single</a:t>
            </a:r>
          </a:p>
        </p:txBody>
      </p:sp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6172200" y="4114800"/>
            <a:ext cx="7429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800">
                <a:latin typeface="Calibri" charset="0"/>
              </a:rPr>
              <a:t>Single</a:t>
            </a:r>
          </a:p>
        </p:txBody>
      </p:sp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7772400" y="4038600"/>
            <a:ext cx="7429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800">
                <a:latin typeface="Calibri" charset="0"/>
              </a:rPr>
              <a:t>Single</a:t>
            </a:r>
          </a:p>
        </p:txBody>
      </p:sp>
      <p:sp>
        <p:nvSpPr>
          <p:cNvPr id="15" name="TextBox 14"/>
          <p:cNvSpPr txBox="1">
            <a:spLocks noChangeArrowheads="1"/>
          </p:cNvSpPr>
          <p:nvPr/>
        </p:nvSpPr>
        <p:spPr bwMode="auto">
          <a:xfrm>
            <a:off x="4343400" y="4114800"/>
            <a:ext cx="6858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800">
                <a:latin typeface="Calibri" charset="0"/>
              </a:rPr>
              <a:t>Multi</a:t>
            </a:r>
          </a:p>
        </p:txBody>
      </p:sp>
      <p:sp>
        <p:nvSpPr>
          <p:cNvPr id="16" name="TextBox 15"/>
          <p:cNvSpPr txBox="1">
            <a:spLocks noChangeArrowheads="1"/>
          </p:cNvSpPr>
          <p:nvPr/>
        </p:nvSpPr>
        <p:spPr bwMode="auto">
          <a:xfrm>
            <a:off x="2819400" y="4114800"/>
            <a:ext cx="6858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800">
                <a:latin typeface="Calibri" charset="0"/>
              </a:rPr>
              <a:t>Multi</a:t>
            </a:r>
          </a:p>
        </p:txBody>
      </p:sp>
      <p:sp>
        <p:nvSpPr>
          <p:cNvPr id="17" name="TextBox 16"/>
          <p:cNvSpPr txBox="1">
            <a:spLocks noChangeArrowheads="1"/>
          </p:cNvSpPr>
          <p:nvPr/>
        </p:nvSpPr>
        <p:spPr bwMode="auto">
          <a:xfrm>
            <a:off x="1600200" y="4114800"/>
            <a:ext cx="6858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800">
                <a:latin typeface="Calibri" charset="0"/>
              </a:rPr>
              <a:t>Multi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Footer Placeholder 4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200">
                <a:solidFill>
                  <a:srgbClr val="FFFFFF"/>
                </a:solidFill>
              </a:rPr>
              <a:t>Artificial Intelligence a modern approach</a:t>
            </a:r>
          </a:p>
        </p:txBody>
      </p:sp>
      <p:sp>
        <p:nvSpPr>
          <p:cNvPr id="3793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600">
                <a:solidFill>
                  <a:schemeClr val="tx1"/>
                </a:solidFill>
                <a:latin typeface="Georgia" charset="0"/>
                <a:ea typeface="ＭＳ Ｐゴシック" charset="0"/>
                <a:cs typeface="ＭＳ Ｐゴシック" charset="0"/>
              </a:rPr>
              <a:t>Summary. </a:t>
            </a:r>
            <a:endParaRPr lang="en-US">
              <a:solidFill>
                <a:schemeClr val="tx1"/>
              </a:solidFill>
              <a:latin typeface="Georgia" charset="0"/>
              <a:ea typeface="ＭＳ Ｐゴシック" charset="0"/>
              <a:cs typeface="ＭＳ Ｐゴシック" charset="0"/>
            </a:endParaRPr>
          </a:p>
        </p:txBody>
      </p:sp>
      <p:graphicFrame>
        <p:nvGraphicFramePr>
          <p:cNvPr id="54" name="Table 5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42282943"/>
              </p:ext>
            </p:extLst>
          </p:nvPr>
        </p:nvGraphicFramePr>
        <p:xfrm>
          <a:off x="228599" y="1628747"/>
          <a:ext cx="8686801" cy="2951480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1346207"/>
                <a:gridCol w="1320794"/>
                <a:gridCol w="1600200"/>
                <a:gridCol w="1143000"/>
                <a:gridCol w="1066800"/>
                <a:gridCol w="1066800"/>
                <a:gridCol w="1143000"/>
              </a:tblGrid>
              <a:tr h="370840">
                <a:tc>
                  <a:txBody>
                    <a:bodyPr/>
                    <a:lstStyle/>
                    <a:p>
                      <a:endParaRPr lang="en-US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500" dirty="0" smtClean="0"/>
                        <a:t>Observable</a:t>
                      </a:r>
                      <a:endParaRPr lang="en-US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500" dirty="0" smtClean="0"/>
                        <a:t>Deterministic</a:t>
                      </a:r>
                      <a:endParaRPr lang="en-US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500" dirty="0" smtClean="0"/>
                        <a:t>Episodic</a:t>
                      </a:r>
                      <a:endParaRPr lang="en-US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500" dirty="0" smtClean="0"/>
                        <a:t>Static</a:t>
                      </a:r>
                      <a:endParaRPr lang="en-US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500" dirty="0" smtClean="0"/>
                        <a:t>Discrete</a:t>
                      </a:r>
                      <a:endParaRPr lang="en-US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500" dirty="0" smtClean="0"/>
                        <a:t>Agents</a:t>
                      </a:r>
                      <a:endParaRPr lang="en-US" sz="15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eaLnBrk="1" hangingPunct="1"/>
                      <a:r>
                        <a:rPr lang="en-US" sz="1500" dirty="0" smtClean="0"/>
                        <a:t>Cross Word</a:t>
                      </a:r>
                      <a:endParaRPr lang="en-US" sz="1500" b="1" dirty="0">
                        <a:latin typeface="Calibri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500" dirty="0" smtClean="0"/>
                        <a:t>Fully </a:t>
                      </a:r>
                      <a:endParaRPr lang="en-US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500" dirty="0" smtClean="0"/>
                        <a:t>Deterministic</a:t>
                      </a:r>
                      <a:endParaRPr lang="en-US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500" dirty="0" smtClean="0"/>
                        <a:t>Sequential</a:t>
                      </a:r>
                      <a:endParaRPr lang="en-US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500" dirty="0" smtClean="0"/>
                        <a:t>Static</a:t>
                      </a:r>
                      <a:endParaRPr lang="en-US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500" dirty="0" smtClean="0"/>
                        <a:t>Discrete</a:t>
                      </a:r>
                      <a:endParaRPr lang="en-US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500" dirty="0" smtClean="0"/>
                        <a:t>Single</a:t>
                      </a:r>
                      <a:endParaRPr lang="en-US" sz="15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500" dirty="0" smtClean="0"/>
                        <a:t>Poker</a:t>
                      </a:r>
                      <a:endParaRPr lang="en-US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500" dirty="0" smtClean="0"/>
                        <a:t>Fully </a:t>
                      </a:r>
                      <a:endParaRPr lang="en-US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500" dirty="0" smtClean="0"/>
                        <a:t>Stochastic</a:t>
                      </a:r>
                      <a:endParaRPr lang="en-US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500" dirty="0" smtClean="0"/>
                        <a:t>Sequential</a:t>
                      </a:r>
                      <a:endParaRPr lang="en-US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500" dirty="0" smtClean="0"/>
                        <a:t>Static</a:t>
                      </a:r>
                      <a:endParaRPr lang="en-US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500" dirty="0" smtClean="0"/>
                        <a:t>Discrete</a:t>
                      </a:r>
                      <a:endParaRPr lang="en-US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500" dirty="0" smtClean="0"/>
                        <a:t>Multi</a:t>
                      </a:r>
                      <a:endParaRPr lang="en-US" sz="15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500" dirty="0" smtClean="0"/>
                        <a:t>Backgammon</a:t>
                      </a:r>
                      <a:endParaRPr lang="en-US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500" dirty="0" smtClean="0"/>
                        <a:t>Partially</a:t>
                      </a:r>
                      <a:endParaRPr lang="en-US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500" dirty="0" smtClean="0"/>
                        <a:t>Stochastic</a:t>
                      </a:r>
                      <a:endParaRPr lang="en-US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500" dirty="0" smtClean="0"/>
                        <a:t>Sequential</a:t>
                      </a:r>
                      <a:endParaRPr lang="en-US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500" dirty="0" smtClean="0"/>
                        <a:t>Static</a:t>
                      </a:r>
                      <a:endParaRPr lang="en-US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500" dirty="0" smtClean="0"/>
                        <a:t>Discrete</a:t>
                      </a:r>
                      <a:endParaRPr lang="en-US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500" dirty="0" smtClean="0"/>
                        <a:t>Multi</a:t>
                      </a:r>
                      <a:endParaRPr lang="en-US" sz="15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dirty="0" smtClean="0"/>
                        <a:t>Taxi driver</a:t>
                      </a:r>
                      <a:endParaRPr lang="en-US" sz="1500" b="1" dirty="0" smtClean="0">
                        <a:latin typeface="Calibri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500" dirty="0" smtClean="0"/>
                        <a:t>Partially</a:t>
                      </a:r>
                      <a:endParaRPr lang="en-US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500" dirty="0" smtClean="0"/>
                        <a:t>Stochastic</a:t>
                      </a:r>
                      <a:endParaRPr lang="en-US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500" dirty="0" smtClean="0"/>
                        <a:t>Sequential</a:t>
                      </a:r>
                      <a:endParaRPr lang="en-US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500" dirty="0" smtClean="0"/>
                        <a:t>Dynamic</a:t>
                      </a:r>
                      <a:endParaRPr lang="en-US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500" dirty="0" smtClean="0"/>
                        <a:t>Conti</a:t>
                      </a:r>
                      <a:endParaRPr lang="en-US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500" dirty="0" smtClean="0"/>
                        <a:t>Multi</a:t>
                      </a:r>
                      <a:endParaRPr lang="en-US" sz="15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eaLnBrk="1" hangingPunct="1"/>
                      <a:r>
                        <a:rPr lang="en-US" sz="1500" dirty="0" smtClean="0"/>
                        <a:t>Part picking robot</a:t>
                      </a:r>
                      <a:endParaRPr lang="en-US" sz="1500" b="1" dirty="0">
                        <a:latin typeface="Calibri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500" dirty="0" smtClean="0"/>
                        <a:t>Partially</a:t>
                      </a:r>
                      <a:endParaRPr lang="en-US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500" dirty="0" smtClean="0"/>
                        <a:t>Stochastic</a:t>
                      </a:r>
                      <a:endParaRPr lang="en-US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500" dirty="0" smtClean="0"/>
                        <a:t>Episodic</a:t>
                      </a:r>
                      <a:endParaRPr lang="en-US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500" dirty="0" smtClean="0"/>
                        <a:t>Dynamic</a:t>
                      </a:r>
                      <a:endParaRPr lang="en-US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500" dirty="0" smtClean="0"/>
                        <a:t>Conti</a:t>
                      </a:r>
                      <a:endParaRPr lang="en-US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500" dirty="0" smtClean="0"/>
                        <a:t>Single</a:t>
                      </a:r>
                      <a:endParaRPr lang="en-US" sz="15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eaLnBrk="1" hangingPunct="1"/>
                      <a:r>
                        <a:rPr lang="en-US" sz="1500" dirty="0" smtClean="0"/>
                        <a:t>Image analysis</a:t>
                      </a:r>
                      <a:endParaRPr lang="en-US" sz="1500" b="1" dirty="0">
                        <a:latin typeface="Calibri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500" dirty="0" smtClean="0"/>
                        <a:t>Fully </a:t>
                      </a:r>
                      <a:endParaRPr lang="en-US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500" dirty="0" smtClean="0"/>
                        <a:t>Deterministic</a:t>
                      </a:r>
                      <a:endParaRPr lang="en-US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500" dirty="0" smtClean="0"/>
                        <a:t>Episodic</a:t>
                      </a:r>
                      <a:endParaRPr lang="en-US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eaLnBrk="1" hangingPunct="1"/>
                      <a:r>
                        <a:rPr lang="en-US" sz="1500" dirty="0" smtClean="0"/>
                        <a:t>Semi</a:t>
                      </a:r>
                      <a:endParaRPr lang="en-US" sz="1500" dirty="0">
                        <a:latin typeface="Calibri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500" dirty="0" smtClean="0"/>
                        <a:t>Conti</a:t>
                      </a:r>
                      <a:endParaRPr lang="en-US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500" dirty="0" smtClean="0"/>
                        <a:t>Single</a:t>
                      </a:r>
                      <a:endParaRPr lang="en-US" sz="15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7B9899"/>
                </a:solidFill>
                <a:latin typeface="Georgia" charset="0"/>
                <a:ea typeface="ＭＳ Ｐゴシック" charset="0"/>
                <a:cs typeface="ＭＳ Ｐゴシック" charset="0"/>
              </a:rPr>
              <a:t>Environments and Rational Choice</a:t>
            </a:r>
            <a:endParaRPr lang="en-US" dirty="0">
              <a:solidFill>
                <a:srgbClr val="7B9899"/>
              </a:solidFill>
              <a:latin typeface="Georgia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39939" name="Footer Placeholder 3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200">
                <a:solidFill>
                  <a:srgbClr val="FFFFFF"/>
                </a:solidFill>
              </a:rPr>
              <a:t>Artificial Intelligence a modern approach</a:t>
            </a:r>
          </a:p>
        </p:txBody>
      </p:sp>
      <p:sp>
        <p:nvSpPr>
          <p:cNvPr id="39940" name="Slide Number Placeholder 4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fld id="{982DB7FD-6B8F-274C-9F99-95620E688A05}" type="slidenum">
              <a:rPr lang="en-US" sz="1600">
                <a:solidFill>
                  <a:srgbClr val="7B9899"/>
                </a:solidFill>
              </a:rPr>
              <a:pPr eaLnBrk="1" hangingPunct="1"/>
              <a:t>26</a:t>
            </a:fld>
            <a:endParaRPr lang="en-US" sz="1600">
              <a:solidFill>
                <a:srgbClr val="7B9899"/>
              </a:solidFill>
            </a:endParaRPr>
          </a:p>
        </p:txBody>
      </p:sp>
      <p:sp>
        <p:nvSpPr>
          <p:cNvPr id="39941" name="TextBox 5"/>
          <p:cNvSpPr txBox="1">
            <a:spLocks noChangeArrowheads="1"/>
          </p:cNvSpPr>
          <p:nvPr/>
        </p:nvSpPr>
        <p:spPr bwMode="auto">
          <a:xfrm>
            <a:off x="3429000" y="1981200"/>
            <a:ext cx="1447800" cy="6461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800"/>
              <a:t>Fully Observable</a:t>
            </a:r>
          </a:p>
        </p:txBody>
      </p:sp>
      <p:sp>
        <p:nvSpPr>
          <p:cNvPr id="39942" name="TextBox 7"/>
          <p:cNvSpPr txBox="1">
            <a:spLocks noChangeArrowheads="1"/>
          </p:cNvSpPr>
          <p:nvPr/>
        </p:nvSpPr>
        <p:spPr bwMode="auto">
          <a:xfrm>
            <a:off x="1752600" y="3276600"/>
            <a:ext cx="1600200" cy="3698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800"/>
              <a:t>Deterministic</a:t>
            </a:r>
          </a:p>
        </p:txBody>
      </p:sp>
      <p:sp>
        <p:nvSpPr>
          <p:cNvPr id="39943" name="TextBox 8"/>
          <p:cNvSpPr txBox="1">
            <a:spLocks noChangeArrowheads="1"/>
          </p:cNvSpPr>
          <p:nvPr/>
        </p:nvSpPr>
        <p:spPr bwMode="auto">
          <a:xfrm>
            <a:off x="1676400" y="4267200"/>
            <a:ext cx="1600200" cy="6461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800"/>
              <a:t>Certainty: Search</a:t>
            </a:r>
          </a:p>
        </p:txBody>
      </p:sp>
      <p:sp>
        <p:nvSpPr>
          <p:cNvPr id="39944" name="TextBox 9"/>
          <p:cNvSpPr txBox="1">
            <a:spLocks noChangeArrowheads="1"/>
          </p:cNvSpPr>
          <p:nvPr/>
        </p:nvSpPr>
        <p:spPr bwMode="auto">
          <a:xfrm>
            <a:off x="3810000" y="4267200"/>
            <a:ext cx="1600200" cy="3698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800"/>
              <a:t>Uncertainty</a:t>
            </a:r>
          </a:p>
        </p:txBody>
      </p:sp>
      <p:cxnSp>
        <p:nvCxnSpPr>
          <p:cNvPr id="12" name="Straight Arrow Connector 11"/>
          <p:cNvCxnSpPr>
            <a:stCxn id="39941" idx="2"/>
            <a:endCxn id="39942" idx="0"/>
          </p:cNvCxnSpPr>
          <p:nvPr/>
        </p:nvCxnSpPr>
        <p:spPr>
          <a:xfrm rot="5400000">
            <a:off x="3028156" y="2151857"/>
            <a:ext cx="649287" cy="16002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>
            <a:stCxn id="39942" idx="2"/>
            <a:endCxn id="39943" idx="0"/>
          </p:cNvCxnSpPr>
          <p:nvPr/>
        </p:nvCxnSpPr>
        <p:spPr>
          <a:xfrm rot="5400000">
            <a:off x="2204244" y="3918744"/>
            <a:ext cx="620712" cy="762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>
            <a:stCxn id="39942" idx="3"/>
          </p:cNvCxnSpPr>
          <p:nvPr/>
        </p:nvCxnSpPr>
        <p:spPr>
          <a:xfrm>
            <a:off x="3352800" y="3460750"/>
            <a:ext cx="1219200" cy="73025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cxnSpLocks noChangeShapeType="1"/>
            <a:stCxn id="39941" idx="2"/>
          </p:cNvCxnSpPr>
          <p:nvPr/>
        </p:nvCxnSpPr>
        <p:spPr bwMode="auto">
          <a:xfrm rot="16200000" flipH="1">
            <a:off x="3656806" y="3123407"/>
            <a:ext cx="1563687" cy="571500"/>
          </a:xfrm>
          <a:prstGeom prst="straightConnector1">
            <a:avLst/>
          </a:prstGeom>
          <a:noFill/>
          <a:ln w="11429">
            <a:solidFill>
              <a:schemeClr val="accent1"/>
            </a:solidFill>
            <a:prstDash val="sysDash"/>
            <a:round/>
            <a:headEnd/>
            <a:tailEnd type="arrow" w="med" len="med"/>
          </a:ln>
          <a:effectLst>
            <a:outerShdw blurRad="50800" dist="25400" dir="5400000" rotWithShape="0">
              <a:srgbClr val="000000">
                <a:alpha val="34998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9949" name="TextBox 18"/>
          <p:cNvSpPr txBox="1">
            <a:spLocks noChangeArrowheads="1"/>
          </p:cNvSpPr>
          <p:nvPr/>
        </p:nvSpPr>
        <p:spPr bwMode="auto">
          <a:xfrm>
            <a:off x="4648200" y="3048000"/>
            <a:ext cx="5334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800"/>
              <a:t>no</a:t>
            </a:r>
          </a:p>
        </p:txBody>
      </p:sp>
      <p:sp>
        <p:nvSpPr>
          <p:cNvPr id="39950" name="TextBox 19"/>
          <p:cNvSpPr txBox="1">
            <a:spLocks noChangeArrowheads="1"/>
          </p:cNvSpPr>
          <p:nvPr/>
        </p:nvSpPr>
        <p:spPr bwMode="auto">
          <a:xfrm>
            <a:off x="2286000" y="2590800"/>
            <a:ext cx="8382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800"/>
              <a:t>yes</a:t>
            </a:r>
          </a:p>
        </p:txBody>
      </p:sp>
      <p:sp>
        <p:nvSpPr>
          <p:cNvPr id="39951" name="TextBox 20"/>
          <p:cNvSpPr txBox="1">
            <a:spLocks noChangeArrowheads="1"/>
          </p:cNvSpPr>
          <p:nvPr/>
        </p:nvSpPr>
        <p:spPr bwMode="auto">
          <a:xfrm>
            <a:off x="1905000" y="3744913"/>
            <a:ext cx="8382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800"/>
              <a:t>yes</a:t>
            </a:r>
          </a:p>
        </p:txBody>
      </p:sp>
      <p:sp>
        <p:nvSpPr>
          <p:cNvPr id="39952" name="TextBox 21"/>
          <p:cNvSpPr txBox="1">
            <a:spLocks noChangeArrowheads="1"/>
          </p:cNvSpPr>
          <p:nvPr/>
        </p:nvSpPr>
        <p:spPr bwMode="auto">
          <a:xfrm>
            <a:off x="3657600" y="3276600"/>
            <a:ext cx="5334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800"/>
              <a:t>no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xmlns:p14="http://schemas.microsoft.com/office/powerpoint/2010/main" spd="slow"/>
    </mc:Fallback>
  </mc:AlternateContent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Agents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Artificial Intelligence a modern approach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536060-2E24-9146-A883-F1AAD65D0404}" type="slidenum">
              <a:rPr lang="en-US" smtClean="0"/>
              <a:pPr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139246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Multiple Choice Question (not graded)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A goal-based agent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uses reflexes to reach a goal.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maximizes average performance.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selects actions to reach a goal given sensory input.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learns from its experience.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Select one.</a:t>
            </a:r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Artificial Intelligence a modern approach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536060-2E24-9146-A883-F1AAD65D0404}" type="slidenum">
              <a:rPr lang="en-US" smtClean="0"/>
              <a:pPr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136855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solidFill>
                  <a:srgbClr val="7B9899"/>
                </a:solidFill>
                <a:latin typeface="Georgia" charset="0"/>
                <a:ea typeface="ＭＳ Ｐゴシック" charset="0"/>
                <a:cs typeface="ＭＳ Ｐゴシック" charset="0"/>
              </a:rPr>
              <a:t>Agent types</a:t>
            </a:r>
          </a:p>
        </p:txBody>
      </p:sp>
      <p:sp>
        <p:nvSpPr>
          <p:cNvPr id="41987" name="Footer Placeholder 4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200">
                <a:solidFill>
                  <a:srgbClr val="FFFFFF"/>
                </a:solidFill>
              </a:rPr>
              <a:t>Artificial Intelligence a modern approach</a:t>
            </a:r>
          </a:p>
        </p:txBody>
      </p:sp>
      <p:sp>
        <p:nvSpPr>
          <p:cNvPr id="41988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fld id="{E7030EF5-269D-6241-ABE5-BD4C619EE86A}" type="slidenum">
              <a:rPr lang="en-US" sz="1600">
                <a:solidFill>
                  <a:srgbClr val="7B9899"/>
                </a:solidFill>
              </a:rPr>
              <a:pPr eaLnBrk="1" hangingPunct="1"/>
              <a:t>29</a:t>
            </a:fld>
            <a:endParaRPr lang="en-US" sz="1600">
              <a:solidFill>
                <a:srgbClr val="7B9899"/>
              </a:solidFill>
            </a:endParaRPr>
          </a:p>
        </p:txBody>
      </p:sp>
      <p:sp>
        <p:nvSpPr>
          <p:cNvPr id="41989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eaLnBrk="1" hangingPunct="1"/>
            <a:r>
              <a:rPr lang="en-US" dirty="0">
                <a:latin typeface="Georgia" charset="0"/>
                <a:ea typeface="ＭＳ Ｐゴシック" charset="0"/>
                <a:cs typeface="ＭＳ Ｐゴシック" charset="0"/>
              </a:rPr>
              <a:t>Four basic types in order of increasing generality:</a:t>
            </a:r>
          </a:p>
          <a:p>
            <a:pPr lvl="1" eaLnBrk="1" hangingPunct="1"/>
            <a:r>
              <a:rPr lang="en-US" dirty="0">
                <a:latin typeface="Georgia" charset="0"/>
                <a:ea typeface="ＭＳ Ｐゴシック" charset="0"/>
              </a:rPr>
              <a:t>Simple reflex agents	</a:t>
            </a:r>
          </a:p>
          <a:p>
            <a:pPr lvl="1" eaLnBrk="1" hangingPunct="1"/>
            <a:r>
              <a:rPr lang="en-US" dirty="0" smtClean="0">
                <a:latin typeface="Georgia" charset="0"/>
                <a:ea typeface="ＭＳ Ｐゴシック" charset="0"/>
              </a:rPr>
              <a:t>Reflex </a:t>
            </a:r>
            <a:r>
              <a:rPr lang="en-US" dirty="0">
                <a:latin typeface="Georgia" charset="0"/>
                <a:ea typeface="ＭＳ Ｐゴシック" charset="0"/>
              </a:rPr>
              <a:t>agents with state/model</a:t>
            </a:r>
          </a:p>
          <a:p>
            <a:pPr lvl="1" eaLnBrk="1" hangingPunct="1"/>
            <a:r>
              <a:rPr lang="en-US" dirty="0">
                <a:latin typeface="Georgia" charset="0"/>
                <a:ea typeface="ＭＳ Ｐゴシック" charset="0"/>
              </a:rPr>
              <a:t>Goal-based agents</a:t>
            </a:r>
          </a:p>
          <a:p>
            <a:pPr lvl="1" eaLnBrk="1" hangingPunct="1"/>
            <a:r>
              <a:rPr lang="en-US" dirty="0">
                <a:latin typeface="Georgia" charset="0"/>
                <a:ea typeface="ＭＳ Ｐゴシック" charset="0"/>
              </a:rPr>
              <a:t>Utility-based agents</a:t>
            </a:r>
          </a:p>
          <a:p>
            <a:pPr lvl="1" eaLnBrk="1" hangingPunct="1"/>
            <a:r>
              <a:rPr lang="en-US" dirty="0">
                <a:latin typeface="Georgia" charset="0"/>
                <a:ea typeface="ＭＳ Ｐゴシック" charset="0"/>
              </a:rPr>
              <a:t>All these can be turned into learning </a:t>
            </a:r>
            <a:r>
              <a:rPr lang="en-US" dirty="0" smtClean="0">
                <a:latin typeface="Georgia" charset="0"/>
                <a:ea typeface="ＭＳ Ｐゴシック" charset="0"/>
              </a:rPr>
              <a:t>agents</a:t>
            </a:r>
            <a:endParaRPr lang="en-US" dirty="0">
              <a:latin typeface="Georgia" charset="0"/>
              <a:ea typeface="ＭＳ Ｐゴシック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6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PEAS Model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Artificial Intelligence a modern approach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536060-2E24-9146-A883-F1AAD65D0404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3849841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solidFill>
                  <a:srgbClr val="7B9899"/>
                </a:solidFill>
                <a:latin typeface="Georgia" charset="0"/>
                <a:ea typeface="ＭＳ Ｐゴシック" charset="0"/>
                <a:cs typeface="ＭＳ Ｐゴシック" charset="0"/>
              </a:rPr>
              <a:t>Simple reflex agents</a:t>
            </a:r>
          </a:p>
        </p:txBody>
      </p:sp>
      <p:sp>
        <p:nvSpPr>
          <p:cNvPr id="43011" name="Footer Placeholder 4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200">
                <a:solidFill>
                  <a:srgbClr val="FFFFFF"/>
                </a:solidFill>
              </a:rPr>
              <a:t>Artificial Intelligence a modern approach</a:t>
            </a:r>
          </a:p>
        </p:txBody>
      </p:sp>
      <p:sp>
        <p:nvSpPr>
          <p:cNvPr id="43012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fld id="{A152E6CB-DFAB-0546-ADFF-C027B4EC991D}" type="slidenum">
              <a:rPr lang="en-US" sz="1600">
                <a:solidFill>
                  <a:srgbClr val="7B9899"/>
                </a:solidFill>
              </a:rPr>
              <a:pPr eaLnBrk="1" hangingPunct="1"/>
              <a:t>30</a:t>
            </a:fld>
            <a:endParaRPr lang="en-US" sz="1600">
              <a:solidFill>
                <a:srgbClr val="7B9899"/>
              </a:solidFill>
            </a:endParaRPr>
          </a:p>
        </p:txBody>
      </p:sp>
      <p:pic>
        <p:nvPicPr>
          <p:cNvPr id="43013" name="Picture 4" descr="simple-reflex-agent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905000" y="1600200"/>
            <a:ext cx="4800600" cy="3055938"/>
          </a:xfrm>
        </p:spPr>
      </p:pic>
      <p:pic>
        <p:nvPicPr>
          <p:cNvPr id="43014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4800600"/>
            <a:ext cx="7496175" cy="1592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solidFill>
                  <a:srgbClr val="7B9899"/>
                </a:solidFill>
                <a:latin typeface="Georgia" charset="0"/>
                <a:ea typeface="ＭＳ Ｐゴシック" charset="0"/>
                <a:cs typeface="ＭＳ Ｐゴシック" charset="0"/>
              </a:rPr>
              <a:t>Simple reflex agents</a:t>
            </a:r>
          </a:p>
        </p:txBody>
      </p:sp>
      <p:sp>
        <p:nvSpPr>
          <p:cNvPr id="45059" name="Footer Placeholder 4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200">
                <a:solidFill>
                  <a:srgbClr val="FFFFFF"/>
                </a:solidFill>
              </a:rPr>
              <a:t>Artificial Intelligence a modern approach</a:t>
            </a:r>
          </a:p>
        </p:txBody>
      </p:sp>
      <p:sp>
        <p:nvSpPr>
          <p:cNvPr id="45060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fld id="{3C1BC8FD-CFDE-6C4A-9805-41AD339A4880}" type="slidenum">
              <a:rPr lang="en-US" sz="1600">
                <a:solidFill>
                  <a:srgbClr val="7B9899"/>
                </a:solidFill>
              </a:rPr>
              <a:pPr eaLnBrk="1" hangingPunct="1"/>
              <a:t>31</a:t>
            </a:fld>
            <a:endParaRPr lang="en-US" sz="1600">
              <a:solidFill>
                <a:srgbClr val="7B9899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eaLnBrk="1" hangingPunct="1"/>
            <a:r>
              <a:rPr lang="en-US" sz="2400" dirty="0">
                <a:latin typeface="Georgia" charset="0"/>
                <a:ea typeface="ＭＳ Ｐゴシック" charset="0"/>
                <a:cs typeface="ＭＳ Ｐゴシック" charset="0"/>
              </a:rPr>
              <a:t>Simple but very limited intelligence.</a:t>
            </a:r>
          </a:p>
          <a:p>
            <a:pPr eaLnBrk="1" hangingPunct="1"/>
            <a:r>
              <a:rPr lang="en-US" sz="2400" b="1" dirty="0">
                <a:latin typeface="Georgia" charset="0"/>
                <a:ea typeface="ＭＳ Ｐゴシック" charset="0"/>
                <a:cs typeface="ＭＳ Ｐゴシック" charset="0"/>
              </a:rPr>
              <a:t>Action does not depend on percept history, only on current percept. </a:t>
            </a:r>
            <a:endParaRPr lang="en-US" sz="2400" b="1" dirty="0" smtClean="0">
              <a:latin typeface="Georgia" charset="0"/>
              <a:ea typeface="ＭＳ Ｐゴシック" charset="0"/>
              <a:cs typeface="ＭＳ Ｐゴシック" charset="0"/>
            </a:endParaRPr>
          </a:p>
          <a:p>
            <a:pPr lvl="1" eaLnBrk="1" hangingPunct="1"/>
            <a:r>
              <a:rPr lang="en-US" sz="2400" dirty="0">
                <a:latin typeface="Georgia" charset="0"/>
                <a:ea typeface="ＭＳ Ｐゴシック" charset="0"/>
              </a:rPr>
              <a:t>Thermostat</a:t>
            </a:r>
            <a:r>
              <a:rPr lang="en-US" sz="2400" dirty="0" smtClean="0">
                <a:latin typeface="Georgia" charset="0"/>
                <a:ea typeface="ＭＳ Ｐゴシック" charset="0"/>
              </a:rPr>
              <a:t>.</a:t>
            </a:r>
            <a:endParaRPr lang="en-US" sz="2400" b="1" dirty="0">
              <a:latin typeface="Georgia" charset="0"/>
              <a:ea typeface="ＭＳ Ｐゴシック" charset="0"/>
              <a:cs typeface="ＭＳ Ｐゴシック" charset="0"/>
            </a:endParaRPr>
          </a:p>
          <a:p>
            <a:pPr eaLnBrk="1" hangingPunct="1">
              <a:buFont typeface="Wingdings" charset="2"/>
              <a:buChar char=""/>
            </a:pPr>
            <a:r>
              <a:rPr lang="en-US" sz="2400" dirty="0">
                <a:latin typeface="Georgia" charset="0"/>
                <a:ea typeface="ＭＳ Ｐゴシック" charset="0"/>
                <a:cs typeface="ＭＳ Ｐゴシック" charset="0"/>
              </a:rPr>
              <a:t>Therefore no memory requirements.</a:t>
            </a:r>
          </a:p>
          <a:p>
            <a:pPr eaLnBrk="1" hangingPunct="1">
              <a:buFont typeface="Wingdings 2" charset="2"/>
              <a:buChar char=""/>
            </a:pPr>
            <a:r>
              <a:rPr lang="en-US" sz="2400" dirty="0">
                <a:latin typeface="Georgia" charset="0"/>
                <a:ea typeface="ＭＳ Ｐゴシック" charset="0"/>
                <a:cs typeface="ＭＳ Ｐゴシック" charset="0"/>
              </a:rPr>
              <a:t>Infinite loops	</a:t>
            </a:r>
          </a:p>
          <a:p>
            <a:pPr lvl="1" eaLnBrk="1" hangingPunct="1"/>
            <a:r>
              <a:rPr lang="en-US" sz="2400" dirty="0">
                <a:latin typeface="Georgia" charset="0"/>
                <a:ea typeface="ＭＳ Ｐゴシック" charset="0"/>
              </a:rPr>
              <a:t>Suppose vacuum cleaner does not observe location. What do you do given location = clean? Left </a:t>
            </a:r>
            <a:r>
              <a:rPr lang="en-US" sz="2400" dirty="0" smtClean="0">
                <a:latin typeface="Georgia" charset="0"/>
                <a:ea typeface="ＭＳ Ｐゴシック" charset="0"/>
              </a:rPr>
              <a:t>on </a:t>
            </a:r>
            <a:r>
              <a:rPr lang="en-US" sz="2400" dirty="0">
                <a:latin typeface="Georgia" charset="0"/>
                <a:ea typeface="ＭＳ Ｐゴシック" charset="0"/>
              </a:rPr>
              <a:t>A or right on B -&gt; infinite loop.</a:t>
            </a:r>
          </a:p>
          <a:p>
            <a:pPr lvl="1" eaLnBrk="1" hangingPunct="1"/>
            <a:r>
              <a:rPr lang="en-US" sz="2400" dirty="0">
                <a:latin typeface="Georgia" charset="0"/>
                <a:ea typeface="ＭＳ Ｐゴシック" charset="0"/>
                <a:hlinkClick r:id="rId3"/>
              </a:rPr>
              <a:t>Fly buzzing </a:t>
            </a:r>
            <a:r>
              <a:rPr lang="en-US" sz="2400" dirty="0">
                <a:latin typeface="Georgia" charset="0"/>
                <a:ea typeface="ＭＳ Ｐゴシック" charset="0"/>
              </a:rPr>
              <a:t>around window or light.</a:t>
            </a:r>
          </a:p>
          <a:p>
            <a:pPr lvl="1" eaLnBrk="1" hangingPunct="1"/>
            <a:r>
              <a:rPr lang="en-US" sz="2400" dirty="0">
                <a:latin typeface="Georgia" charset="0"/>
                <a:ea typeface="ＭＳ Ｐゴシック" charset="0"/>
              </a:rPr>
              <a:t>Possible Solution: Randomize action</a:t>
            </a:r>
            <a:r>
              <a:rPr lang="en-US" sz="2400" dirty="0" smtClean="0">
                <a:latin typeface="Georgia" charset="0"/>
                <a:ea typeface="ＭＳ Ｐゴシック" charset="0"/>
              </a:rPr>
              <a:t>.</a:t>
            </a:r>
            <a:endParaRPr lang="en-US" sz="2400" dirty="0">
              <a:latin typeface="Georgia" charset="0"/>
              <a:ea typeface="ＭＳ Ｐゴシック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rgbClr val="7B9899"/>
                </a:solidFill>
                <a:latin typeface="Georgia" charset="0"/>
                <a:ea typeface="ＭＳ Ｐゴシック" charset="0"/>
                <a:cs typeface="ＭＳ Ｐゴシック" charset="0"/>
              </a:rPr>
              <a:t>States: Beyond Reflexes</a:t>
            </a:r>
          </a:p>
        </p:txBody>
      </p:sp>
      <p:sp>
        <p:nvSpPr>
          <p:cNvPr id="47107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Arial" charset="0"/>
              <a:buChar char="•"/>
            </a:pPr>
            <a:r>
              <a:rPr lang="en-US" sz="2400" dirty="0">
                <a:latin typeface="Georgia" charset="0"/>
                <a:ea typeface="ＭＳ Ｐゴシック" charset="0"/>
                <a:cs typeface="ＭＳ Ｐゴシック" charset="0"/>
              </a:rPr>
              <a:t>Recall the </a:t>
            </a:r>
            <a:r>
              <a:rPr lang="en-US" sz="2400" dirty="0">
                <a:solidFill>
                  <a:srgbClr val="FF0000"/>
                </a:solidFill>
                <a:latin typeface="Georgia" charset="0"/>
                <a:ea typeface="ＭＳ Ｐゴシック" charset="0"/>
                <a:cs typeface="ＭＳ Ｐゴシック" charset="0"/>
              </a:rPr>
              <a:t>agent</a:t>
            </a:r>
            <a:r>
              <a:rPr lang="en-US" sz="2400" dirty="0">
                <a:latin typeface="Georgia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2400" dirty="0">
                <a:solidFill>
                  <a:srgbClr val="FF0000"/>
                </a:solidFill>
                <a:latin typeface="Georgia" charset="0"/>
                <a:ea typeface="ＭＳ Ｐゴシック" charset="0"/>
                <a:cs typeface="ＭＳ Ｐゴシック" charset="0"/>
              </a:rPr>
              <a:t>function</a:t>
            </a:r>
            <a:r>
              <a:rPr lang="en-US" sz="2400" dirty="0">
                <a:latin typeface="Georgia" charset="0"/>
                <a:ea typeface="ＭＳ Ｐゴシック" charset="0"/>
                <a:cs typeface="ＭＳ Ｐゴシック" charset="0"/>
              </a:rPr>
              <a:t> that maps from percept histories to actions:</a:t>
            </a:r>
          </a:p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en-US" sz="2400" dirty="0">
                <a:latin typeface="Georgia" charset="0"/>
                <a:ea typeface="ＭＳ Ｐゴシック" charset="0"/>
                <a:cs typeface="ＭＳ Ｐゴシック" charset="0"/>
              </a:rPr>
              <a:t>[</a:t>
            </a:r>
            <a:r>
              <a:rPr lang="en-US" sz="2400" i="1" dirty="0">
                <a:latin typeface="Georgia" charset="0"/>
                <a:ea typeface="ＭＳ Ｐゴシック" charset="0"/>
                <a:cs typeface="ＭＳ Ｐゴシック" charset="0"/>
              </a:rPr>
              <a:t>f</a:t>
            </a:r>
            <a:r>
              <a:rPr lang="en-US" sz="2400" dirty="0">
                <a:latin typeface="Georgia" charset="0"/>
                <a:ea typeface="ＭＳ Ｐゴシック" charset="0"/>
                <a:cs typeface="ＭＳ Ｐゴシック" charset="0"/>
              </a:rPr>
              <a:t>: </a:t>
            </a:r>
            <a:r>
              <a:rPr lang="en-US" sz="2400" dirty="0">
                <a:latin typeface="Monotype Corsiva" charset="0"/>
                <a:ea typeface="ＭＳ Ｐゴシック" charset="0"/>
                <a:cs typeface="ＭＳ Ｐゴシック" charset="0"/>
              </a:rPr>
              <a:t>P*</a:t>
            </a:r>
            <a:r>
              <a:rPr lang="en-US" sz="2400" dirty="0">
                <a:latin typeface="Georgia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2400" dirty="0">
                <a:latin typeface="Georgia" charset="0"/>
                <a:ea typeface="ＭＳ Ｐゴシック" charset="0"/>
                <a:cs typeface="ＭＳ Ｐゴシック" charset="0"/>
                <a:sym typeface="Wingdings" charset="0"/>
              </a:rPr>
              <a:t> </a:t>
            </a:r>
            <a:r>
              <a:rPr lang="en-US" sz="2400" dirty="0">
                <a:latin typeface="Monotype Corsiva" charset="0"/>
                <a:ea typeface="ＭＳ Ｐゴシック" charset="0"/>
                <a:cs typeface="ＭＳ Ｐゴシック" charset="0"/>
              </a:rPr>
              <a:t>A</a:t>
            </a:r>
            <a:r>
              <a:rPr lang="en-US" sz="2400" dirty="0">
                <a:latin typeface="Georgia" charset="0"/>
                <a:ea typeface="ＭＳ Ｐゴシック" charset="0"/>
                <a:cs typeface="ＭＳ Ｐゴシック" charset="0"/>
              </a:rPr>
              <a:t>]</a:t>
            </a:r>
          </a:p>
          <a:p>
            <a:pPr algn="ctr" eaLnBrk="1" hangingPunct="1">
              <a:lnSpc>
                <a:spcPct val="90000"/>
              </a:lnSpc>
            </a:pPr>
            <a:r>
              <a:rPr lang="en-US" sz="2400" dirty="0">
                <a:latin typeface="Georgia" charset="0"/>
                <a:ea typeface="ＭＳ Ｐゴシック" charset="0"/>
                <a:cs typeface="ＭＳ Ｐゴシック" charset="0"/>
              </a:rPr>
              <a:t>An agent program can implement an agent function by maintaining an </a:t>
            </a:r>
            <a:r>
              <a:rPr lang="en-US" sz="2400" b="1" dirty="0">
                <a:latin typeface="Georgia" charset="0"/>
                <a:ea typeface="ＭＳ Ｐゴシック" charset="0"/>
                <a:cs typeface="ＭＳ Ｐゴシック" charset="0"/>
              </a:rPr>
              <a:t>internal state</a:t>
            </a:r>
            <a:r>
              <a:rPr lang="en-US" sz="2400" dirty="0">
                <a:latin typeface="Georgia" charset="0"/>
                <a:ea typeface="ＭＳ Ｐゴシック" charset="0"/>
                <a:cs typeface="ＭＳ Ｐゴシック" charset="0"/>
              </a:rPr>
              <a:t>. </a:t>
            </a:r>
          </a:p>
          <a:p>
            <a:pPr algn="ctr" eaLnBrk="1" hangingPunct="1">
              <a:lnSpc>
                <a:spcPct val="90000"/>
              </a:lnSpc>
            </a:pPr>
            <a:r>
              <a:rPr lang="en-US" sz="2400" dirty="0">
                <a:latin typeface="Georgia" charset="0"/>
                <a:ea typeface="ＭＳ Ｐゴシック" charset="0"/>
                <a:cs typeface="ＭＳ Ｐゴシック" charset="0"/>
              </a:rPr>
              <a:t>The internal state can contain information about the state of the external environment.</a:t>
            </a:r>
          </a:p>
          <a:p>
            <a:pPr algn="ctr" eaLnBrk="1" hangingPunct="1">
              <a:lnSpc>
                <a:spcPct val="90000"/>
              </a:lnSpc>
            </a:pPr>
            <a:r>
              <a:rPr lang="en-US" sz="2400" dirty="0">
                <a:latin typeface="Georgia" charset="0"/>
                <a:ea typeface="ＭＳ Ｐゴシック" charset="0"/>
                <a:cs typeface="ＭＳ Ｐゴシック" charset="0"/>
              </a:rPr>
              <a:t>The state depends on the history of percepts and on the history of actions taken:</a:t>
            </a:r>
          </a:p>
          <a:p>
            <a:pPr algn="ctr" eaLnBrk="1" hangingPunct="1">
              <a:lnSpc>
                <a:spcPct val="90000"/>
              </a:lnSpc>
              <a:buFont typeface="Wingdings 2" charset="0"/>
              <a:buNone/>
            </a:pPr>
            <a:r>
              <a:rPr lang="en-US" sz="2400" dirty="0">
                <a:latin typeface="Georgia" charset="0"/>
                <a:ea typeface="ＭＳ Ｐゴシック" charset="0"/>
                <a:cs typeface="ＭＳ Ｐゴシック" charset="0"/>
              </a:rPr>
              <a:t>[</a:t>
            </a:r>
            <a:r>
              <a:rPr lang="en-US" sz="2400" i="1" dirty="0">
                <a:latin typeface="Georgia" charset="0"/>
                <a:ea typeface="ＭＳ Ｐゴシック" charset="0"/>
                <a:cs typeface="ＭＳ Ｐゴシック" charset="0"/>
              </a:rPr>
              <a:t>f</a:t>
            </a:r>
            <a:r>
              <a:rPr lang="en-US" sz="2400" dirty="0">
                <a:latin typeface="Georgia" charset="0"/>
                <a:ea typeface="ＭＳ Ｐゴシック" charset="0"/>
                <a:cs typeface="ＭＳ Ｐゴシック" charset="0"/>
              </a:rPr>
              <a:t>: </a:t>
            </a:r>
            <a:r>
              <a:rPr lang="en-US" sz="2400" dirty="0">
                <a:latin typeface="Monotype Corsiva" charset="0"/>
                <a:ea typeface="ＭＳ Ｐゴシック" charset="0"/>
                <a:cs typeface="ＭＳ Ｐゴシック" charset="0"/>
              </a:rPr>
              <a:t>P*</a:t>
            </a:r>
            <a:r>
              <a:rPr lang="en-US" sz="2400" dirty="0">
                <a:latin typeface="Georgia" charset="0"/>
                <a:ea typeface="ＭＳ Ｐゴシック" charset="0"/>
                <a:cs typeface="ＭＳ Ｐゴシック" charset="0"/>
              </a:rPr>
              <a:t>, </a:t>
            </a:r>
            <a:r>
              <a:rPr lang="en-US" sz="2400" dirty="0">
                <a:latin typeface="Monotype Corsiva" charset="0"/>
                <a:ea typeface="ＭＳ Ｐゴシック" charset="0"/>
                <a:cs typeface="ＭＳ Ｐゴシック" charset="0"/>
              </a:rPr>
              <a:t>A*</a:t>
            </a:r>
            <a:r>
              <a:rPr lang="en-US" sz="2400" dirty="0">
                <a:latin typeface="Georgia" charset="0"/>
                <a:ea typeface="ＭＳ Ｐゴシック" charset="0"/>
                <a:cs typeface="ＭＳ Ｐゴシック" charset="0"/>
                <a:sym typeface="Wingdings" charset="0"/>
              </a:rPr>
              <a:t> </a:t>
            </a:r>
            <a:r>
              <a:rPr lang="en-US" sz="2400" dirty="0">
                <a:latin typeface="Monotype Corsiva" charset="0"/>
                <a:ea typeface="ＭＳ Ｐゴシック" charset="0"/>
                <a:cs typeface="ＭＳ Ｐゴシック" charset="0"/>
              </a:rPr>
              <a:t>S</a:t>
            </a:r>
            <a:r>
              <a:rPr lang="en-US" sz="2400" dirty="0">
                <a:latin typeface="Georgia" charset="0"/>
                <a:ea typeface="ＭＳ Ｐゴシック" charset="0"/>
                <a:cs typeface="ＭＳ Ｐゴシック" charset="0"/>
                <a:sym typeface="Wingdings" charset="0"/>
              </a:rPr>
              <a:t> </a:t>
            </a:r>
            <a:r>
              <a:rPr lang="en-US" sz="2400" dirty="0">
                <a:latin typeface="Monotype Corsiva" charset="0"/>
                <a:ea typeface="ＭＳ Ｐゴシック" charset="0"/>
                <a:cs typeface="ＭＳ Ｐゴシック" charset="0"/>
              </a:rPr>
              <a:t>A</a:t>
            </a:r>
            <a:r>
              <a:rPr lang="en-US" sz="2400" dirty="0">
                <a:latin typeface="Georgia" charset="0"/>
                <a:ea typeface="ＭＳ Ｐゴシック" charset="0"/>
                <a:cs typeface="ＭＳ Ｐゴシック" charset="0"/>
              </a:rPr>
              <a:t>] where </a:t>
            </a:r>
            <a:r>
              <a:rPr lang="en-US" sz="2400" dirty="0">
                <a:latin typeface="Monotype Corsiva" charset="0"/>
                <a:ea typeface="ＭＳ Ｐゴシック" charset="0"/>
                <a:cs typeface="ＭＳ Ｐゴシック" charset="0"/>
              </a:rPr>
              <a:t>S</a:t>
            </a:r>
            <a:r>
              <a:rPr lang="en-US" sz="2400" dirty="0">
                <a:latin typeface="Georgia" charset="0"/>
                <a:ea typeface="ＭＳ Ｐゴシック" charset="0"/>
                <a:cs typeface="ＭＳ Ｐゴシック" charset="0"/>
              </a:rPr>
              <a:t> is the set of states</a:t>
            </a:r>
            <a:r>
              <a:rPr lang="en-US" sz="2400" dirty="0" smtClean="0">
                <a:latin typeface="Georgia" charset="0"/>
                <a:ea typeface="ＭＳ Ｐゴシック" charset="0"/>
                <a:cs typeface="ＭＳ Ｐゴシック" charset="0"/>
              </a:rPr>
              <a:t>.</a:t>
            </a:r>
            <a:endParaRPr lang="en-US" sz="2400" dirty="0">
              <a:latin typeface="Georgia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7108" name="Footer Placeholder 3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200">
                <a:solidFill>
                  <a:srgbClr val="FFFFFF"/>
                </a:solidFill>
              </a:rPr>
              <a:t>Artificial Intelligence a modern approach</a:t>
            </a:r>
          </a:p>
        </p:txBody>
      </p:sp>
      <p:sp>
        <p:nvSpPr>
          <p:cNvPr id="47109" name="Slide Number Placeholder 4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fld id="{072AC7A6-728E-8D4D-A309-485F07894D50}" type="slidenum">
              <a:rPr lang="en-US" sz="1600">
                <a:solidFill>
                  <a:srgbClr val="7B9899"/>
                </a:solidFill>
              </a:rPr>
              <a:pPr eaLnBrk="1" hangingPunct="1"/>
              <a:t>32</a:t>
            </a:fld>
            <a:endParaRPr lang="en-US" sz="1600">
              <a:solidFill>
                <a:srgbClr val="7B9899"/>
              </a:solidFill>
            </a:endParaR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rgbClr val="7B9899"/>
                </a:solidFill>
                <a:latin typeface="Georgia" charset="0"/>
                <a:ea typeface="ＭＳ Ｐゴシック" charset="0"/>
                <a:cs typeface="ＭＳ Ｐゴシック" charset="0"/>
              </a:rPr>
              <a:t>States and Memory: Game Theory</a:t>
            </a:r>
          </a:p>
        </p:txBody>
      </p:sp>
      <p:sp>
        <p:nvSpPr>
          <p:cNvPr id="48131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r>
              <a:rPr lang="en-US">
                <a:latin typeface="Georgia" charset="0"/>
                <a:ea typeface="ＭＳ Ｐゴシック" charset="0"/>
                <a:cs typeface="ＭＳ Ｐゴシック" charset="0"/>
              </a:rPr>
              <a:t>If each state includes the information about the percepts and actions that led to it, the state space has </a:t>
            </a:r>
            <a:r>
              <a:rPr lang="en-US" b="1">
                <a:latin typeface="Georgia" charset="0"/>
                <a:ea typeface="ＭＳ Ｐゴシック" charset="0"/>
                <a:cs typeface="ＭＳ Ｐゴシック" charset="0"/>
              </a:rPr>
              <a:t>perfect recall</a:t>
            </a:r>
            <a:r>
              <a:rPr lang="en-US">
                <a:latin typeface="Georgia" charset="0"/>
                <a:ea typeface="ＭＳ Ｐゴシック" charset="0"/>
                <a:cs typeface="ＭＳ Ｐゴシック" charset="0"/>
              </a:rPr>
              <a:t>.</a:t>
            </a:r>
          </a:p>
          <a:p>
            <a:r>
              <a:rPr lang="en-US" b="1">
                <a:latin typeface="Georgia" charset="0"/>
                <a:ea typeface="ＭＳ Ｐゴシック" charset="0"/>
                <a:cs typeface="ＭＳ Ｐゴシック" charset="0"/>
              </a:rPr>
              <a:t>Perfect Information </a:t>
            </a:r>
            <a:r>
              <a:rPr lang="en-US">
                <a:latin typeface="Georgia" charset="0"/>
                <a:ea typeface="ＭＳ Ｐゴシック" charset="0"/>
                <a:cs typeface="ＭＳ Ｐゴシック" charset="0"/>
              </a:rPr>
              <a:t>= Perfect Recall + Full Observability + Deterministic Actions.</a:t>
            </a:r>
          </a:p>
        </p:txBody>
      </p:sp>
      <p:sp>
        <p:nvSpPr>
          <p:cNvPr id="48132" name="Footer Placeholder 3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200">
                <a:solidFill>
                  <a:srgbClr val="FFFFFF"/>
                </a:solidFill>
              </a:rPr>
              <a:t>Artificial Intelligence a modern approach</a:t>
            </a:r>
          </a:p>
        </p:txBody>
      </p:sp>
      <p:sp>
        <p:nvSpPr>
          <p:cNvPr id="48133" name="Slide Number Placeholder 4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fld id="{B11D6860-6BBA-B54B-8F36-955A8DB22EE7}" type="slidenum">
              <a:rPr lang="en-US" sz="1600">
                <a:solidFill>
                  <a:srgbClr val="7B9899"/>
                </a:solidFill>
              </a:rPr>
              <a:pPr eaLnBrk="1" hangingPunct="1"/>
              <a:t>33</a:t>
            </a:fld>
            <a:endParaRPr lang="en-US" sz="1600">
              <a:solidFill>
                <a:srgbClr val="7B9899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xmlns:p14="http://schemas.microsoft.com/office/powerpoint/2010/main" spd="slow"/>
    </mc:Fallback>
  </mc:AlternateContent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solidFill>
                  <a:srgbClr val="7B9899"/>
                </a:solidFill>
                <a:latin typeface="Georgia" charset="0"/>
                <a:ea typeface="ＭＳ Ｐゴシック" charset="0"/>
                <a:cs typeface="ＭＳ Ｐゴシック" charset="0"/>
              </a:rPr>
              <a:t>Model-based reflex agents</a:t>
            </a:r>
          </a:p>
        </p:txBody>
      </p:sp>
      <p:sp>
        <p:nvSpPr>
          <p:cNvPr id="49155" name="Footer Placeholder 4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200">
                <a:solidFill>
                  <a:srgbClr val="FFFFFF"/>
                </a:solidFill>
              </a:rPr>
              <a:t>Artificial Intelligence a modern approach</a:t>
            </a:r>
          </a:p>
        </p:txBody>
      </p:sp>
      <p:sp>
        <p:nvSpPr>
          <p:cNvPr id="49156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fld id="{994EBD01-46C9-1348-976A-9156AEFAF972}" type="slidenum">
              <a:rPr lang="en-US" sz="1600">
                <a:solidFill>
                  <a:srgbClr val="7B9899"/>
                </a:solidFill>
              </a:rPr>
              <a:pPr eaLnBrk="1" hangingPunct="1"/>
              <a:t>34</a:t>
            </a:fld>
            <a:endParaRPr lang="en-US" sz="1600">
              <a:solidFill>
                <a:srgbClr val="7B9899"/>
              </a:solidFill>
            </a:endParaRPr>
          </a:p>
        </p:txBody>
      </p:sp>
      <p:pic>
        <p:nvPicPr>
          <p:cNvPr id="49157" name="Picture 4" descr="reflex+state-agent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04800" y="1447800"/>
            <a:ext cx="4495800" cy="2862263"/>
          </a:xfrm>
        </p:spPr>
      </p:pic>
      <p:sp>
        <p:nvSpPr>
          <p:cNvPr id="49158" name="Content Placeholder 2"/>
          <p:cNvSpPr txBox="1">
            <a:spLocks/>
          </p:cNvSpPr>
          <p:nvPr/>
        </p:nvSpPr>
        <p:spPr bwMode="auto">
          <a:xfrm>
            <a:off x="4876800" y="1447800"/>
            <a:ext cx="3776663" cy="289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273050" indent="-2730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547688" indent="-273050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 charset="0"/>
              <a:buChar char=""/>
            </a:pPr>
            <a:r>
              <a:rPr lang="en-US" sz="1800" dirty="0">
                <a:latin typeface="Georgia" charset="0"/>
              </a:rPr>
              <a:t>Know how world evolves</a:t>
            </a:r>
          </a:p>
          <a:p>
            <a:pPr lvl="1" eaLnBrk="1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" charset="0"/>
              <a:buChar char=""/>
            </a:pPr>
            <a:r>
              <a:rPr lang="en-US" sz="1600" dirty="0">
                <a:solidFill>
                  <a:schemeClr val="tx2"/>
                </a:solidFill>
                <a:latin typeface="Georgia" charset="0"/>
                <a:ea typeface="ＭＳ Ｐゴシック" charset="0"/>
              </a:rPr>
              <a:t>Overtaking car gets closer from behind</a:t>
            </a:r>
          </a:p>
          <a:p>
            <a:pPr eaLnBrk="1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 charset="0"/>
              <a:buChar char=""/>
            </a:pPr>
            <a:r>
              <a:rPr lang="en-US" sz="1800" dirty="0">
                <a:latin typeface="Georgia" charset="0"/>
              </a:rPr>
              <a:t>How agents actions affect the world</a:t>
            </a:r>
          </a:p>
          <a:p>
            <a:pPr lvl="1" eaLnBrk="1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" charset="0"/>
              <a:buChar char=""/>
            </a:pPr>
            <a:r>
              <a:rPr lang="en-US" sz="1600" dirty="0">
                <a:solidFill>
                  <a:schemeClr val="tx2"/>
                </a:solidFill>
                <a:latin typeface="Georgia" charset="0"/>
                <a:ea typeface="ＭＳ Ｐゴシック" charset="0"/>
              </a:rPr>
              <a:t>Wheel turned clockwise takes you right</a:t>
            </a:r>
          </a:p>
          <a:p>
            <a:pPr lvl="1" eaLnBrk="1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" charset="0"/>
              <a:buChar char=""/>
            </a:pPr>
            <a:endParaRPr lang="en-US" sz="1600" dirty="0">
              <a:solidFill>
                <a:schemeClr val="tx2"/>
              </a:solidFill>
              <a:latin typeface="Georgia" charset="0"/>
              <a:ea typeface="ＭＳ Ｐゴシック" charset="0"/>
            </a:endParaRPr>
          </a:p>
          <a:p>
            <a:pPr eaLnBrk="1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 charset="0"/>
              <a:buChar char=""/>
            </a:pPr>
            <a:r>
              <a:rPr lang="en-US" sz="1800" dirty="0">
                <a:latin typeface="Georgia" charset="0"/>
              </a:rPr>
              <a:t>Model </a:t>
            </a:r>
            <a:r>
              <a:rPr lang="en-US" sz="1800" dirty="0" smtClean="0">
                <a:latin typeface="Georgia" charset="0"/>
              </a:rPr>
              <a:t>based </a:t>
            </a:r>
            <a:r>
              <a:rPr lang="en-US" sz="1800" dirty="0">
                <a:latin typeface="Georgia" charset="0"/>
              </a:rPr>
              <a:t>agents update their state</a:t>
            </a:r>
          </a:p>
        </p:txBody>
      </p:sp>
      <p:pic>
        <p:nvPicPr>
          <p:cNvPr id="49159" name="Picture 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0" y="4343400"/>
            <a:ext cx="6400800" cy="2019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solidFill>
                  <a:srgbClr val="7B9899"/>
                </a:solidFill>
                <a:latin typeface="Georgia" charset="0"/>
                <a:ea typeface="ＭＳ Ｐゴシック" charset="0"/>
                <a:cs typeface="ＭＳ Ｐゴシック" charset="0"/>
              </a:rPr>
              <a:t>Goal-based agents</a:t>
            </a:r>
          </a:p>
        </p:txBody>
      </p:sp>
      <p:sp>
        <p:nvSpPr>
          <p:cNvPr id="50179" name="Footer Placeholder 4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200">
                <a:solidFill>
                  <a:srgbClr val="FFFFFF"/>
                </a:solidFill>
              </a:rPr>
              <a:t>Artificial Intelligence a modern approach</a:t>
            </a:r>
          </a:p>
        </p:txBody>
      </p:sp>
      <p:sp>
        <p:nvSpPr>
          <p:cNvPr id="50180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fld id="{36F20C3A-1FA0-D647-B1A1-D75C14BBE4A9}" type="slidenum">
              <a:rPr lang="en-US" sz="1600">
                <a:solidFill>
                  <a:srgbClr val="7B9899"/>
                </a:solidFill>
              </a:rPr>
              <a:pPr eaLnBrk="1" hangingPunct="1"/>
              <a:t>35</a:t>
            </a:fld>
            <a:endParaRPr lang="en-US" sz="1600">
              <a:solidFill>
                <a:srgbClr val="7B9899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eaLnBrk="1" hangingPunct="1">
              <a:buFont typeface="Arial" charset="0"/>
              <a:buChar char="•"/>
            </a:pPr>
            <a:r>
              <a:rPr lang="en-US">
                <a:latin typeface="Georgia" charset="0"/>
                <a:ea typeface="ＭＳ Ｐゴシック" charset="0"/>
                <a:cs typeface="ＭＳ Ｐゴシック" charset="0"/>
              </a:rPr>
              <a:t>knowing state and environment? Enough?</a:t>
            </a:r>
          </a:p>
          <a:p>
            <a:pPr lvl="1" eaLnBrk="1" hangingPunct="1">
              <a:buFont typeface="Arial" charset="0"/>
              <a:buChar char="–"/>
            </a:pPr>
            <a:r>
              <a:rPr lang="en-US">
                <a:latin typeface="Georgia" charset="0"/>
                <a:ea typeface="ＭＳ Ｐゴシック" charset="0"/>
              </a:rPr>
              <a:t>Taxi can go left, right, straight</a:t>
            </a:r>
          </a:p>
          <a:p>
            <a:pPr eaLnBrk="1" hangingPunct="1">
              <a:buFont typeface="Arial" charset="0"/>
              <a:buChar char="•"/>
            </a:pPr>
            <a:r>
              <a:rPr lang="en-US">
                <a:latin typeface="Georgia" charset="0"/>
                <a:ea typeface="ＭＳ Ｐゴシック" charset="0"/>
                <a:cs typeface="ＭＳ Ｐゴシック" charset="0"/>
              </a:rPr>
              <a:t>Have a goal	</a:t>
            </a:r>
          </a:p>
          <a:p>
            <a:pPr lvl="1" eaLnBrk="1" hangingPunct="1"/>
            <a:r>
              <a:rPr lang="en-US">
                <a:latin typeface="Georgia" charset="0"/>
                <a:ea typeface="ＭＳ Ｐゴシック" charset="0"/>
              </a:rPr>
              <a:t>A destination to get to</a:t>
            </a:r>
          </a:p>
          <a:p>
            <a:pPr eaLnBrk="1" hangingPunct="1"/>
            <a:r>
              <a:rPr lang="en-GB" sz="2900">
                <a:latin typeface="Georgia" charset="0"/>
                <a:ea typeface="ＭＳ Ｐゴシック" charset="0"/>
                <a:cs typeface="ＭＳ Ｐゴシック" charset="0"/>
              </a:rPr>
              <a:t>Uses knowledge about a goal to guide its actions</a:t>
            </a:r>
          </a:p>
          <a:p>
            <a:pPr lvl="1" eaLnBrk="1" hangingPunct="1"/>
            <a:r>
              <a:rPr lang="en-GB" sz="2400">
                <a:latin typeface="Georgia" charset="0"/>
                <a:ea typeface="ＭＳ Ｐゴシック" charset="0"/>
              </a:rPr>
              <a:t>E.g., Search, planning</a:t>
            </a:r>
          </a:p>
          <a:p>
            <a:pPr lvl="1" eaLnBrk="1" hangingPunct="1">
              <a:buFont typeface="Arial" charset="0"/>
              <a:buChar char="–"/>
            </a:pPr>
            <a:endParaRPr lang="en-US">
              <a:latin typeface="Georgia" charset="0"/>
              <a:ea typeface="ＭＳ Ｐゴシック" charset="0"/>
            </a:endParaRPr>
          </a:p>
          <a:p>
            <a:pPr lvl="1" eaLnBrk="1" hangingPunct="1">
              <a:buFont typeface="Arial" charset="0"/>
              <a:buChar char="–"/>
            </a:pPr>
            <a:endParaRPr lang="en-US">
              <a:latin typeface="Georgia" charset="0"/>
              <a:ea typeface="ＭＳ Ｐゴシック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solidFill>
                  <a:srgbClr val="7B9899"/>
                </a:solidFill>
                <a:latin typeface="Georgia" charset="0"/>
                <a:ea typeface="ＭＳ Ｐゴシック" charset="0"/>
                <a:cs typeface="ＭＳ Ｐゴシック" charset="0"/>
              </a:rPr>
              <a:t>Goal-based agents</a:t>
            </a:r>
          </a:p>
        </p:txBody>
      </p:sp>
      <p:sp>
        <p:nvSpPr>
          <p:cNvPr id="51203" name="Footer Placeholder 6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200">
                <a:solidFill>
                  <a:srgbClr val="FFFFFF"/>
                </a:solidFill>
              </a:rPr>
              <a:t>Artificial Intelligence a modern approach</a:t>
            </a:r>
          </a:p>
        </p:txBody>
      </p:sp>
      <p:sp>
        <p:nvSpPr>
          <p:cNvPr id="51204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fld id="{C341F5C4-E301-A947-A2F2-24A4CB909153}" type="slidenum">
              <a:rPr lang="en-US" sz="1600">
                <a:solidFill>
                  <a:srgbClr val="7B9899"/>
                </a:solidFill>
              </a:rPr>
              <a:pPr eaLnBrk="1" hangingPunct="1"/>
              <a:t>36</a:t>
            </a:fld>
            <a:endParaRPr lang="en-US" sz="1600">
              <a:solidFill>
                <a:srgbClr val="7B9899"/>
              </a:solidFill>
            </a:endParaRPr>
          </a:p>
        </p:txBody>
      </p:sp>
      <p:pic>
        <p:nvPicPr>
          <p:cNvPr id="51205" name="Picture 5" descr="goal-based-agent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905000" y="1676400"/>
            <a:ext cx="4908550" cy="3124200"/>
          </a:xfrm>
        </p:spPr>
      </p:pic>
      <p:sp>
        <p:nvSpPr>
          <p:cNvPr id="51206" name="Content Placeholder 2"/>
          <p:cNvSpPr txBox="1">
            <a:spLocks/>
          </p:cNvSpPr>
          <p:nvPr/>
        </p:nvSpPr>
        <p:spPr bwMode="auto">
          <a:xfrm>
            <a:off x="152400" y="4572000"/>
            <a:ext cx="8653463" cy="1527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273050" indent="-2730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547688" indent="-273050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lvl="1" eaLnBrk="1" hangingPunct="1">
              <a:lnSpc>
                <a:spcPct val="80000"/>
              </a:lnSpc>
              <a:spcBef>
                <a:spcPct val="20000"/>
              </a:spcBef>
              <a:buClr>
                <a:schemeClr val="accent2"/>
              </a:buClr>
              <a:buSzPct val="70000"/>
              <a:buFont typeface="Arial" charset="0"/>
              <a:buChar char="–"/>
            </a:pPr>
            <a:endParaRPr lang="en-US" sz="1700">
              <a:solidFill>
                <a:schemeClr val="tx2"/>
              </a:solidFill>
              <a:latin typeface="Georgia" charset="0"/>
              <a:ea typeface="ＭＳ Ｐゴシック" charset="0"/>
            </a:endParaRPr>
          </a:p>
          <a:p>
            <a:pPr lvl="1" eaLnBrk="1" hangingPunct="1">
              <a:lnSpc>
                <a:spcPct val="80000"/>
              </a:lnSpc>
              <a:spcBef>
                <a:spcPct val="20000"/>
              </a:spcBef>
              <a:buClr>
                <a:schemeClr val="accent2"/>
              </a:buClr>
              <a:buSzPct val="70000"/>
              <a:buFont typeface="Arial" charset="0"/>
              <a:buChar char="–"/>
            </a:pPr>
            <a:endParaRPr lang="en-US" sz="1700">
              <a:solidFill>
                <a:schemeClr val="tx2"/>
              </a:solidFill>
              <a:latin typeface="Georgia" charset="0"/>
              <a:ea typeface="ＭＳ Ｐゴシック" charset="0"/>
            </a:endParaRPr>
          </a:p>
          <a:p>
            <a:pPr eaLnBrk="1" hangingPunct="1">
              <a:lnSpc>
                <a:spcPct val="80000"/>
              </a:lnSpc>
              <a:spcBef>
                <a:spcPct val="20000"/>
              </a:spcBef>
              <a:buClr>
                <a:schemeClr val="accent1"/>
              </a:buClr>
              <a:buSzPct val="85000"/>
              <a:buFont typeface="Arial" charset="0"/>
              <a:buChar char="•"/>
            </a:pPr>
            <a:r>
              <a:rPr lang="en-US" sz="2100">
                <a:latin typeface="Georgia" charset="0"/>
              </a:rPr>
              <a:t>Reflex agent breaks when it sees brake lights. Goal based agent reasons</a:t>
            </a:r>
          </a:p>
          <a:p>
            <a:pPr lvl="1" eaLnBrk="1" hangingPunct="1">
              <a:lnSpc>
                <a:spcPct val="80000"/>
              </a:lnSpc>
              <a:spcBef>
                <a:spcPct val="20000"/>
              </a:spcBef>
              <a:buClr>
                <a:schemeClr val="accent2"/>
              </a:buClr>
              <a:buSzPct val="70000"/>
              <a:buFont typeface="Arial" charset="0"/>
              <a:buChar char="–"/>
            </a:pPr>
            <a:r>
              <a:rPr lang="en-US" sz="1700">
                <a:solidFill>
                  <a:schemeClr val="tx2"/>
                </a:solidFill>
                <a:latin typeface="Georgia" charset="0"/>
                <a:ea typeface="ＭＳ Ｐゴシック" charset="0"/>
              </a:rPr>
              <a:t>Brake light  -&gt;  car in front is stopping -&gt; I should stop -&gt; I should use brake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solidFill>
                  <a:srgbClr val="7B9899"/>
                </a:solidFill>
                <a:latin typeface="Georgia" charset="0"/>
                <a:ea typeface="ＭＳ Ｐゴシック" charset="0"/>
                <a:cs typeface="ＭＳ Ｐゴシック" charset="0"/>
              </a:rPr>
              <a:t>Utility-based agents</a:t>
            </a:r>
          </a:p>
        </p:txBody>
      </p:sp>
      <p:sp>
        <p:nvSpPr>
          <p:cNvPr id="52227" name="Footer Placeholder 4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200">
                <a:solidFill>
                  <a:srgbClr val="FFFFFF"/>
                </a:solidFill>
              </a:rPr>
              <a:t>Artificial Intelligence a modern approach</a:t>
            </a:r>
          </a:p>
        </p:txBody>
      </p:sp>
      <p:sp>
        <p:nvSpPr>
          <p:cNvPr id="52228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fld id="{6EE0EB62-E226-B247-9CCB-F27D917CC01D}" type="slidenum">
              <a:rPr lang="en-US" sz="1600">
                <a:solidFill>
                  <a:srgbClr val="7B9899"/>
                </a:solidFill>
              </a:rPr>
              <a:pPr eaLnBrk="1" hangingPunct="1"/>
              <a:t>37</a:t>
            </a:fld>
            <a:endParaRPr lang="en-US" sz="1600">
              <a:solidFill>
                <a:srgbClr val="7B9899"/>
              </a:solidFill>
            </a:endParaRPr>
          </a:p>
        </p:txBody>
      </p:sp>
      <p:sp>
        <p:nvSpPr>
          <p:cNvPr id="52229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eaLnBrk="1" hangingPunct="1"/>
            <a:r>
              <a:rPr lang="en-US">
                <a:latin typeface="Georgia" charset="0"/>
                <a:ea typeface="ＭＳ Ｐゴシック" charset="0"/>
                <a:cs typeface="ＭＳ Ｐゴシック" charset="0"/>
              </a:rPr>
              <a:t>Goals are not always enough</a:t>
            </a:r>
          </a:p>
          <a:p>
            <a:pPr lvl="1" eaLnBrk="1" hangingPunct="1"/>
            <a:r>
              <a:rPr lang="en-US">
                <a:latin typeface="Georgia" charset="0"/>
                <a:ea typeface="ＭＳ Ｐゴシック" charset="0"/>
              </a:rPr>
              <a:t>Many action sequences get taxi to destination</a:t>
            </a:r>
          </a:p>
          <a:p>
            <a:pPr lvl="1" eaLnBrk="1" hangingPunct="1"/>
            <a:r>
              <a:rPr lang="en-US">
                <a:latin typeface="Georgia" charset="0"/>
                <a:ea typeface="ＭＳ Ｐゴシック" charset="0"/>
              </a:rPr>
              <a:t>Consider other things. How fast, how safe…..</a:t>
            </a:r>
          </a:p>
          <a:p>
            <a:pPr eaLnBrk="1" hangingPunct="1"/>
            <a:r>
              <a:rPr lang="en-US">
                <a:latin typeface="Georgia" charset="0"/>
                <a:ea typeface="ＭＳ Ｐゴシック" charset="0"/>
                <a:cs typeface="ＭＳ Ｐゴシック" charset="0"/>
              </a:rPr>
              <a:t>A utility function maps a state onto a real number which describes the associated degree of </a:t>
            </a:r>
            <a:r>
              <a:rPr lang="ja-JP" altLang="en-US">
                <a:latin typeface="Georgia" charset="0"/>
                <a:ea typeface="ＭＳ Ｐゴシック" charset="0"/>
                <a:cs typeface="ＭＳ Ｐゴシック" charset="0"/>
              </a:rPr>
              <a:t>“</a:t>
            </a:r>
            <a:r>
              <a:rPr lang="en-US">
                <a:latin typeface="Georgia" charset="0"/>
                <a:ea typeface="ＭＳ Ｐゴシック" charset="0"/>
                <a:cs typeface="ＭＳ Ｐゴシック" charset="0"/>
              </a:rPr>
              <a:t>happiness</a:t>
            </a:r>
            <a:r>
              <a:rPr lang="ja-JP" altLang="en-US">
                <a:latin typeface="Georgia" charset="0"/>
                <a:ea typeface="ＭＳ Ｐゴシック" charset="0"/>
                <a:cs typeface="ＭＳ Ｐゴシック" charset="0"/>
              </a:rPr>
              <a:t>”</a:t>
            </a:r>
            <a:r>
              <a:rPr lang="en-US">
                <a:latin typeface="Georgia" charset="0"/>
                <a:ea typeface="ＭＳ Ｐゴシック" charset="0"/>
                <a:cs typeface="ＭＳ Ｐゴシック" charset="0"/>
              </a:rPr>
              <a:t>, </a:t>
            </a:r>
            <a:r>
              <a:rPr lang="ja-JP" altLang="en-US">
                <a:latin typeface="Georgia" charset="0"/>
                <a:ea typeface="ＭＳ Ｐゴシック" charset="0"/>
                <a:cs typeface="ＭＳ Ｐゴシック" charset="0"/>
              </a:rPr>
              <a:t>“</a:t>
            </a:r>
            <a:r>
              <a:rPr lang="en-US">
                <a:latin typeface="Georgia" charset="0"/>
                <a:ea typeface="ＭＳ Ｐゴシック" charset="0"/>
                <a:cs typeface="ＭＳ Ｐゴシック" charset="0"/>
              </a:rPr>
              <a:t>goodness</a:t>
            </a:r>
            <a:r>
              <a:rPr lang="ja-JP" altLang="en-US">
                <a:latin typeface="Georgia" charset="0"/>
                <a:ea typeface="ＭＳ Ｐゴシック" charset="0"/>
                <a:cs typeface="ＭＳ Ｐゴシック" charset="0"/>
              </a:rPr>
              <a:t>”</a:t>
            </a:r>
            <a:r>
              <a:rPr lang="en-US">
                <a:latin typeface="Georgia" charset="0"/>
                <a:ea typeface="ＭＳ Ｐゴシック" charset="0"/>
                <a:cs typeface="ＭＳ Ｐゴシック" charset="0"/>
              </a:rPr>
              <a:t>, </a:t>
            </a:r>
            <a:r>
              <a:rPr lang="ja-JP" altLang="en-US">
                <a:latin typeface="Georgia" charset="0"/>
                <a:ea typeface="ＭＳ Ｐゴシック" charset="0"/>
                <a:cs typeface="ＭＳ Ｐゴシック" charset="0"/>
              </a:rPr>
              <a:t>“</a:t>
            </a:r>
            <a:r>
              <a:rPr lang="en-US">
                <a:latin typeface="Georgia" charset="0"/>
                <a:ea typeface="ＭＳ Ｐゴシック" charset="0"/>
                <a:cs typeface="ＭＳ Ｐゴシック" charset="0"/>
              </a:rPr>
              <a:t>success</a:t>
            </a:r>
            <a:r>
              <a:rPr lang="ja-JP" altLang="en-US">
                <a:latin typeface="Georgia" charset="0"/>
                <a:ea typeface="ＭＳ Ｐゴシック" charset="0"/>
                <a:cs typeface="ＭＳ Ｐゴシック" charset="0"/>
              </a:rPr>
              <a:t>”</a:t>
            </a:r>
            <a:r>
              <a:rPr lang="en-US">
                <a:latin typeface="Georgia" charset="0"/>
                <a:ea typeface="ＭＳ Ｐゴシック" charset="0"/>
                <a:cs typeface="ＭＳ Ｐゴシック" charset="0"/>
              </a:rPr>
              <a:t>.</a:t>
            </a:r>
          </a:p>
          <a:p>
            <a:pPr eaLnBrk="1" hangingPunct="1"/>
            <a:r>
              <a:rPr lang="en-US">
                <a:latin typeface="Georgia" charset="0"/>
                <a:ea typeface="ＭＳ Ｐゴシック" charset="0"/>
                <a:cs typeface="ＭＳ Ｐゴシック" charset="0"/>
              </a:rPr>
              <a:t>Where does the utility measure come from?</a:t>
            </a:r>
          </a:p>
          <a:p>
            <a:pPr lvl="1" eaLnBrk="1" hangingPunct="1"/>
            <a:r>
              <a:rPr lang="en-US">
                <a:latin typeface="Georgia" charset="0"/>
                <a:ea typeface="ＭＳ Ｐゴシック" charset="0"/>
              </a:rPr>
              <a:t>Economics: money.</a:t>
            </a:r>
          </a:p>
          <a:p>
            <a:pPr lvl="1" eaLnBrk="1" hangingPunct="1"/>
            <a:r>
              <a:rPr lang="en-US">
                <a:latin typeface="Georgia" charset="0"/>
                <a:ea typeface="ＭＳ Ｐゴシック" charset="0"/>
              </a:rPr>
              <a:t>Biology: number of offspring.</a:t>
            </a:r>
          </a:p>
          <a:p>
            <a:pPr lvl="1" eaLnBrk="1" hangingPunct="1"/>
            <a:r>
              <a:rPr lang="en-US">
                <a:latin typeface="Georgia" charset="0"/>
                <a:ea typeface="ＭＳ Ｐゴシック" charset="0"/>
              </a:rPr>
              <a:t>Your life?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solidFill>
                  <a:srgbClr val="7B9899"/>
                </a:solidFill>
                <a:latin typeface="Georgia" charset="0"/>
                <a:ea typeface="ＭＳ Ｐゴシック" charset="0"/>
                <a:cs typeface="ＭＳ Ｐゴシック" charset="0"/>
              </a:rPr>
              <a:t>Utility-based agents</a:t>
            </a:r>
          </a:p>
        </p:txBody>
      </p:sp>
      <p:sp>
        <p:nvSpPr>
          <p:cNvPr id="54275" name="Footer Placeholder 4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200">
                <a:solidFill>
                  <a:srgbClr val="FFFFFF"/>
                </a:solidFill>
              </a:rPr>
              <a:t>Artificial Intelligence a modern approach</a:t>
            </a:r>
          </a:p>
        </p:txBody>
      </p:sp>
      <p:sp>
        <p:nvSpPr>
          <p:cNvPr id="54276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fld id="{1083EE6F-5A14-2141-A71D-AEED9A943478}" type="slidenum">
              <a:rPr lang="en-US" sz="1600">
                <a:solidFill>
                  <a:srgbClr val="7B9899"/>
                </a:solidFill>
              </a:rPr>
              <a:pPr eaLnBrk="1" hangingPunct="1"/>
              <a:t>38</a:t>
            </a:fld>
            <a:endParaRPr lang="en-US" sz="1600">
              <a:solidFill>
                <a:srgbClr val="7B9899"/>
              </a:solidFill>
            </a:endParaRPr>
          </a:p>
        </p:txBody>
      </p:sp>
      <p:pic>
        <p:nvPicPr>
          <p:cNvPr id="54277" name="Picture 5" descr="utility-based-agent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600200" y="1752600"/>
            <a:ext cx="6172200" cy="3929063"/>
          </a:xfr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solidFill>
                  <a:srgbClr val="7B9899"/>
                </a:solidFill>
                <a:latin typeface="Georgia" charset="0"/>
                <a:ea typeface="ＭＳ Ｐゴシック" charset="0"/>
                <a:cs typeface="ＭＳ Ｐゴシック" charset="0"/>
              </a:rPr>
              <a:t>Learning agents</a:t>
            </a:r>
          </a:p>
        </p:txBody>
      </p:sp>
      <p:sp>
        <p:nvSpPr>
          <p:cNvPr id="55299" name="Footer Placeholder 4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200">
                <a:solidFill>
                  <a:srgbClr val="FFFFFF"/>
                </a:solidFill>
              </a:rPr>
              <a:t>Artificial Intelligence a modern approach</a:t>
            </a:r>
          </a:p>
        </p:txBody>
      </p:sp>
      <p:sp>
        <p:nvSpPr>
          <p:cNvPr id="55300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fld id="{F5CFAC05-E825-684C-BFA4-5D101DCAB30C}" type="slidenum">
              <a:rPr lang="en-US" sz="1600">
                <a:solidFill>
                  <a:srgbClr val="7B9899"/>
                </a:solidFill>
              </a:rPr>
              <a:pPr eaLnBrk="1" hangingPunct="1"/>
              <a:t>39</a:t>
            </a:fld>
            <a:endParaRPr lang="en-US" sz="1600">
              <a:solidFill>
                <a:srgbClr val="7B9899"/>
              </a:solidFill>
            </a:endParaRPr>
          </a:p>
        </p:txBody>
      </p:sp>
      <p:pic>
        <p:nvPicPr>
          <p:cNvPr id="55301" name="Picture 9" descr="learning-agent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28600" y="2286000"/>
            <a:ext cx="4648200" cy="3265488"/>
          </a:xfrm>
        </p:spPr>
      </p:pic>
      <p:sp>
        <p:nvSpPr>
          <p:cNvPr id="55302" name="Content Placeholder 2"/>
          <p:cNvSpPr txBox="1">
            <a:spLocks/>
          </p:cNvSpPr>
          <p:nvPr/>
        </p:nvSpPr>
        <p:spPr bwMode="auto">
          <a:xfrm>
            <a:off x="4876800" y="1752600"/>
            <a:ext cx="4114800" cy="464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273050" indent="-2730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730250" indent="-273050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 charset="0"/>
              <a:buChar char=""/>
            </a:pPr>
            <a:r>
              <a:rPr lang="en-US">
                <a:latin typeface="Georgia" charset="0"/>
              </a:rPr>
              <a:t>Performance element is what was previously the whole agent</a:t>
            </a:r>
          </a:p>
          <a:p>
            <a:pPr lvl="1" eaLnBrk="1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 charset="0"/>
              <a:buChar char=""/>
            </a:pPr>
            <a:r>
              <a:rPr lang="en-US">
                <a:latin typeface="Georgia" charset="0"/>
                <a:ea typeface="ＭＳ Ｐゴシック" charset="0"/>
              </a:rPr>
              <a:t>Input sensor</a:t>
            </a:r>
          </a:p>
          <a:p>
            <a:pPr lvl="1" eaLnBrk="1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 charset="0"/>
              <a:buChar char=""/>
            </a:pPr>
            <a:r>
              <a:rPr lang="en-US">
                <a:latin typeface="Georgia" charset="0"/>
                <a:ea typeface="ＭＳ Ｐゴシック" charset="0"/>
              </a:rPr>
              <a:t>Output action</a:t>
            </a:r>
          </a:p>
          <a:p>
            <a:pPr eaLnBrk="1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 charset="0"/>
              <a:buChar char=""/>
            </a:pPr>
            <a:r>
              <a:rPr lang="en-US">
                <a:latin typeface="Georgia" charset="0"/>
              </a:rPr>
              <a:t>Learning element</a:t>
            </a:r>
          </a:p>
          <a:p>
            <a:pPr lvl="1" eaLnBrk="1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 charset="0"/>
              <a:buChar char=""/>
            </a:pPr>
            <a:r>
              <a:rPr lang="en-US" sz="2300">
                <a:latin typeface="Georgia" charset="0"/>
                <a:ea typeface="ＭＳ Ｐゴシック" charset="0"/>
              </a:rPr>
              <a:t>Modifies performance element.</a:t>
            </a:r>
            <a:endParaRPr lang="en-US">
              <a:latin typeface="Georgia" charset="0"/>
              <a:ea typeface="ＭＳ Ｐゴシック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solidFill>
                  <a:srgbClr val="7B9899"/>
                </a:solidFill>
                <a:latin typeface="Georgia" charset="0"/>
                <a:ea typeface="ＭＳ Ｐゴシック" charset="0"/>
                <a:cs typeface="ＭＳ Ｐゴシック" charset="0"/>
              </a:rPr>
              <a:t>Agents</a:t>
            </a:r>
          </a:p>
        </p:txBody>
      </p:sp>
      <p:sp>
        <p:nvSpPr>
          <p:cNvPr id="16387" name="Footer Placeholder 4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200">
                <a:solidFill>
                  <a:srgbClr val="FFFFFF"/>
                </a:solidFill>
              </a:rPr>
              <a:t>Artificial Intelligence a modern approach</a:t>
            </a:r>
          </a:p>
        </p:txBody>
      </p:sp>
      <p:sp>
        <p:nvSpPr>
          <p:cNvPr id="16388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fld id="{B8AC503C-23F3-3A4D-A0B5-DFE7C42CE4C4}" type="slidenum">
              <a:rPr lang="en-US" sz="1600">
                <a:solidFill>
                  <a:srgbClr val="7B9899"/>
                </a:solidFill>
              </a:rPr>
              <a:pPr eaLnBrk="1" hangingPunct="1"/>
              <a:t>4</a:t>
            </a:fld>
            <a:endParaRPr lang="en-US" sz="1600">
              <a:solidFill>
                <a:srgbClr val="7B9899"/>
              </a:solidFill>
            </a:endParaRPr>
          </a:p>
        </p:txBody>
      </p:sp>
      <p:sp>
        <p:nvSpPr>
          <p:cNvPr id="5123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Arial" charset="0"/>
              <a:buChar char="•"/>
            </a:pPr>
            <a:r>
              <a:rPr lang="en-US" sz="2800">
                <a:latin typeface="Georgia" charset="0"/>
                <a:ea typeface="ＭＳ Ｐゴシック" charset="0"/>
                <a:cs typeface="ＭＳ Ｐゴシック" charset="0"/>
              </a:rPr>
              <a:t>An </a:t>
            </a:r>
            <a:r>
              <a:rPr lang="en-US" sz="2800">
                <a:solidFill>
                  <a:srgbClr val="FF0000"/>
                </a:solidFill>
                <a:latin typeface="Georgia" charset="0"/>
                <a:ea typeface="ＭＳ Ｐゴシック" charset="0"/>
                <a:cs typeface="ＭＳ Ｐゴシック" charset="0"/>
              </a:rPr>
              <a:t>agent</a:t>
            </a:r>
            <a:r>
              <a:rPr lang="en-US" sz="2800">
                <a:latin typeface="Georgia" charset="0"/>
                <a:ea typeface="ＭＳ Ｐゴシック" charset="0"/>
                <a:cs typeface="ＭＳ Ｐゴシック" charset="0"/>
              </a:rPr>
              <a:t> is anything that can be viewed as </a:t>
            </a:r>
            <a:r>
              <a:rPr lang="en-US" sz="2800">
                <a:solidFill>
                  <a:srgbClr val="FF0000"/>
                </a:solidFill>
                <a:latin typeface="Georgia" charset="0"/>
                <a:ea typeface="ＭＳ Ｐゴシック" charset="0"/>
                <a:cs typeface="ＭＳ Ｐゴシック" charset="0"/>
              </a:rPr>
              <a:t>perceiving</a:t>
            </a:r>
            <a:r>
              <a:rPr lang="en-US" sz="2800">
                <a:latin typeface="Georgia" charset="0"/>
                <a:ea typeface="ＭＳ Ｐゴシック" charset="0"/>
                <a:cs typeface="ＭＳ Ｐゴシック" charset="0"/>
              </a:rPr>
              <a:t> its </a:t>
            </a:r>
            <a:r>
              <a:rPr lang="en-US" sz="2800">
                <a:solidFill>
                  <a:srgbClr val="FF0000"/>
                </a:solidFill>
                <a:latin typeface="Georgia" charset="0"/>
                <a:ea typeface="ＭＳ Ｐゴシック" charset="0"/>
                <a:cs typeface="ＭＳ Ｐゴシック" charset="0"/>
              </a:rPr>
              <a:t>environment</a:t>
            </a:r>
            <a:r>
              <a:rPr lang="en-US" sz="2800">
                <a:latin typeface="Georgia" charset="0"/>
                <a:ea typeface="ＭＳ Ｐゴシック" charset="0"/>
                <a:cs typeface="ＭＳ Ｐゴシック" charset="0"/>
              </a:rPr>
              <a:t> through </a:t>
            </a:r>
            <a:r>
              <a:rPr lang="en-US" sz="2800">
                <a:solidFill>
                  <a:srgbClr val="FF0000"/>
                </a:solidFill>
                <a:latin typeface="Georgia" charset="0"/>
                <a:ea typeface="ＭＳ Ｐゴシック" charset="0"/>
                <a:cs typeface="ＭＳ Ｐゴシック" charset="0"/>
              </a:rPr>
              <a:t>sensors</a:t>
            </a:r>
            <a:r>
              <a:rPr lang="en-US" sz="2800">
                <a:latin typeface="Georgia" charset="0"/>
                <a:ea typeface="ＭＳ Ｐゴシック" charset="0"/>
                <a:cs typeface="ＭＳ Ｐゴシック" charset="0"/>
              </a:rPr>
              <a:t> and </a:t>
            </a:r>
            <a:r>
              <a:rPr lang="en-US" sz="2800">
                <a:solidFill>
                  <a:srgbClr val="FF0000"/>
                </a:solidFill>
                <a:latin typeface="Georgia" charset="0"/>
                <a:ea typeface="ＭＳ Ｐゴシック" charset="0"/>
                <a:cs typeface="ＭＳ Ｐゴシック" charset="0"/>
              </a:rPr>
              <a:t>acting</a:t>
            </a:r>
            <a:r>
              <a:rPr lang="en-US" sz="2800">
                <a:latin typeface="Georgia" charset="0"/>
                <a:ea typeface="ＭＳ Ｐゴシック" charset="0"/>
                <a:cs typeface="ＭＳ Ｐゴシック" charset="0"/>
              </a:rPr>
              <a:t> upon that environment through </a:t>
            </a:r>
            <a:r>
              <a:rPr lang="en-US" sz="2800">
                <a:solidFill>
                  <a:srgbClr val="FF0000"/>
                </a:solidFill>
                <a:latin typeface="Georgia" charset="0"/>
                <a:ea typeface="ＭＳ Ｐゴシック" charset="0"/>
                <a:cs typeface="ＭＳ Ｐゴシック" charset="0"/>
              </a:rPr>
              <a:t>actuators</a:t>
            </a:r>
            <a:endParaRPr lang="en-US" sz="2800">
              <a:latin typeface="Georgia" charset="0"/>
              <a:ea typeface="ＭＳ Ｐゴシック" charset="0"/>
              <a:cs typeface="ＭＳ Ｐゴシック" charset="0"/>
            </a:endParaRPr>
          </a:p>
          <a:p>
            <a:pPr eaLnBrk="1" hangingPunct="1">
              <a:lnSpc>
                <a:spcPct val="80000"/>
              </a:lnSpc>
              <a:buFont typeface="Arial" charset="0"/>
              <a:buChar char="•"/>
            </a:pPr>
            <a:endParaRPr lang="en-US" sz="2800">
              <a:latin typeface="Georgia" charset="0"/>
              <a:ea typeface="ＭＳ Ｐゴシック" charset="0"/>
              <a:cs typeface="ＭＳ Ｐゴシック" charset="0"/>
            </a:endParaRPr>
          </a:p>
          <a:p>
            <a:pPr eaLnBrk="1" hangingPunct="1">
              <a:lnSpc>
                <a:spcPct val="80000"/>
              </a:lnSpc>
              <a:buFont typeface="Arial" charset="0"/>
              <a:buChar char="•"/>
            </a:pPr>
            <a:r>
              <a:rPr lang="en-US" sz="2800">
                <a:latin typeface="Georgia" charset="0"/>
                <a:ea typeface="ＭＳ Ｐゴシック" charset="0"/>
                <a:cs typeface="ＭＳ Ｐゴシック" charset="0"/>
              </a:rPr>
              <a:t>Human agent: </a:t>
            </a:r>
          </a:p>
          <a:p>
            <a:pPr lvl="1" eaLnBrk="1" hangingPunct="1">
              <a:lnSpc>
                <a:spcPct val="80000"/>
              </a:lnSpc>
              <a:buFont typeface="Arial" charset="0"/>
              <a:buChar char="–"/>
            </a:pPr>
            <a:r>
              <a:rPr lang="en-US" sz="2400">
                <a:latin typeface="Georgia" charset="0"/>
                <a:ea typeface="ＭＳ Ｐゴシック" charset="0"/>
              </a:rPr>
              <a:t>eyes, ears, and other organs for sensors; </a:t>
            </a:r>
          </a:p>
          <a:p>
            <a:pPr lvl="1" eaLnBrk="1" hangingPunct="1">
              <a:lnSpc>
                <a:spcPct val="80000"/>
              </a:lnSpc>
              <a:buFont typeface="Arial" charset="0"/>
              <a:buChar char="–"/>
            </a:pPr>
            <a:r>
              <a:rPr lang="en-US" sz="2400">
                <a:latin typeface="Georgia" charset="0"/>
                <a:ea typeface="ＭＳ Ｐゴシック" charset="0"/>
              </a:rPr>
              <a:t>hands, legs, mouth, and other body parts for actuators</a:t>
            </a:r>
          </a:p>
          <a:p>
            <a:pPr lvl="1" eaLnBrk="1" hangingPunct="1">
              <a:lnSpc>
                <a:spcPct val="80000"/>
              </a:lnSpc>
              <a:buFont typeface="Arial" charset="0"/>
              <a:buChar char="–"/>
            </a:pPr>
            <a:endParaRPr lang="en-US" sz="2400">
              <a:latin typeface="Georgia" charset="0"/>
              <a:ea typeface="ＭＳ Ｐゴシック" charset="0"/>
            </a:endParaRPr>
          </a:p>
          <a:p>
            <a:pPr eaLnBrk="1" hangingPunct="1">
              <a:lnSpc>
                <a:spcPct val="80000"/>
              </a:lnSpc>
              <a:buFont typeface="Arial" charset="0"/>
              <a:buChar char="•"/>
            </a:pPr>
            <a:r>
              <a:rPr lang="en-US" sz="2800">
                <a:latin typeface="Georgia" charset="0"/>
                <a:ea typeface="ＭＳ Ｐゴシック" charset="0"/>
                <a:cs typeface="ＭＳ Ｐゴシック" charset="0"/>
              </a:rPr>
              <a:t>Robotic agent:</a:t>
            </a:r>
          </a:p>
          <a:p>
            <a:pPr lvl="1" eaLnBrk="1" hangingPunct="1">
              <a:lnSpc>
                <a:spcPct val="80000"/>
              </a:lnSpc>
              <a:buFont typeface="Arial" charset="0"/>
              <a:buChar char="–"/>
            </a:pPr>
            <a:r>
              <a:rPr lang="en-US" sz="2400">
                <a:latin typeface="Georgia" charset="0"/>
                <a:ea typeface="ＭＳ Ｐゴシック" charset="0"/>
              </a:rPr>
              <a:t>cameras and infrared range finders for sensors </a:t>
            </a:r>
          </a:p>
          <a:p>
            <a:pPr lvl="1" eaLnBrk="1" hangingPunct="1">
              <a:lnSpc>
                <a:spcPct val="80000"/>
              </a:lnSpc>
              <a:buFont typeface="Arial" charset="0"/>
              <a:buChar char="–"/>
            </a:pPr>
            <a:r>
              <a:rPr lang="en-US" sz="2400">
                <a:latin typeface="Georgia" charset="0"/>
                <a:ea typeface="ＭＳ Ｐゴシック" charset="0"/>
              </a:rPr>
              <a:t>various motors for actuators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51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51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solidFill>
                  <a:srgbClr val="7B9899"/>
                </a:solidFill>
                <a:latin typeface="Georgia" charset="0"/>
                <a:ea typeface="ＭＳ Ｐゴシック" charset="0"/>
                <a:cs typeface="ＭＳ Ｐゴシック" charset="0"/>
              </a:rPr>
              <a:t>Learning agents</a:t>
            </a:r>
          </a:p>
        </p:txBody>
      </p:sp>
      <p:sp>
        <p:nvSpPr>
          <p:cNvPr id="57347" name="Footer Placeholder 3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200">
                <a:solidFill>
                  <a:srgbClr val="FFFFFF"/>
                </a:solidFill>
              </a:rPr>
              <a:t>Artificial Intelligence a modern approach</a:t>
            </a:r>
          </a:p>
        </p:txBody>
      </p:sp>
      <p:sp>
        <p:nvSpPr>
          <p:cNvPr id="57348" name="Slide Number Placeholder 4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fld id="{F60583D3-B06F-074D-A55F-13CD48631780}" type="slidenum">
              <a:rPr lang="en-US" sz="1600">
                <a:solidFill>
                  <a:srgbClr val="7B9899"/>
                </a:solidFill>
              </a:rPr>
              <a:pPr eaLnBrk="1" hangingPunct="1"/>
              <a:t>40</a:t>
            </a:fld>
            <a:endParaRPr lang="en-US" sz="1600">
              <a:solidFill>
                <a:srgbClr val="7B9899"/>
              </a:solidFill>
            </a:endParaRPr>
          </a:p>
        </p:txBody>
      </p:sp>
      <p:pic>
        <p:nvPicPr>
          <p:cNvPr id="57349" name="Picture 9" descr="learning-agent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28600" y="2286000"/>
            <a:ext cx="4257675" cy="2990850"/>
          </a:xfrm>
        </p:spPr>
      </p:pic>
      <p:sp>
        <p:nvSpPr>
          <p:cNvPr id="57350" name="Content Placeholder 2"/>
          <p:cNvSpPr txBox="1">
            <a:spLocks/>
          </p:cNvSpPr>
          <p:nvPr/>
        </p:nvSpPr>
        <p:spPr bwMode="auto">
          <a:xfrm>
            <a:off x="4572000" y="1752600"/>
            <a:ext cx="4343400" cy="464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273050" indent="-2730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730250" indent="-273050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 charset="0"/>
              <a:buChar char=""/>
            </a:pPr>
            <a:r>
              <a:rPr lang="en-US">
                <a:latin typeface="Georgia" charset="0"/>
              </a:rPr>
              <a:t>Critic: how the agent is doing</a:t>
            </a:r>
          </a:p>
          <a:p>
            <a:pPr lvl="1" eaLnBrk="1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 charset="0"/>
              <a:buChar char=""/>
            </a:pPr>
            <a:r>
              <a:rPr lang="en-US" sz="2300">
                <a:latin typeface="Georgia" charset="0"/>
                <a:ea typeface="ＭＳ Ｐゴシック" charset="0"/>
              </a:rPr>
              <a:t>Input: checkmate?</a:t>
            </a:r>
          </a:p>
          <a:p>
            <a:pPr lvl="1" eaLnBrk="1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 charset="0"/>
              <a:buChar char=""/>
            </a:pPr>
            <a:r>
              <a:rPr lang="en-US" sz="2300">
                <a:latin typeface="Georgia" charset="0"/>
                <a:ea typeface="ＭＳ Ｐゴシック" charset="0"/>
              </a:rPr>
              <a:t>Fixed</a:t>
            </a:r>
          </a:p>
          <a:p>
            <a:pPr eaLnBrk="1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 charset="0"/>
              <a:buChar char=""/>
            </a:pPr>
            <a:endParaRPr lang="en-US" sz="2300">
              <a:latin typeface="Georgia" charset="0"/>
            </a:endParaRPr>
          </a:p>
          <a:p>
            <a:pPr eaLnBrk="1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 charset="0"/>
              <a:buChar char=""/>
            </a:pPr>
            <a:r>
              <a:rPr lang="en-US" sz="2300">
                <a:latin typeface="Georgia" charset="0"/>
              </a:rPr>
              <a:t>Problem generator</a:t>
            </a:r>
          </a:p>
          <a:p>
            <a:pPr lvl="1" eaLnBrk="1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 charset="0"/>
              <a:buChar char=""/>
            </a:pPr>
            <a:r>
              <a:rPr lang="en-US" sz="2300">
                <a:latin typeface="Georgia" charset="0"/>
                <a:ea typeface="ＭＳ Ｐゴシック" charset="0"/>
              </a:rPr>
              <a:t>Tries to solve the problem differently instead of optimizing.</a:t>
            </a:r>
          </a:p>
          <a:p>
            <a:pPr lvl="1" eaLnBrk="1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 charset="0"/>
              <a:buChar char=""/>
            </a:pPr>
            <a:r>
              <a:rPr lang="en-US" sz="2300">
                <a:latin typeface="Georgia" charset="0"/>
                <a:ea typeface="ＭＳ Ｐゴシック" charset="0"/>
              </a:rPr>
              <a:t>Suggests </a:t>
            </a:r>
            <a:r>
              <a:rPr lang="en-US" sz="2300" b="1">
                <a:latin typeface="Georgia" charset="0"/>
                <a:ea typeface="ＭＳ Ｐゴシック" charset="0"/>
              </a:rPr>
              <a:t>exploring </a:t>
            </a:r>
            <a:r>
              <a:rPr lang="en-US" sz="2300">
                <a:latin typeface="Georgia" charset="0"/>
                <a:ea typeface="ＭＳ Ｐゴシック" charset="0"/>
              </a:rPr>
              <a:t>new actions -&gt; new problems.</a:t>
            </a:r>
          </a:p>
          <a:p>
            <a:pPr lvl="1" eaLnBrk="1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 charset="0"/>
              <a:buChar char=""/>
            </a:pPr>
            <a:endParaRPr lang="en-US" sz="2300">
              <a:latin typeface="Georgia" charset="0"/>
              <a:ea typeface="ＭＳ Ｐゴシック" charset="0"/>
            </a:endParaRPr>
          </a:p>
          <a:p>
            <a:pPr lvl="1" eaLnBrk="1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 charset="0"/>
              <a:buChar char=""/>
            </a:pPr>
            <a:endParaRPr lang="en-US" sz="2300">
              <a:latin typeface="Georgia" charset="0"/>
              <a:ea typeface="ＭＳ Ｐゴシック" charset="0"/>
            </a:endParaRPr>
          </a:p>
          <a:p>
            <a:pPr eaLnBrk="1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 charset="0"/>
              <a:buChar char=""/>
            </a:pPr>
            <a:endParaRPr lang="en-US">
              <a:latin typeface="Georgia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Title 1"/>
          <p:cNvSpPr>
            <a:spLocks noGrp="1"/>
          </p:cNvSpPr>
          <p:nvPr>
            <p:ph type="title"/>
          </p:nvPr>
        </p:nvSpPr>
        <p:spPr>
          <a:xfrm>
            <a:off x="228600" y="228600"/>
            <a:ext cx="8686800" cy="758825"/>
          </a:xfrm>
        </p:spPr>
        <p:txBody>
          <a:bodyPr/>
          <a:lstStyle/>
          <a:p>
            <a:pPr eaLnBrk="1" hangingPunct="1"/>
            <a:r>
              <a:rPr lang="en-US" dirty="0">
                <a:solidFill>
                  <a:srgbClr val="7B9899"/>
                </a:solidFill>
                <a:latin typeface="Georgia" charset="0"/>
                <a:ea typeface="ＭＳ Ｐゴシック" charset="0"/>
                <a:cs typeface="ＭＳ Ｐゴシック" charset="0"/>
              </a:rPr>
              <a:t>Learning </a:t>
            </a:r>
            <a:r>
              <a:rPr lang="en-US" dirty="0" smtClean="0">
                <a:solidFill>
                  <a:srgbClr val="7B9899"/>
                </a:solidFill>
                <a:latin typeface="Georgia" charset="0"/>
                <a:ea typeface="ＭＳ Ｐゴシック" charset="0"/>
                <a:cs typeface="ＭＳ Ｐゴシック" charset="0"/>
              </a:rPr>
              <a:t>agents (</a:t>
            </a:r>
            <a:r>
              <a:rPr lang="en-US" dirty="0">
                <a:solidFill>
                  <a:srgbClr val="7B9899"/>
                </a:solidFill>
                <a:latin typeface="Georgia" charset="0"/>
                <a:ea typeface="ＭＳ Ｐゴシック" charset="0"/>
                <a:cs typeface="ＭＳ Ｐゴシック" charset="0"/>
              </a:rPr>
              <a:t>Taxi driver)</a:t>
            </a:r>
          </a:p>
        </p:txBody>
      </p:sp>
      <p:sp>
        <p:nvSpPr>
          <p:cNvPr id="58371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797425"/>
          </a:xfrm>
        </p:spPr>
        <p:txBody>
          <a:bodyPr/>
          <a:lstStyle/>
          <a:p>
            <a:pPr lvl="1" eaLnBrk="1" hangingPunct="1"/>
            <a:r>
              <a:rPr lang="en-US" dirty="0">
                <a:latin typeface="Georgia" charset="0"/>
                <a:ea typeface="ＭＳ Ｐゴシック" charset="0"/>
              </a:rPr>
              <a:t>Performance element</a:t>
            </a:r>
          </a:p>
          <a:p>
            <a:pPr lvl="2" eaLnBrk="1" hangingPunct="1"/>
            <a:r>
              <a:rPr lang="en-US" dirty="0">
                <a:latin typeface="Georgia" charset="0"/>
                <a:ea typeface="ＭＳ Ｐゴシック" charset="0"/>
              </a:rPr>
              <a:t>How it currently drives</a:t>
            </a:r>
          </a:p>
          <a:p>
            <a:pPr lvl="1" eaLnBrk="1" hangingPunct="1"/>
            <a:r>
              <a:rPr lang="en-US" dirty="0">
                <a:latin typeface="Georgia" charset="0"/>
                <a:ea typeface="ＭＳ Ｐゴシック" charset="0"/>
              </a:rPr>
              <a:t>Taxi driver Makes quick left turn across 3 lanes</a:t>
            </a:r>
          </a:p>
          <a:p>
            <a:pPr lvl="2" eaLnBrk="1" hangingPunct="1"/>
            <a:r>
              <a:rPr lang="en-US" dirty="0">
                <a:latin typeface="Georgia" charset="0"/>
                <a:ea typeface="ＭＳ Ｐゴシック" charset="0"/>
              </a:rPr>
              <a:t>Critics observe shocking language by passenger and other drivers and informs bad action</a:t>
            </a:r>
          </a:p>
          <a:p>
            <a:pPr lvl="2" eaLnBrk="1" hangingPunct="1"/>
            <a:r>
              <a:rPr lang="en-US" dirty="0">
                <a:latin typeface="Georgia" charset="0"/>
                <a:ea typeface="ＭＳ Ｐゴシック" charset="0"/>
              </a:rPr>
              <a:t>Learning element tries to modify performance elements for future</a:t>
            </a:r>
          </a:p>
          <a:p>
            <a:pPr lvl="2" eaLnBrk="1" hangingPunct="1"/>
            <a:r>
              <a:rPr lang="en-US" dirty="0">
                <a:latin typeface="Georgia" charset="0"/>
                <a:ea typeface="ＭＳ Ｐゴシック" charset="0"/>
              </a:rPr>
              <a:t>Problem generator suggests </a:t>
            </a:r>
            <a:r>
              <a:rPr lang="en-US" dirty="0" smtClean="0">
                <a:latin typeface="Georgia" charset="0"/>
                <a:ea typeface="ＭＳ Ｐゴシック" charset="0"/>
              </a:rPr>
              <a:t>experiment: try </a:t>
            </a:r>
            <a:r>
              <a:rPr lang="en-US" dirty="0">
                <a:latin typeface="Georgia" charset="0"/>
                <a:ea typeface="ＭＳ Ｐゴシック" charset="0"/>
              </a:rPr>
              <a:t>out something called Brakes on different Road conditions</a:t>
            </a:r>
          </a:p>
          <a:p>
            <a:pPr lvl="1" eaLnBrk="1" hangingPunct="1"/>
            <a:r>
              <a:rPr lang="en-US" dirty="0">
                <a:latin typeface="Georgia" charset="0"/>
                <a:ea typeface="ＭＳ Ｐゴシック" charset="0"/>
              </a:rPr>
              <a:t> Exploration vs. Exploitation</a:t>
            </a:r>
          </a:p>
          <a:p>
            <a:pPr lvl="2" eaLnBrk="1" hangingPunct="1"/>
            <a:r>
              <a:rPr lang="en-US" dirty="0">
                <a:latin typeface="Georgia" charset="0"/>
                <a:ea typeface="ＭＳ Ｐゴシック" charset="0"/>
              </a:rPr>
              <a:t>Learning experience can be costly in the short run</a:t>
            </a:r>
          </a:p>
          <a:p>
            <a:pPr lvl="2" eaLnBrk="1" hangingPunct="1"/>
            <a:r>
              <a:rPr lang="en-US" dirty="0">
                <a:latin typeface="Georgia" charset="0"/>
                <a:ea typeface="ＭＳ Ｐゴシック" charset="0"/>
              </a:rPr>
              <a:t>shocking language from other drivers</a:t>
            </a:r>
          </a:p>
          <a:p>
            <a:pPr lvl="2" eaLnBrk="1" hangingPunct="1"/>
            <a:r>
              <a:rPr lang="en-US" dirty="0">
                <a:latin typeface="Georgia" charset="0"/>
                <a:ea typeface="ＭＳ Ｐゴシック" charset="0"/>
              </a:rPr>
              <a:t>Less tip</a:t>
            </a:r>
          </a:p>
          <a:p>
            <a:pPr lvl="2" eaLnBrk="1" hangingPunct="1"/>
            <a:r>
              <a:rPr lang="en-US" dirty="0">
                <a:latin typeface="Georgia" charset="0"/>
                <a:ea typeface="ＭＳ Ｐゴシック" charset="0"/>
              </a:rPr>
              <a:t>Fewer passengers</a:t>
            </a:r>
          </a:p>
          <a:p>
            <a:pPr lvl="1" eaLnBrk="1" hangingPunct="1"/>
            <a:endParaRPr lang="en-US" dirty="0">
              <a:latin typeface="Georgia" charset="0"/>
              <a:ea typeface="ＭＳ Ｐゴシック" charset="0"/>
            </a:endParaRPr>
          </a:p>
          <a:p>
            <a:pPr lvl="2" eaLnBrk="1" hangingPunct="1"/>
            <a:endParaRPr lang="en-US" dirty="0">
              <a:latin typeface="Georgia" charset="0"/>
              <a:ea typeface="ＭＳ Ｐゴシック" charset="0"/>
            </a:endParaRPr>
          </a:p>
        </p:txBody>
      </p:sp>
      <p:sp>
        <p:nvSpPr>
          <p:cNvPr id="58372" name="Footer Placeholder 3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200">
                <a:solidFill>
                  <a:srgbClr val="FFFFFF"/>
                </a:solidFill>
              </a:rPr>
              <a:t>Artificial Intelligence a modern approach</a:t>
            </a:r>
          </a:p>
        </p:txBody>
      </p:sp>
      <p:sp>
        <p:nvSpPr>
          <p:cNvPr id="58373" name="Slide Number Placeholder 4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fld id="{3C3C4568-AF1A-054D-A41E-1200A84807D8}" type="slidenum">
              <a:rPr lang="en-US" sz="1600">
                <a:solidFill>
                  <a:srgbClr val="7B9899"/>
                </a:solidFill>
              </a:rPr>
              <a:pPr eaLnBrk="1" hangingPunct="1"/>
              <a:t>41</a:t>
            </a:fld>
            <a:endParaRPr lang="en-US" sz="1600">
              <a:solidFill>
                <a:srgbClr val="7B9899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rgbClr val="7B9899"/>
                </a:solidFill>
                <a:latin typeface="Georgia" charset="0"/>
                <a:ea typeface="ＭＳ Ｐゴシック" charset="0"/>
                <a:cs typeface="ＭＳ Ｐゴシック" charset="0"/>
              </a:rPr>
              <a:t>The Big Picture: AI for Model-Based Agents</a:t>
            </a:r>
          </a:p>
        </p:txBody>
      </p:sp>
      <p:sp>
        <p:nvSpPr>
          <p:cNvPr id="59395" name="Footer Placeholder 3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200">
                <a:solidFill>
                  <a:srgbClr val="FFFFFF"/>
                </a:solidFill>
              </a:rPr>
              <a:t>Artificial Intelligence a modern approach</a:t>
            </a:r>
          </a:p>
        </p:txBody>
      </p:sp>
      <p:sp>
        <p:nvSpPr>
          <p:cNvPr id="59396" name="Slide Number Placeholder 4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fld id="{ED49D0FC-4DD8-0A4F-85D0-75D4B0E075A2}" type="slidenum">
              <a:rPr lang="en-US" sz="1600">
                <a:solidFill>
                  <a:srgbClr val="7B9899"/>
                </a:solidFill>
              </a:rPr>
              <a:pPr eaLnBrk="1" hangingPunct="1"/>
              <a:t>42</a:t>
            </a:fld>
            <a:endParaRPr lang="en-US" sz="1600">
              <a:solidFill>
                <a:srgbClr val="7B9899"/>
              </a:solidFill>
            </a:endParaRPr>
          </a:p>
        </p:txBody>
      </p:sp>
      <p:sp>
        <p:nvSpPr>
          <p:cNvPr id="59397" name="Content Placeholder 2"/>
          <p:cNvSpPr>
            <a:spLocks noGrp="1"/>
          </p:cNvSpPr>
          <p:nvPr>
            <p:ph sz="quarter" idx="1"/>
          </p:nvPr>
        </p:nvSpPr>
        <p:spPr>
          <a:xfrm>
            <a:off x="4191000" y="1981200"/>
            <a:ext cx="1295400" cy="606425"/>
          </a:xfrm>
          <a:ln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>
              <a:buFont typeface="Wingdings 2" charset="0"/>
              <a:buNone/>
            </a:pPr>
            <a:r>
              <a:rPr lang="en-US">
                <a:latin typeface="Georgia" charset="0"/>
                <a:ea typeface="ＭＳ Ｐゴシック" charset="0"/>
                <a:cs typeface="ＭＳ Ｐゴシック" charset="0"/>
              </a:rPr>
              <a:t>Action</a:t>
            </a:r>
          </a:p>
        </p:txBody>
      </p:sp>
      <p:sp>
        <p:nvSpPr>
          <p:cNvPr id="8" name="Content Placeholder 2"/>
          <p:cNvSpPr txBox="1">
            <a:spLocks/>
          </p:cNvSpPr>
          <p:nvPr/>
        </p:nvSpPr>
        <p:spPr bwMode="auto">
          <a:xfrm>
            <a:off x="6096000" y="3470275"/>
            <a:ext cx="1676400" cy="6064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 marL="273050" indent="-2730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 charset="0"/>
              <a:buNone/>
            </a:pPr>
            <a:r>
              <a:rPr lang="en-US" sz="2700">
                <a:latin typeface="Georgia" charset="0"/>
                <a:cs typeface="ＭＳ Ｐゴシック" charset="0"/>
              </a:rPr>
              <a:t>Learning</a:t>
            </a:r>
          </a:p>
        </p:txBody>
      </p:sp>
      <p:sp>
        <p:nvSpPr>
          <p:cNvPr id="9" name="Content Placeholder 2"/>
          <p:cNvSpPr txBox="1">
            <a:spLocks/>
          </p:cNvSpPr>
          <p:nvPr/>
        </p:nvSpPr>
        <p:spPr bwMode="auto">
          <a:xfrm>
            <a:off x="2057400" y="3505200"/>
            <a:ext cx="2057400" cy="5318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 marL="273050" indent="-2730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 charset="0"/>
              <a:buNone/>
            </a:pPr>
            <a:r>
              <a:rPr lang="en-US" sz="2700">
                <a:latin typeface="Georgia" charset="0"/>
                <a:cs typeface="ＭＳ Ｐゴシック" charset="0"/>
              </a:rPr>
              <a:t>Knowledge</a:t>
            </a:r>
          </a:p>
        </p:txBody>
      </p:sp>
      <p:sp>
        <p:nvSpPr>
          <p:cNvPr id="10" name="Content Placeholder 2"/>
          <p:cNvSpPr txBox="1">
            <a:spLocks/>
          </p:cNvSpPr>
          <p:nvPr/>
        </p:nvSpPr>
        <p:spPr bwMode="auto">
          <a:xfrm>
            <a:off x="2057400" y="4114800"/>
            <a:ext cx="1752600" cy="18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 marL="273050" indent="-2730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 charset="0"/>
              <a:buNone/>
            </a:pPr>
            <a:r>
              <a:rPr lang="en-US">
                <a:latin typeface="Georgia" charset="0"/>
                <a:cs typeface="ＭＳ Ｐゴシック" charset="0"/>
              </a:rPr>
              <a:t>Logic</a:t>
            </a:r>
          </a:p>
          <a:p>
            <a:pPr eaLnBrk="1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 charset="0"/>
              <a:buNone/>
            </a:pPr>
            <a:r>
              <a:rPr lang="en-US">
                <a:latin typeface="Georgia" charset="0"/>
                <a:cs typeface="ＭＳ Ｐゴシック" charset="0"/>
              </a:rPr>
              <a:t>Probability</a:t>
            </a:r>
          </a:p>
          <a:p>
            <a:pPr eaLnBrk="1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 charset="0"/>
              <a:buNone/>
            </a:pPr>
            <a:r>
              <a:rPr lang="en-US">
                <a:latin typeface="Georgia" charset="0"/>
                <a:cs typeface="ＭＳ Ｐゴシック" charset="0"/>
              </a:rPr>
              <a:t>Heuristics</a:t>
            </a:r>
          </a:p>
          <a:p>
            <a:pPr eaLnBrk="1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 charset="0"/>
              <a:buNone/>
            </a:pPr>
            <a:r>
              <a:rPr lang="en-US">
                <a:latin typeface="Georgia" charset="0"/>
                <a:cs typeface="ＭＳ Ｐゴシック" charset="0"/>
              </a:rPr>
              <a:t>Inference</a:t>
            </a:r>
          </a:p>
        </p:txBody>
      </p:sp>
      <p:cxnSp>
        <p:nvCxnSpPr>
          <p:cNvPr id="12" name="Straight Arrow Connector 11"/>
          <p:cNvCxnSpPr>
            <a:cxnSpLocks noChangeShapeType="1"/>
            <a:stCxn id="9" idx="0"/>
            <a:endCxn id="59397" idx="2"/>
          </p:cNvCxnSpPr>
          <p:nvPr/>
        </p:nvCxnSpPr>
        <p:spPr bwMode="auto">
          <a:xfrm rot="5400000" flipH="1" flipV="1">
            <a:off x="3503612" y="2170113"/>
            <a:ext cx="917575" cy="1752600"/>
          </a:xfrm>
          <a:prstGeom prst="straightConnector1">
            <a:avLst/>
          </a:prstGeom>
          <a:noFill/>
          <a:ln w="11429">
            <a:solidFill>
              <a:schemeClr val="accent1"/>
            </a:solidFill>
            <a:prstDash val="sysDash"/>
            <a:round/>
            <a:headEnd/>
            <a:tailEnd type="arrow" w="med" len="med"/>
          </a:ln>
          <a:effectLst>
            <a:outerShdw blurRad="50800" dist="25400" dir="5400000" rotWithShape="0">
              <a:srgbClr val="000000">
                <a:alpha val="34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4" name="Content Placeholder 2"/>
          <p:cNvSpPr txBox="1">
            <a:spLocks/>
          </p:cNvSpPr>
          <p:nvPr/>
        </p:nvSpPr>
        <p:spPr bwMode="auto">
          <a:xfrm>
            <a:off x="1752600" y="1752600"/>
            <a:ext cx="2590800" cy="18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 marL="273050" indent="-2730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 charset="0"/>
              <a:buNone/>
            </a:pPr>
            <a:r>
              <a:rPr lang="en-US">
                <a:latin typeface="Georgia" charset="0"/>
                <a:cs typeface="ＭＳ Ｐゴシック" charset="0"/>
              </a:rPr>
              <a:t>Planning</a:t>
            </a:r>
          </a:p>
          <a:p>
            <a:pPr eaLnBrk="1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 charset="0"/>
              <a:buNone/>
            </a:pPr>
            <a:r>
              <a:rPr lang="en-US">
                <a:latin typeface="Georgia" charset="0"/>
                <a:cs typeface="ＭＳ Ｐゴシック" charset="0"/>
              </a:rPr>
              <a:t>Decision Theory</a:t>
            </a:r>
          </a:p>
          <a:p>
            <a:pPr eaLnBrk="1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 charset="0"/>
              <a:buNone/>
            </a:pPr>
            <a:r>
              <a:rPr lang="en-US">
                <a:latin typeface="Georgia" charset="0"/>
                <a:cs typeface="ＭＳ Ｐゴシック" charset="0"/>
              </a:rPr>
              <a:t>Game Theory</a:t>
            </a:r>
          </a:p>
        </p:txBody>
      </p:sp>
      <p:cxnSp>
        <p:nvCxnSpPr>
          <p:cNvPr id="16" name="Straight Arrow Connector 15"/>
          <p:cNvCxnSpPr>
            <a:cxnSpLocks noChangeShapeType="1"/>
            <a:stCxn id="59397" idx="2"/>
          </p:cNvCxnSpPr>
          <p:nvPr/>
        </p:nvCxnSpPr>
        <p:spPr bwMode="auto">
          <a:xfrm rot="16200000" flipH="1">
            <a:off x="5503862" y="1922463"/>
            <a:ext cx="841375" cy="2171700"/>
          </a:xfrm>
          <a:prstGeom prst="straightConnector1">
            <a:avLst/>
          </a:prstGeom>
          <a:noFill/>
          <a:ln w="11429">
            <a:solidFill>
              <a:schemeClr val="accent1"/>
            </a:solidFill>
            <a:prstDash val="sysDash"/>
            <a:round/>
            <a:headEnd/>
            <a:tailEnd type="arrow" w="med" len="med"/>
          </a:ln>
          <a:effectLst>
            <a:outerShdw blurRad="50800" dist="25400" dir="5400000" rotWithShape="0">
              <a:srgbClr val="000000">
                <a:alpha val="34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8" name="Content Placeholder 2"/>
          <p:cNvSpPr txBox="1">
            <a:spLocks/>
          </p:cNvSpPr>
          <p:nvPr/>
        </p:nvSpPr>
        <p:spPr bwMode="auto">
          <a:xfrm>
            <a:off x="5791200" y="2057400"/>
            <a:ext cx="25908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 marL="273050" indent="-2730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 charset="0"/>
              <a:buNone/>
            </a:pPr>
            <a:r>
              <a:rPr lang="en-US">
                <a:latin typeface="Georgia" charset="0"/>
                <a:cs typeface="ＭＳ Ｐゴシック" charset="0"/>
              </a:rPr>
              <a:t>Reinforcement Learning</a:t>
            </a:r>
          </a:p>
        </p:txBody>
      </p:sp>
      <p:cxnSp>
        <p:nvCxnSpPr>
          <p:cNvPr id="20" name="Straight Arrow Connector 19"/>
          <p:cNvCxnSpPr>
            <a:stCxn id="8" idx="1"/>
            <a:endCxn id="9" idx="3"/>
          </p:cNvCxnSpPr>
          <p:nvPr/>
        </p:nvCxnSpPr>
        <p:spPr>
          <a:xfrm rot="10800000">
            <a:off x="4114800" y="3771900"/>
            <a:ext cx="1981200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Content Placeholder 2"/>
          <p:cNvSpPr txBox="1">
            <a:spLocks/>
          </p:cNvSpPr>
          <p:nvPr/>
        </p:nvSpPr>
        <p:spPr bwMode="auto">
          <a:xfrm>
            <a:off x="4038600" y="4038600"/>
            <a:ext cx="29718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 marL="273050" indent="-2730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 charset="0"/>
              <a:buNone/>
            </a:pPr>
            <a:r>
              <a:rPr lang="en-US">
                <a:latin typeface="Georgia" charset="0"/>
                <a:cs typeface="ＭＳ Ｐゴシック" charset="0"/>
              </a:rPr>
              <a:t>Machine Learning</a:t>
            </a:r>
          </a:p>
          <a:p>
            <a:pPr eaLnBrk="1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 charset="0"/>
              <a:buNone/>
            </a:pPr>
            <a:r>
              <a:rPr lang="en-US">
                <a:latin typeface="Georgia" charset="0"/>
                <a:cs typeface="ＭＳ Ｐゴシック" charset="0"/>
              </a:rPr>
              <a:t>Statistics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rgbClr val="7B9899"/>
                </a:solidFill>
                <a:latin typeface="Georgia" charset="0"/>
                <a:ea typeface="ＭＳ Ｐゴシック" charset="0"/>
                <a:cs typeface="ＭＳ Ｐゴシック" charset="0"/>
              </a:rPr>
              <a:t>The Picture for Reflex-Based Agents</a:t>
            </a:r>
          </a:p>
        </p:txBody>
      </p:sp>
      <p:sp>
        <p:nvSpPr>
          <p:cNvPr id="60419" name="Footer Placeholder 3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200">
                <a:solidFill>
                  <a:srgbClr val="FFFFFF"/>
                </a:solidFill>
              </a:rPr>
              <a:t>Artificial Intelligence a modern approach</a:t>
            </a:r>
          </a:p>
        </p:txBody>
      </p:sp>
      <p:sp>
        <p:nvSpPr>
          <p:cNvPr id="60420" name="Slide Number Placeholder 4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fld id="{BFEF128F-2A7E-714D-B0B7-DCC470CEC8C7}" type="slidenum">
              <a:rPr lang="en-US" sz="1600">
                <a:solidFill>
                  <a:srgbClr val="7B9899"/>
                </a:solidFill>
              </a:rPr>
              <a:pPr eaLnBrk="1" hangingPunct="1"/>
              <a:t>43</a:t>
            </a:fld>
            <a:endParaRPr lang="en-US" sz="1600">
              <a:solidFill>
                <a:srgbClr val="7B9899"/>
              </a:solidFill>
            </a:endParaRPr>
          </a:p>
        </p:txBody>
      </p:sp>
      <p:sp>
        <p:nvSpPr>
          <p:cNvPr id="60421" name="Content Placeholder 2"/>
          <p:cNvSpPr>
            <a:spLocks noGrp="1"/>
          </p:cNvSpPr>
          <p:nvPr>
            <p:ph sz="quarter" idx="1"/>
          </p:nvPr>
        </p:nvSpPr>
        <p:spPr>
          <a:xfrm>
            <a:off x="4191000" y="1981200"/>
            <a:ext cx="1295400" cy="606425"/>
          </a:xfrm>
          <a:ln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>
              <a:buFont typeface="Wingdings 2" charset="0"/>
              <a:buNone/>
            </a:pPr>
            <a:r>
              <a:rPr lang="en-US">
                <a:latin typeface="Georgia" charset="0"/>
                <a:ea typeface="ＭＳ Ｐゴシック" charset="0"/>
                <a:cs typeface="ＭＳ Ｐゴシック" charset="0"/>
              </a:rPr>
              <a:t>Action</a:t>
            </a:r>
          </a:p>
        </p:txBody>
      </p:sp>
      <p:sp>
        <p:nvSpPr>
          <p:cNvPr id="8" name="Content Placeholder 2"/>
          <p:cNvSpPr txBox="1">
            <a:spLocks/>
          </p:cNvSpPr>
          <p:nvPr/>
        </p:nvSpPr>
        <p:spPr bwMode="auto">
          <a:xfrm>
            <a:off x="4038600" y="3505200"/>
            <a:ext cx="1676400" cy="6064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 marL="273050" indent="-2730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 charset="0"/>
              <a:buNone/>
            </a:pPr>
            <a:r>
              <a:rPr lang="en-US" sz="2700">
                <a:latin typeface="Georgia" charset="0"/>
                <a:cs typeface="ＭＳ Ｐゴシック" charset="0"/>
              </a:rPr>
              <a:t>Learning</a:t>
            </a:r>
          </a:p>
        </p:txBody>
      </p:sp>
      <p:sp>
        <p:nvSpPr>
          <p:cNvPr id="18" name="Content Placeholder 2"/>
          <p:cNvSpPr txBox="1">
            <a:spLocks/>
          </p:cNvSpPr>
          <p:nvPr/>
        </p:nvSpPr>
        <p:spPr bwMode="auto">
          <a:xfrm>
            <a:off x="6019800" y="2667000"/>
            <a:ext cx="25908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 marL="273050" indent="-2730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 charset="0"/>
              <a:buNone/>
            </a:pPr>
            <a:r>
              <a:rPr lang="en-US">
                <a:latin typeface="Georgia" charset="0"/>
                <a:cs typeface="ＭＳ Ｐゴシック" charset="0"/>
              </a:rPr>
              <a:t>Reinforcement Learning</a:t>
            </a:r>
          </a:p>
        </p:txBody>
      </p:sp>
      <p:cxnSp>
        <p:nvCxnSpPr>
          <p:cNvPr id="17" name="Curved Connector 16"/>
          <p:cNvCxnSpPr>
            <a:cxnSpLocks noChangeShapeType="1"/>
            <a:stCxn id="60421" idx="1"/>
            <a:endCxn id="8" idx="1"/>
          </p:cNvCxnSpPr>
          <p:nvPr/>
        </p:nvCxnSpPr>
        <p:spPr bwMode="auto">
          <a:xfrm rot="10800000" flipV="1">
            <a:off x="4038600" y="2284413"/>
            <a:ext cx="152400" cy="1524000"/>
          </a:xfrm>
          <a:prstGeom prst="curvedConnector3">
            <a:avLst>
              <a:gd name="adj1" fmla="val 250000"/>
            </a:avLst>
          </a:prstGeom>
          <a:noFill/>
          <a:ln w="11429">
            <a:solidFill>
              <a:schemeClr val="accent1"/>
            </a:solidFill>
            <a:prstDash val="sysDash"/>
            <a:round/>
            <a:headEnd type="triangle" w="med" len="med"/>
            <a:tailEnd/>
          </a:ln>
          <a:effectLst>
            <a:outerShdw blurRad="50800" dist="25400" dir="5400000" rotWithShape="0">
              <a:srgbClr val="000000">
                <a:alpha val="34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3" name="Curved Connector 22"/>
          <p:cNvCxnSpPr>
            <a:stCxn id="60421" idx="3"/>
            <a:endCxn id="8" idx="3"/>
          </p:cNvCxnSpPr>
          <p:nvPr/>
        </p:nvCxnSpPr>
        <p:spPr>
          <a:xfrm>
            <a:off x="5486400" y="2284413"/>
            <a:ext cx="228600" cy="1524000"/>
          </a:xfrm>
          <a:prstGeom prst="curvedConnector3">
            <a:avLst>
              <a:gd name="adj1" fmla="val 200000"/>
            </a:avLst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7" name="Content Placeholder 2"/>
          <p:cNvSpPr txBox="1">
            <a:spLocks/>
          </p:cNvSpPr>
          <p:nvPr/>
        </p:nvSpPr>
        <p:spPr bwMode="auto">
          <a:xfrm>
            <a:off x="457200" y="4419600"/>
            <a:ext cx="8382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 marL="273050" indent="-2730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charset="0"/>
              <a:buChar char="•"/>
            </a:pPr>
            <a:r>
              <a:rPr lang="en-US">
                <a:latin typeface="Georgia" charset="0"/>
                <a:cs typeface="ＭＳ Ｐゴシック" charset="0"/>
              </a:rPr>
              <a:t>Studied in AI, Cybernetics, Control Theory, Biology, Psychology.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rgbClr val="7B9899"/>
                </a:solidFill>
                <a:latin typeface="Georgia" charset="0"/>
                <a:ea typeface="ＭＳ Ｐゴシック" charset="0"/>
                <a:cs typeface="ＭＳ Ｐゴシック" charset="0"/>
              </a:rPr>
              <a:t>Discussion Question</a:t>
            </a:r>
          </a:p>
        </p:txBody>
      </p:sp>
      <p:sp>
        <p:nvSpPr>
          <p:cNvPr id="61443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eaLnBrk="1" hangingPunct="1"/>
            <a:r>
              <a:rPr lang="en-US" sz="2800" dirty="0">
                <a:latin typeface="Georgia" charset="0"/>
                <a:ea typeface="ＭＳ Ｐゴシック" charset="0"/>
                <a:cs typeface="ＭＳ Ｐゴシック" charset="0"/>
              </a:rPr>
              <a:t>Model-based </a:t>
            </a:r>
            <a:r>
              <a:rPr lang="en-US" sz="2800" dirty="0" err="1">
                <a:latin typeface="Georgia" charset="0"/>
                <a:ea typeface="ＭＳ Ｐゴシック" charset="0"/>
                <a:cs typeface="ＭＳ Ｐゴシック" charset="0"/>
              </a:rPr>
              <a:t>behaviour</a:t>
            </a:r>
            <a:r>
              <a:rPr lang="en-US" sz="2800" dirty="0">
                <a:latin typeface="Georgia" charset="0"/>
                <a:ea typeface="ＭＳ Ｐゴシック" charset="0"/>
                <a:cs typeface="ＭＳ Ｐゴシック" charset="0"/>
              </a:rPr>
              <a:t> has a large overhead. </a:t>
            </a:r>
          </a:p>
          <a:p>
            <a:pPr eaLnBrk="1" hangingPunct="1"/>
            <a:r>
              <a:rPr lang="en-US" sz="2800" dirty="0">
                <a:latin typeface="Georgia" charset="0"/>
                <a:ea typeface="ＭＳ Ｐゴシック" charset="0"/>
                <a:cs typeface="ＭＳ Ｐゴシック" charset="0"/>
              </a:rPr>
              <a:t> Our large brains are very expensive from an evolutionary point of view. </a:t>
            </a:r>
          </a:p>
          <a:p>
            <a:pPr eaLnBrk="1" hangingPunct="1"/>
            <a:r>
              <a:rPr lang="en-US" sz="2800" dirty="0">
                <a:latin typeface="Georgia" charset="0"/>
                <a:ea typeface="ＭＳ Ｐゴシック" charset="0"/>
                <a:cs typeface="ＭＳ Ｐゴシック" charset="0"/>
              </a:rPr>
              <a:t>Why would it be worthwhile to base </a:t>
            </a:r>
            <a:r>
              <a:rPr lang="en-US" sz="2800" dirty="0" err="1">
                <a:latin typeface="Georgia" charset="0"/>
                <a:ea typeface="ＭＳ Ｐゴシック" charset="0"/>
                <a:cs typeface="ＭＳ Ｐゴシック" charset="0"/>
              </a:rPr>
              <a:t>behaviour</a:t>
            </a:r>
            <a:r>
              <a:rPr lang="en-US" sz="2800" dirty="0">
                <a:latin typeface="Georgia" charset="0"/>
                <a:ea typeface="ＭＳ Ｐゴシック" charset="0"/>
                <a:cs typeface="ＭＳ Ｐゴシック" charset="0"/>
              </a:rPr>
              <a:t> on a model rather than </a:t>
            </a:r>
            <a:r>
              <a:rPr lang="ja-JP" altLang="en-US" sz="2800" dirty="0">
                <a:latin typeface="Georgia" charset="0"/>
                <a:ea typeface="ＭＳ Ｐゴシック" charset="0"/>
                <a:cs typeface="ＭＳ Ｐゴシック" charset="0"/>
              </a:rPr>
              <a:t>“</a:t>
            </a:r>
            <a:r>
              <a:rPr lang="en-US" sz="2800" dirty="0">
                <a:latin typeface="Georgia" charset="0"/>
                <a:ea typeface="ＭＳ Ｐゴシック" charset="0"/>
                <a:cs typeface="ＭＳ Ｐゴシック" charset="0"/>
              </a:rPr>
              <a:t>hard-code</a:t>
            </a:r>
            <a:r>
              <a:rPr lang="ja-JP" altLang="en-US" sz="2800" dirty="0">
                <a:latin typeface="Georgia" charset="0"/>
                <a:ea typeface="ＭＳ Ｐゴシック" charset="0"/>
                <a:cs typeface="ＭＳ Ｐゴシック" charset="0"/>
              </a:rPr>
              <a:t>”</a:t>
            </a:r>
            <a:r>
              <a:rPr lang="en-US" sz="2800" dirty="0">
                <a:latin typeface="Georgia" charset="0"/>
                <a:ea typeface="ＭＳ Ｐゴシック" charset="0"/>
                <a:cs typeface="ＭＳ Ｐゴシック" charset="0"/>
              </a:rPr>
              <a:t> it?</a:t>
            </a:r>
          </a:p>
          <a:p>
            <a:pPr eaLnBrk="1" hangingPunct="1"/>
            <a:r>
              <a:rPr lang="en-US" sz="2800" dirty="0">
                <a:latin typeface="Georgia" charset="0"/>
                <a:ea typeface="ＭＳ Ｐゴシック" charset="0"/>
                <a:cs typeface="ＭＳ Ｐゴシック" charset="0"/>
              </a:rPr>
              <a:t>For what types of organisms in what type of environments</a:t>
            </a:r>
            <a:r>
              <a:rPr lang="en-US" sz="2800" dirty="0" smtClean="0">
                <a:latin typeface="Georgia" charset="0"/>
                <a:ea typeface="ＭＳ Ｐゴシック" charset="0"/>
                <a:cs typeface="ＭＳ Ｐゴシック" charset="0"/>
              </a:rPr>
              <a:t>?</a:t>
            </a:r>
          </a:p>
          <a:p>
            <a:pPr eaLnBrk="1" hangingPunct="1"/>
            <a:r>
              <a:rPr lang="en-US" sz="2800" dirty="0" smtClean="0">
                <a:latin typeface="Georgia" charset="0"/>
                <a:ea typeface="ＭＳ Ｐゴシック" charset="0"/>
                <a:cs typeface="ＭＳ Ｐゴシック" charset="0"/>
              </a:rPr>
              <a:t>What kind of agent is the </a:t>
            </a:r>
            <a:r>
              <a:rPr lang="en-US" sz="2800" dirty="0" smtClean="0">
                <a:latin typeface="Georgia" charset="0"/>
                <a:ea typeface="ＭＳ Ｐゴシック" charset="0"/>
                <a:cs typeface="ＭＳ Ｐゴシック" charset="0"/>
                <a:hlinkClick r:id="rId2"/>
              </a:rPr>
              <a:t>Dyson cleaner</a:t>
            </a:r>
            <a:r>
              <a:rPr lang="en-US" sz="2800" dirty="0" smtClean="0">
                <a:latin typeface="Georgia" charset="0"/>
                <a:ea typeface="ＭＳ Ｐゴシック" charset="0"/>
                <a:cs typeface="ＭＳ Ｐゴシック" charset="0"/>
              </a:rPr>
              <a:t>?</a:t>
            </a:r>
            <a:endParaRPr lang="en-US" sz="2800" dirty="0">
              <a:latin typeface="Georgia" charset="0"/>
              <a:ea typeface="ＭＳ Ｐゴシック" charset="0"/>
              <a:cs typeface="ＭＳ Ｐゴシック" charset="0"/>
            </a:endParaRPr>
          </a:p>
          <a:p>
            <a:endParaRPr lang="en-US" dirty="0">
              <a:latin typeface="Georgia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61444" name="Footer Placeholder 3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200">
                <a:solidFill>
                  <a:srgbClr val="FFFFFF"/>
                </a:solidFill>
              </a:rPr>
              <a:t>Artificial Intelligence a modern approach</a:t>
            </a:r>
          </a:p>
        </p:txBody>
      </p:sp>
      <p:sp>
        <p:nvSpPr>
          <p:cNvPr id="61445" name="Slide Number Placeholder 4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fld id="{DE85F793-5ED7-DB49-BC39-C1D03AC8E2F7}" type="slidenum">
              <a:rPr lang="en-US" sz="1600">
                <a:solidFill>
                  <a:srgbClr val="7B9899"/>
                </a:solidFill>
              </a:rPr>
              <a:pPr eaLnBrk="1" hangingPunct="1"/>
              <a:t>44</a:t>
            </a:fld>
            <a:endParaRPr lang="en-US" sz="1600">
              <a:solidFill>
                <a:srgbClr val="7B9899"/>
              </a:solidFill>
            </a:endParaRP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rgbClr val="7B9899"/>
                </a:solidFill>
                <a:latin typeface="Georgia" charset="0"/>
                <a:ea typeface="ＭＳ Ｐゴシック" charset="0"/>
                <a:cs typeface="ＭＳ Ｐゴシック" charset="0"/>
              </a:rPr>
              <a:t>Summary</a:t>
            </a:r>
          </a:p>
        </p:txBody>
      </p:sp>
      <p:sp>
        <p:nvSpPr>
          <p:cNvPr id="62467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r>
              <a:rPr lang="en-US" sz="2400" dirty="0">
                <a:latin typeface="Georgia" charset="0"/>
                <a:ea typeface="ＭＳ Ｐゴシック" charset="0"/>
                <a:cs typeface="ＭＳ Ｐゴシック" charset="0"/>
              </a:rPr>
              <a:t>Agents can be described by their PEAS.</a:t>
            </a:r>
          </a:p>
          <a:p>
            <a:r>
              <a:rPr lang="en-US" sz="2400" dirty="0">
                <a:latin typeface="Georgia" charset="0"/>
                <a:ea typeface="ＭＳ Ｐゴシック" charset="0"/>
                <a:cs typeface="ＭＳ Ｐゴシック" charset="0"/>
              </a:rPr>
              <a:t>Environments can be described by several key properties: 64 Environment Types.</a:t>
            </a:r>
          </a:p>
          <a:p>
            <a:r>
              <a:rPr lang="en-US" sz="2400" dirty="0">
                <a:latin typeface="Georgia" charset="0"/>
                <a:ea typeface="ＭＳ Ｐゴシック" charset="0"/>
                <a:cs typeface="ＭＳ Ｐゴシック" charset="0"/>
              </a:rPr>
              <a:t>A rational agent maximizes the performance measure for their PEAS.</a:t>
            </a:r>
          </a:p>
          <a:p>
            <a:r>
              <a:rPr lang="en-US" sz="2400" dirty="0">
                <a:latin typeface="Georgia" charset="0"/>
                <a:ea typeface="ＭＳ Ｐゴシック" charset="0"/>
                <a:cs typeface="ＭＳ Ｐゴシック" charset="0"/>
              </a:rPr>
              <a:t>The performance measure depends on the </a:t>
            </a:r>
            <a:r>
              <a:rPr lang="en-US" sz="2400" b="1" dirty="0">
                <a:latin typeface="Georgia" charset="0"/>
                <a:ea typeface="ＭＳ Ｐゴシック" charset="0"/>
                <a:cs typeface="ＭＳ Ｐゴシック" charset="0"/>
              </a:rPr>
              <a:t>agent function</a:t>
            </a:r>
            <a:r>
              <a:rPr lang="en-US" sz="2400" dirty="0">
                <a:latin typeface="Georgia" charset="0"/>
                <a:ea typeface="ＭＳ Ｐゴシック" charset="0"/>
                <a:cs typeface="ＭＳ Ｐゴシック" charset="0"/>
              </a:rPr>
              <a:t>.</a:t>
            </a:r>
          </a:p>
          <a:p>
            <a:r>
              <a:rPr lang="en-US" sz="2400" dirty="0">
                <a:latin typeface="Georgia" charset="0"/>
                <a:ea typeface="ＭＳ Ｐゴシック" charset="0"/>
                <a:cs typeface="ＭＳ Ｐゴシック" charset="0"/>
              </a:rPr>
              <a:t>The </a:t>
            </a:r>
            <a:r>
              <a:rPr lang="en-US" sz="2400" b="1" dirty="0">
                <a:latin typeface="Georgia" charset="0"/>
                <a:ea typeface="ＭＳ Ｐゴシック" charset="0"/>
                <a:cs typeface="ＭＳ Ｐゴシック" charset="0"/>
              </a:rPr>
              <a:t>agent program implements </a:t>
            </a:r>
            <a:r>
              <a:rPr lang="en-US" sz="2400" dirty="0">
                <a:latin typeface="Georgia" charset="0"/>
                <a:ea typeface="ＭＳ Ｐゴシック" charset="0"/>
                <a:cs typeface="ＭＳ Ｐゴシック" charset="0"/>
              </a:rPr>
              <a:t>the agent function.</a:t>
            </a:r>
          </a:p>
          <a:p>
            <a:r>
              <a:rPr lang="en-US" sz="2400" dirty="0">
                <a:latin typeface="Georgia" charset="0"/>
                <a:ea typeface="ＭＳ Ｐゴシック" charset="0"/>
                <a:cs typeface="ＭＳ Ｐゴシック" charset="0"/>
              </a:rPr>
              <a:t>3 main </a:t>
            </a:r>
            <a:r>
              <a:rPr lang="en-US" sz="2400" b="1" dirty="0">
                <a:latin typeface="Georgia" charset="0"/>
                <a:ea typeface="ＭＳ Ｐゴシック" charset="0"/>
                <a:cs typeface="ＭＳ Ｐゴシック" charset="0"/>
              </a:rPr>
              <a:t>architectures</a:t>
            </a:r>
            <a:r>
              <a:rPr lang="en-US" sz="2400" dirty="0">
                <a:latin typeface="Georgia" charset="0"/>
                <a:ea typeface="ＭＳ Ｐゴシック" charset="0"/>
                <a:cs typeface="ＭＳ Ｐゴシック" charset="0"/>
              </a:rPr>
              <a:t> for agent programs.</a:t>
            </a:r>
          </a:p>
          <a:p>
            <a:r>
              <a:rPr lang="en-US" sz="2400" dirty="0">
                <a:latin typeface="Georgia" charset="0"/>
                <a:ea typeface="ＭＳ Ｐゴシック" charset="0"/>
                <a:cs typeface="ＭＳ Ｐゴシック" charset="0"/>
              </a:rPr>
              <a:t> In this course we will look at some of the common and useful combinations of environment/agent architecture.</a:t>
            </a:r>
          </a:p>
        </p:txBody>
      </p:sp>
      <p:sp>
        <p:nvSpPr>
          <p:cNvPr id="62468" name="Footer Placeholder 3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200">
                <a:solidFill>
                  <a:srgbClr val="FFFFFF"/>
                </a:solidFill>
              </a:rPr>
              <a:t>Artificial Intelligence a modern approach</a:t>
            </a:r>
          </a:p>
        </p:txBody>
      </p:sp>
      <p:sp>
        <p:nvSpPr>
          <p:cNvPr id="62469" name="Slide Number Placeholder 4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fld id="{FE3336AB-56DF-3449-9DCF-587E80E814A3}" type="slidenum">
              <a:rPr lang="en-US" sz="1600">
                <a:solidFill>
                  <a:srgbClr val="7B9899"/>
                </a:solidFill>
              </a:rPr>
              <a:pPr eaLnBrk="1" hangingPunct="1"/>
              <a:t>45</a:t>
            </a:fld>
            <a:endParaRPr lang="en-US" sz="1600">
              <a:solidFill>
                <a:srgbClr val="7B9899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0"/>
            <a:ext cx="8229600" cy="1143000"/>
          </a:xfrm>
        </p:spPr>
        <p:txBody>
          <a:bodyPr/>
          <a:lstStyle/>
          <a:p>
            <a:pPr eaLnBrk="1" hangingPunct="1"/>
            <a:r>
              <a:rPr lang="en-US">
                <a:solidFill>
                  <a:srgbClr val="7B9899"/>
                </a:solidFill>
                <a:latin typeface="Georgia" charset="0"/>
                <a:ea typeface="ＭＳ Ｐゴシック" charset="0"/>
                <a:cs typeface="ＭＳ Ｐゴシック" charset="0"/>
              </a:rPr>
              <a:t>Agents and environments</a:t>
            </a:r>
          </a:p>
        </p:txBody>
      </p:sp>
      <p:sp>
        <p:nvSpPr>
          <p:cNvPr id="17411" name="Footer Placeholder 5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200">
                <a:solidFill>
                  <a:srgbClr val="FFFFFF"/>
                </a:solidFill>
              </a:rPr>
              <a:t>Artificial Intelligence a modern approach</a:t>
            </a:r>
          </a:p>
        </p:txBody>
      </p:sp>
      <p:sp>
        <p:nvSpPr>
          <p:cNvPr id="17412" name="Slide Number Placeholder 4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fld id="{EF4784B7-8182-504F-82C6-D29B949C4B68}" type="slidenum">
              <a:rPr lang="en-US" sz="1600">
                <a:solidFill>
                  <a:srgbClr val="7B9899"/>
                </a:solidFill>
              </a:rPr>
              <a:pPr eaLnBrk="1" hangingPunct="1"/>
              <a:t>5</a:t>
            </a:fld>
            <a:endParaRPr lang="en-US" sz="1600">
              <a:solidFill>
                <a:srgbClr val="7B9899"/>
              </a:solidFill>
            </a:endParaRPr>
          </a:p>
        </p:txBody>
      </p:sp>
      <p:sp>
        <p:nvSpPr>
          <p:cNvPr id="6147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04800" y="2057400"/>
            <a:ext cx="8504238" cy="45720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endParaRPr lang="en-US" sz="2600">
              <a:latin typeface="Georgia" charset="0"/>
              <a:ea typeface="ＭＳ Ｐゴシック" charset="0"/>
              <a:cs typeface="ＭＳ Ｐゴシック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sz="2600">
              <a:latin typeface="Georgia" charset="0"/>
              <a:ea typeface="ＭＳ Ｐゴシック" charset="0"/>
              <a:cs typeface="ＭＳ Ｐゴシック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sz="2600">
              <a:latin typeface="Georgia" charset="0"/>
              <a:ea typeface="ＭＳ Ｐゴシック" charset="0"/>
              <a:cs typeface="ＭＳ Ｐゴシック" charset="0"/>
            </a:endParaRPr>
          </a:p>
          <a:p>
            <a:pPr eaLnBrk="1" hangingPunct="1">
              <a:lnSpc>
                <a:spcPct val="90000"/>
              </a:lnSpc>
              <a:buFont typeface="Arial" charset="0"/>
              <a:buChar char="•"/>
            </a:pPr>
            <a:r>
              <a:rPr lang="en-US" sz="2600">
                <a:latin typeface="Georgia" charset="0"/>
                <a:ea typeface="ＭＳ Ｐゴシック" charset="0"/>
                <a:cs typeface="ＭＳ Ｐゴシック" charset="0"/>
              </a:rPr>
              <a:t>The </a:t>
            </a:r>
            <a:r>
              <a:rPr lang="en-US" sz="2600">
                <a:solidFill>
                  <a:srgbClr val="FF0000"/>
                </a:solidFill>
                <a:latin typeface="Georgia" charset="0"/>
                <a:ea typeface="ＭＳ Ｐゴシック" charset="0"/>
                <a:cs typeface="ＭＳ Ｐゴシック" charset="0"/>
              </a:rPr>
              <a:t>agent</a:t>
            </a:r>
            <a:r>
              <a:rPr lang="en-US" sz="2600">
                <a:latin typeface="Georgia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2600">
                <a:solidFill>
                  <a:srgbClr val="FF0000"/>
                </a:solidFill>
                <a:latin typeface="Georgia" charset="0"/>
                <a:ea typeface="ＭＳ Ｐゴシック" charset="0"/>
                <a:cs typeface="ＭＳ Ｐゴシック" charset="0"/>
              </a:rPr>
              <a:t>function</a:t>
            </a:r>
            <a:r>
              <a:rPr lang="en-US" sz="2600">
                <a:latin typeface="Georgia" charset="0"/>
                <a:ea typeface="ＭＳ Ｐゴシック" charset="0"/>
                <a:cs typeface="ＭＳ Ｐゴシック" charset="0"/>
              </a:rPr>
              <a:t> maps from percept histories to actions:</a:t>
            </a:r>
          </a:p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en-US" sz="2600">
                <a:latin typeface="Georgia" charset="0"/>
                <a:ea typeface="ＭＳ Ｐゴシック" charset="0"/>
                <a:cs typeface="ＭＳ Ｐゴシック" charset="0"/>
              </a:rPr>
              <a:t>[</a:t>
            </a:r>
            <a:r>
              <a:rPr lang="en-US" sz="2600" i="1">
                <a:latin typeface="Georgia" charset="0"/>
                <a:ea typeface="ＭＳ Ｐゴシック" charset="0"/>
                <a:cs typeface="ＭＳ Ｐゴシック" charset="0"/>
              </a:rPr>
              <a:t>f</a:t>
            </a:r>
            <a:r>
              <a:rPr lang="en-US" sz="2600">
                <a:latin typeface="Georgia" charset="0"/>
                <a:ea typeface="ＭＳ Ｐゴシック" charset="0"/>
                <a:cs typeface="ＭＳ Ｐゴシック" charset="0"/>
              </a:rPr>
              <a:t>: </a:t>
            </a:r>
            <a:r>
              <a:rPr lang="en-US" sz="2600">
                <a:latin typeface="Monotype Corsiva" charset="0"/>
                <a:ea typeface="ＭＳ Ｐゴシック" charset="0"/>
                <a:cs typeface="ＭＳ Ｐゴシック" charset="0"/>
              </a:rPr>
              <a:t>P*</a:t>
            </a:r>
            <a:r>
              <a:rPr lang="en-US" sz="2600">
                <a:latin typeface="Georgia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2600">
                <a:latin typeface="Georgia" charset="0"/>
                <a:ea typeface="ＭＳ Ｐゴシック" charset="0"/>
                <a:cs typeface="ＭＳ Ｐゴシック" charset="0"/>
                <a:sym typeface="Wingdings" charset="0"/>
              </a:rPr>
              <a:t> </a:t>
            </a:r>
            <a:r>
              <a:rPr lang="en-US" sz="2600">
                <a:latin typeface="Monotype Corsiva" charset="0"/>
                <a:ea typeface="ＭＳ Ｐゴシック" charset="0"/>
                <a:cs typeface="ＭＳ Ｐゴシック" charset="0"/>
              </a:rPr>
              <a:t>A</a:t>
            </a:r>
            <a:r>
              <a:rPr lang="en-US" sz="2600">
                <a:latin typeface="Georgia" charset="0"/>
                <a:ea typeface="ＭＳ Ｐゴシック" charset="0"/>
                <a:cs typeface="ＭＳ Ｐゴシック" charset="0"/>
              </a:rPr>
              <a:t>]
</a:t>
            </a:r>
          </a:p>
          <a:p>
            <a:pPr eaLnBrk="1" hangingPunct="1">
              <a:lnSpc>
                <a:spcPct val="90000"/>
              </a:lnSpc>
              <a:buFont typeface="Arial" charset="0"/>
              <a:buChar char="•"/>
            </a:pPr>
            <a:r>
              <a:rPr lang="en-US" sz="2600">
                <a:latin typeface="Georgia" charset="0"/>
                <a:ea typeface="ＭＳ Ｐゴシック" charset="0"/>
                <a:cs typeface="ＭＳ Ｐゴシック" charset="0"/>
              </a:rPr>
              <a:t>The </a:t>
            </a:r>
            <a:r>
              <a:rPr lang="en-US" sz="2600">
                <a:solidFill>
                  <a:srgbClr val="FF0000"/>
                </a:solidFill>
                <a:latin typeface="Georgia" charset="0"/>
                <a:ea typeface="ＭＳ Ｐゴシック" charset="0"/>
                <a:cs typeface="ＭＳ Ｐゴシック" charset="0"/>
              </a:rPr>
              <a:t>agent</a:t>
            </a:r>
            <a:r>
              <a:rPr lang="en-US" sz="2600">
                <a:latin typeface="Georgia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2600">
                <a:solidFill>
                  <a:srgbClr val="FF0000"/>
                </a:solidFill>
                <a:latin typeface="Georgia" charset="0"/>
                <a:ea typeface="ＭＳ Ｐゴシック" charset="0"/>
                <a:cs typeface="ＭＳ Ｐゴシック" charset="0"/>
              </a:rPr>
              <a:t>program</a:t>
            </a:r>
            <a:r>
              <a:rPr lang="en-US" sz="2600">
                <a:latin typeface="Georgia" charset="0"/>
                <a:ea typeface="ＭＳ Ｐゴシック" charset="0"/>
                <a:cs typeface="ＭＳ Ｐゴシック" charset="0"/>
              </a:rPr>
              <a:t> runs on the physical </a:t>
            </a:r>
            <a:r>
              <a:rPr lang="en-US" sz="2600">
                <a:solidFill>
                  <a:srgbClr val="FF0000"/>
                </a:solidFill>
                <a:latin typeface="Georgia" charset="0"/>
                <a:ea typeface="ＭＳ Ｐゴシック" charset="0"/>
                <a:cs typeface="ＭＳ Ｐゴシック" charset="0"/>
              </a:rPr>
              <a:t>architecture</a:t>
            </a:r>
            <a:r>
              <a:rPr lang="en-US" sz="2600">
                <a:latin typeface="Georgia" charset="0"/>
                <a:ea typeface="ＭＳ Ｐゴシック" charset="0"/>
                <a:cs typeface="ＭＳ Ｐゴシック" charset="0"/>
              </a:rPr>
              <a:t> to produce </a:t>
            </a:r>
            <a:r>
              <a:rPr lang="en-US" sz="2600" i="1">
                <a:latin typeface="Georgia" charset="0"/>
                <a:ea typeface="ＭＳ Ｐゴシック" charset="0"/>
                <a:cs typeface="ＭＳ Ｐゴシック" charset="0"/>
              </a:rPr>
              <a:t>f</a:t>
            </a:r>
            <a:endParaRPr lang="en-US" sz="2600">
              <a:latin typeface="Georgia" charset="0"/>
              <a:ea typeface="ＭＳ Ｐゴシック" charset="0"/>
              <a:cs typeface="ＭＳ Ｐゴシック" charset="0"/>
            </a:endParaRPr>
          </a:p>
          <a:p>
            <a:pPr eaLnBrk="1" hangingPunct="1">
              <a:lnSpc>
                <a:spcPct val="90000"/>
              </a:lnSpc>
              <a:buFont typeface="Arial" charset="0"/>
              <a:buChar char="•"/>
            </a:pPr>
            <a:r>
              <a:rPr lang="en-US" sz="2600">
                <a:latin typeface="Georgia" charset="0"/>
                <a:ea typeface="ＭＳ Ｐゴシック" charset="0"/>
                <a:cs typeface="ＭＳ Ｐゴシック" charset="0"/>
              </a:rPr>
              <a:t>agent = architecture + program</a:t>
            </a:r>
          </a:p>
        </p:txBody>
      </p:sp>
      <p:pic>
        <p:nvPicPr>
          <p:cNvPr id="6148" name="Picture 4" descr="agent-environmen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8400" y="1524000"/>
            <a:ext cx="3733800" cy="1685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6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61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pPr eaLnBrk="1" hangingPunct="1"/>
            <a:r>
              <a:rPr lang="en-US">
                <a:solidFill>
                  <a:srgbClr val="7B9899"/>
                </a:solidFill>
                <a:latin typeface="Georgia" charset="0"/>
                <a:ea typeface="ＭＳ Ｐゴシック" charset="0"/>
                <a:cs typeface="ＭＳ Ｐゴシック" charset="0"/>
              </a:rPr>
              <a:t>Vacuum-cleaner world</a:t>
            </a:r>
          </a:p>
        </p:txBody>
      </p:sp>
      <p:sp>
        <p:nvSpPr>
          <p:cNvPr id="19459" name="Footer Placeholder 6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200">
                <a:solidFill>
                  <a:srgbClr val="FFFFFF"/>
                </a:solidFill>
              </a:rPr>
              <a:t>Artificial Intelligence a modern approach</a:t>
            </a:r>
          </a:p>
        </p:txBody>
      </p:sp>
      <p:sp>
        <p:nvSpPr>
          <p:cNvPr id="19460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fld id="{CD0CA1E8-AFD1-BE40-A8E8-CF1202C58024}" type="slidenum">
              <a:rPr lang="en-US" sz="1600">
                <a:solidFill>
                  <a:srgbClr val="7B9899"/>
                </a:solidFill>
              </a:rPr>
              <a:pPr eaLnBrk="1" hangingPunct="1"/>
              <a:t>6</a:t>
            </a:fld>
            <a:endParaRPr lang="en-US" sz="1600">
              <a:solidFill>
                <a:srgbClr val="7B9899"/>
              </a:solidFill>
            </a:endParaRPr>
          </a:p>
        </p:txBody>
      </p:sp>
      <p:sp>
        <p:nvSpPr>
          <p:cNvPr id="7171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1828800"/>
            <a:ext cx="8229600" cy="4525963"/>
          </a:xfrm>
        </p:spPr>
        <p:txBody>
          <a:bodyPr/>
          <a:lstStyle/>
          <a:p>
            <a:pPr eaLnBrk="1" hangingPunct="1"/>
            <a:endParaRPr lang="en-US">
              <a:latin typeface="Georgia" charset="0"/>
              <a:ea typeface="ＭＳ Ｐゴシック" charset="0"/>
              <a:cs typeface="ＭＳ Ｐゴシック" charset="0"/>
            </a:endParaRPr>
          </a:p>
          <a:p>
            <a:pPr eaLnBrk="1" hangingPunct="1"/>
            <a:r>
              <a:rPr lang="en-US" sz="2400">
                <a:latin typeface="Georgia" charset="0"/>
                <a:ea typeface="ＭＳ Ｐゴシック" charset="0"/>
                <a:cs typeface="ＭＳ Ｐゴシック" charset="0"/>
              </a:rPr>
              <a:t>Percepts: location and contents, e.g., [A,Dirty]</a:t>
            </a:r>
          </a:p>
          <a:p>
            <a:pPr eaLnBrk="1" hangingPunct="1"/>
            <a:r>
              <a:rPr lang="en-US" sz="2400">
                <a:latin typeface="Georgia" charset="0"/>
                <a:ea typeface="ＭＳ Ｐゴシック" charset="0"/>
                <a:cs typeface="ＭＳ Ｐゴシック" charset="0"/>
              </a:rPr>
              <a:t>Actions: </a:t>
            </a:r>
            <a:r>
              <a:rPr lang="en-US" sz="2400" i="1">
                <a:latin typeface="Georgia" charset="0"/>
                <a:ea typeface="ＭＳ Ｐゴシック" charset="0"/>
                <a:cs typeface="ＭＳ Ｐゴシック" charset="0"/>
              </a:rPr>
              <a:t>Left</a:t>
            </a:r>
            <a:r>
              <a:rPr lang="en-US" sz="2400">
                <a:latin typeface="Georgia" charset="0"/>
                <a:ea typeface="ＭＳ Ｐゴシック" charset="0"/>
                <a:cs typeface="ＭＳ Ｐゴシック" charset="0"/>
              </a:rPr>
              <a:t>, </a:t>
            </a:r>
            <a:r>
              <a:rPr lang="en-US" sz="2400" i="1">
                <a:latin typeface="Georgia" charset="0"/>
                <a:ea typeface="ＭＳ Ｐゴシック" charset="0"/>
                <a:cs typeface="ＭＳ Ｐゴシック" charset="0"/>
              </a:rPr>
              <a:t>Right</a:t>
            </a:r>
            <a:r>
              <a:rPr lang="en-US" sz="2400">
                <a:latin typeface="Georgia" charset="0"/>
                <a:ea typeface="ＭＳ Ｐゴシック" charset="0"/>
                <a:cs typeface="ＭＳ Ｐゴシック" charset="0"/>
              </a:rPr>
              <a:t>, </a:t>
            </a:r>
            <a:r>
              <a:rPr lang="en-US" sz="2400" i="1">
                <a:latin typeface="Georgia" charset="0"/>
                <a:ea typeface="ＭＳ Ｐゴシック" charset="0"/>
                <a:cs typeface="ＭＳ Ｐゴシック" charset="0"/>
              </a:rPr>
              <a:t>Suck</a:t>
            </a:r>
            <a:r>
              <a:rPr lang="en-US" sz="2400">
                <a:latin typeface="Georgia" charset="0"/>
                <a:ea typeface="ＭＳ Ｐゴシック" charset="0"/>
                <a:cs typeface="ＭＳ Ｐゴシック" charset="0"/>
              </a:rPr>
              <a:t>, </a:t>
            </a:r>
            <a:r>
              <a:rPr lang="en-US" sz="2400" i="1">
                <a:latin typeface="Georgia" charset="0"/>
                <a:ea typeface="ＭＳ Ｐゴシック" charset="0"/>
                <a:cs typeface="ＭＳ Ｐゴシック" charset="0"/>
              </a:rPr>
              <a:t>NoOp</a:t>
            </a:r>
          </a:p>
          <a:p>
            <a:pPr eaLnBrk="1" hangingPunct="1"/>
            <a:r>
              <a:rPr lang="en-US" sz="2400" i="1">
                <a:latin typeface="Georgia" charset="0"/>
                <a:ea typeface="ＭＳ Ｐゴシック" charset="0"/>
                <a:cs typeface="ＭＳ Ｐゴシック" charset="0"/>
              </a:rPr>
              <a:t>Agent</a:t>
            </a:r>
            <a:r>
              <a:rPr lang="ja-JP" altLang="en-US" sz="2400" i="1">
                <a:latin typeface="Georgia" charset="0"/>
                <a:ea typeface="ＭＳ Ｐゴシック" charset="0"/>
                <a:cs typeface="ＭＳ Ｐゴシック" charset="0"/>
              </a:rPr>
              <a:t>’</a:t>
            </a:r>
            <a:r>
              <a:rPr lang="en-US" sz="2400" i="1">
                <a:latin typeface="Georgia" charset="0"/>
                <a:ea typeface="ＭＳ Ｐゴシック" charset="0"/>
                <a:cs typeface="ＭＳ Ｐゴシック" charset="0"/>
              </a:rPr>
              <a:t>s function </a:t>
            </a:r>
            <a:r>
              <a:rPr lang="en-US" sz="2400" i="1">
                <a:latin typeface="Georgia" charset="0"/>
                <a:ea typeface="ＭＳ Ｐゴシック" charset="0"/>
                <a:cs typeface="ＭＳ Ｐゴシック" charset="0"/>
                <a:sym typeface="Wingdings" charset="0"/>
              </a:rPr>
              <a:t> look-up </a:t>
            </a:r>
            <a:r>
              <a:rPr lang="en-US" sz="2400" i="1">
                <a:latin typeface="Georgia" charset="0"/>
                <a:ea typeface="ＭＳ Ｐゴシック" charset="0"/>
                <a:cs typeface="ＭＳ Ｐゴシック" charset="0"/>
              </a:rPr>
              <a:t>table</a:t>
            </a:r>
          </a:p>
          <a:p>
            <a:pPr lvl="1" eaLnBrk="1" hangingPunct="1"/>
            <a:r>
              <a:rPr lang="en-US" sz="2000" i="1">
                <a:latin typeface="Georgia" charset="0"/>
                <a:ea typeface="ＭＳ Ｐゴシック" charset="0"/>
              </a:rPr>
              <a:t>For many agents this is a very large table</a:t>
            </a:r>
            <a:endParaRPr lang="en-US" sz="2000">
              <a:latin typeface="Georgia" charset="0"/>
              <a:ea typeface="ＭＳ Ｐゴシック" charset="0"/>
            </a:endParaRPr>
          </a:p>
        </p:txBody>
      </p:sp>
      <p:pic>
        <p:nvPicPr>
          <p:cNvPr id="7172" name="Picture 4" descr="vacuum2-environmen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1447800"/>
            <a:ext cx="1847850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4114800"/>
            <a:ext cx="6737350" cy="2243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464" name="TextBox 7"/>
          <p:cNvSpPr txBox="1">
            <a:spLocks noChangeArrowheads="1"/>
          </p:cNvSpPr>
          <p:nvPr/>
        </p:nvSpPr>
        <p:spPr bwMode="auto">
          <a:xfrm>
            <a:off x="3657600" y="1600200"/>
            <a:ext cx="2971800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400" dirty="0" smtClean="0">
                <a:hlinkClick r:id="rId5" action="ppaction://hlinkfile"/>
              </a:rPr>
              <a:t>Demo With Open Source Code</a:t>
            </a:r>
            <a:endParaRPr lang="en-US" sz="1400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Multiple Choice Question (not graded)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A rational agent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finds a correct solution every time.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achieves optimal performance every time.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achieves the best performance on average.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achieves the best worst-case performance.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Pick one.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Artificial Intelligence a modern approach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536060-2E24-9146-A883-F1AAD65D0404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09161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solidFill>
                  <a:srgbClr val="7B9899"/>
                </a:solidFill>
                <a:latin typeface="Georgia" charset="0"/>
                <a:ea typeface="ＭＳ Ｐゴシック" charset="0"/>
                <a:cs typeface="ＭＳ Ｐゴシック" charset="0"/>
              </a:rPr>
              <a:t>Rational agents</a:t>
            </a:r>
          </a:p>
        </p:txBody>
      </p:sp>
      <p:sp>
        <p:nvSpPr>
          <p:cNvPr id="21507" name="Footer Placeholder 4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200">
                <a:solidFill>
                  <a:srgbClr val="FFFFFF"/>
                </a:solidFill>
              </a:rPr>
              <a:t>Artificial Intelligence a modern approach</a:t>
            </a:r>
          </a:p>
        </p:txBody>
      </p:sp>
      <p:sp>
        <p:nvSpPr>
          <p:cNvPr id="21508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fld id="{02645337-4E82-B14B-98DF-EC0E0D21054D}" type="slidenum">
              <a:rPr lang="en-US" sz="1600">
                <a:solidFill>
                  <a:srgbClr val="7B9899"/>
                </a:solidFill>
              </a:rPr>
              <a:pPr eaLnBrk="1" hangingPunct="1"/>
              <a:t>8</a:t>
            </a:fld>
            <a:endParaRPr lang="en-US" sz="1600">
              <a:solidFill>
                <a:srgbClr val="7B9899"/>
              </a:solidFill>
            </a:endParaRPr>
          </a:p>
        </p:txBody>
      </p:sp>
      <p:sp>
        <p:nvSpPr>
          <p:cNvPr id="10243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Arial" charset="0"/>
              <a:buChar char="•"/>
            </a:pPr>
            <a:r>
              <a:rPr lang="en-US" sz="2500" dirty="0">
                <a:solidFill>
                  <a:srgbClr val="FF0000"/>
                </a:solidFill>
                <a:latin typeface="Georgia" charset="0"/>
                <a:ea typeface="ＭＳ Ｐゴシック" charset="0"/>
                <a:cs typeface="ＭＳ Ｐゴシック" charset="0"/>
              </a:rPr>
              <a:t>Rationality</a:t>
            </a:r>
          </a:p>
          <a:p>
            <a:pPr lvl="1" eaLnBrk="1" hangingPunct="1">
              <a:lnSpc>
                <a:spcPct val="90000"/>
              </a:lnSpc>
              <a:buFont typeface="Arial" charset="0"/>
              <a:buChar char="–"/>
            </a:pPr>
            <a:r>
              <a:rPr lang="en-US" sz="2000" dirty="0">
                <a:latin typeface="Georgia" charset="0"/>
                <a:ea typeface="ＭＳ Ｐゴシック" charset="0"/>
              </a:rPr>
              <a:t>Performance measuring success</a:t>
            </a:r>
          </a:p>
          <a:p>
            <a:pPr lvl="1" eaLnBrk="1" hangingPunct="1">
              <a:lnSpc>
                <a:spcPct val="90000"/>
              </a:lnSpc>
              <a:buFont typeface="Arial" charset="0"/>
              <a:buChar char="–"/>
            </a:pPr>
            <a:r>
              <a:rPr lang="en-US" sz="2000" dirty="0">
                <a:latin typeface="Georgia" charset="0"/>
                <a:ea typeface="ＭＳ Ｐゴシック" charset="0"/>
              </a:rPr>
              <a:t>Agents prior knowledge of environment</a:t>
            </a:r>
          </a:p>
          <a:p>
            <a:pPr lvl="1" eaLnBrk="1" hangingPunct="1">
              <a:lnSpc>
                <a:spcPct val="90000"/>
              </a:lnSpc>
              <a:buFont typeface="Arial" charset="0"/>
              <a:buChar char="–"/>
            </a:pPr>
            <a:r>
              <a:rPr lang="en-US" sz="2000" dirty="0">
                <a:latin typeface="Georgia" charset="0"/>
                <a:ea typeface="ＭＳ Ｐゴシック" charset="0"/>
              </a:rPr>
              <a:t>Actions that agent can perform</a:t>
            </a:r>
          </a:p>
          <a:p>
            <a:pPr lvl="1" eaLnBrk="1" hangingPunct="1">
              <a:lnSpc>
                <a:spcPct val="90000"/>
              </a:lnSpc>
              <a:buFont typeface="Arial" charset="0"/>
              <a:buChar char="–"/>
            </a:pPr>
            <a:r>
              <a:rPr lang="en-US" sz="2000" dirty="0">
                <a:latin typeface="Georgia" charset="0"/>
                <a:ea typeface="ＭＳ Ｐゴシック" charset="0"/>
              </a:rPr>
              <a:t>Agent</a:t>
            </a:r>
            <a:r>
              <a:rPr lang="ja-JP" altLang="en-US" sz="2000" dirty="0">
                <a:latin typeface="Georgia" charset="0"/>
                <a:ea typeface="ＭＳ Ｐゴシック" charset="0"/>
              </a:rPr>
              <a:t>’</a:t>
            </a:r>
            <a:r>
              <a:rPr lang="en-US" sz="2000" dirty="0">
                <a:latin typeface="Georgia" charset="0"/>
                <a:ea typeface="ＭＳ Ｐゴシック" charset="0"/>
              </a:rPr>
              <a:t>s percept sequence to date</a:t>
            </a:r>
          </a:p>
          <a:p>
            <a:pPr lvl="1" eaLnBrk="1" hangingPunct="1">
              <a:lnSpc>
                <a:spcPct val="90000"/>
              </a:lnSpc>
              <a:buFont typeface="Arial" charset="0"/>
              <a:buChar char="–"/>
            </a:pPr>
            <a:endParaRPr lang="en-US" sz="2000" dirty="0">
              <a:latin typeface="Georgia" charset="0"/>
              <a:ea typeface="ＭＳ Ｐゴシック" charset="0"/>
            </a:endParaRPr>
          </a:p>
          <a:p>
            <a:pPr eaLnBrk="1" hangingPunct="1">
              <a:lnSpc>
                <a:spcPct val="90000"/>
              </a:lnSpc>
              <a:buFont typeface="Arial" charset="0"/>
              <a:buChar char="•"/>
            </a:pPr>
            <a:r>
              <a:rPr lang="en-US" sz="2500" dirty="0">
                <a:solidFill>
                  <a:srgbClr val="FF0000"/>
                </a:solidFill>
                <a:latin typeface="Georgia" charset="0"/>
                <a:ea typeface="ＭＳ Ｐゴシック" charset="0"/>
                <a:cs typeface="ＭＳ Ｐゴシック" charset="0"/>
              </a:rPr>
              <a:t>Rational</a:t>
            </a:r>
            <a:r>
              <a:rPr lang="en-US" sz="2500" dirty="0">
                <a:latin typeface="Georgia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2500" dirty="0">
                <a:solidFill>
                  <a:srgbClr val="FF0000"/>
                </a:solidFill>
                <a:latin typeface="Georgia" charset="0"/>
                <a:ea typeface="ＭＳ Ｐゴシック" charset="0"/>
                <a:cs typeface="ＭＳ Ｐゴシック" charset="0"/>
              </a:rPr>
              <a:t>Agent</a:t>
            </a:r>
            <a:r>
              <a:rPr lang="en-US" sz="2500" dirty="0">
                <a:latin typeface="Georgia" charset="0"/>
                <a:ea typeface="ＭＳ Ｐゴシック" charset="0"/>
                <a:cs typeface="ＭＳ Ｐゴシック" charset="0"/>
              </a:rPr>
              <a:t>: For each possible percept sequence, a rational agent should select an action that is expected to maximize its performance measure, given the evidence provided by the percept sequence and whatever built-in knowledge the agent has</a:t>
            </a:r>
            <a:r>
              <a:rPr lang="en-US" sz="2500" dirty="0" smtClean="0">
                <a:latin typeface="Georgia" charset="0"/>
                <a:ea typeface="ＭＳ Ｐゴシック" charset="0"/>
                <a:cs typeface="ＭＳ Ｐゴシック" charset="0"/>
              </a:rPr>
              <a:t>.</a:t>
            </a:r>
          </a:p>
          <a:p>
            <a:pPr eaLnBrk="1" hangingPunct="1">
              <a:lnSpc>
                <a:spcPct val="90000"/>
              </a:lnSpc>
              <a:buFont typeface="Arial" charset="0"/>
              <a:buChar char="•"/>
            </a:pPr>
            <a:r>
              <a:rPr lang="en-US" sz="2400" dirty="0">
                <a:latin typeface="Georgia" charset="0"/>
                <a:ea typeface="ＭＳ Ｐゴシック" charset="0"/>
                <a:cs typeface="ＭＳ Ｐゴシック" charset="0"/>
              </a:rPr>
              <a:t>See File: </a:t>
            </a:r>
            <a:r>
              <a:rPr lang="en-US" sz="2400" dirty="0">
                <a:latin typeface="Georgia" charset="0"/>
                <a:ea typeface="ＭＳ Ｐゴシック" charset="0"/>
                <a:cs typeface="ＭＳ Ｐゴシック" charset="0"/>
                <a:hlinkClick r:id="rId2" action="ppaction://hlinkfile"/>
              </a:rPr>
              <a:t>intro-</a:t>
            </a:r>
            <a:r>
              <a:rPr lang="en-US" sz="2400" smtClean="0">
                <a:latin typeface="Georgia" charset="0"/>
                <a:ea typeface="ＭＳ Ｐゴシック" charset="0"/>
                <a:cs typeface="ＭＳ Ｐゴシック" charset="0"/>
                <a:hlinkClick r:id="rId2" action="ppaction://hlinkfile"/>
              </a:rPr>
              <a:t>choice.doc</a:t>
            </a:r>
            <a:r>
              <a:rPr lang="en-US" sz="2500">
                <a:latin typeface="Georgia" charset="0"/>
                <a:ea typeface="ＭＳ Ｐゴシック" charset="0"/>
                <a:cs typeface="ＭＳ Ｐゴシック" charset="0"/>
              </a:rPr>
              <a:t>
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102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102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rgbClr val="7B9899"/>
                </a:solidFill>
                <a:latin typeface="Georgia" charset="0"/>
                <a:ea typeface="ＭＳ Ｐゴシック" charset="0"/>
                <a:cs typeface="ＭＳ Ｐゴシック" charset="0"/>
              </a:rPr>
              <a:t>Examples of Rational Choice</a:t>
            </a:r>
          </a:p>
        </p:txBody>
      </p:sp>
      <p:sp>
        <p:nvSpPr>
          <p:cNvPr id="22531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r>
              <a:rPr lang="en-US" dirty="0">
                <a:latin typeface="Georgia" charset="0"/>
                <a:ea typeface="ＭＳ Ｐゴシック" charset="0"/>
                <a:cs typeface="ＭＳ Ｐゴシック" charset="0"/>
              </a:rPr>
              <a:t>See File: </a:t>
            </a:r>
            <a:r>
              <a:rPr lang="en-US" dirty="0">
                <a:latin typeface="Georgia" charset="0"/>
                <a:ea typeface="ＭＳ Ｐゴシック" charset="0"/>
                <a:cs typeface="ＭＳ Ｐゴシック" charset="0"/>
                <a:hlinkClick r:id="rId2" action="ppaction://hlinkfile"/>
              </a:rPr>
              <a:t>intro-choice.doc</a:t>
            </a:r>
            <a:endParaRPr lang="en-US" dirty="0">
              <a:latin typeface="Georgia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22532" name="Footer Placeholder 3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200">
                <a:solidFill>
                  <a:srgbClr val="FFFFFF"/>
                </a:solidFill>
              </a:rPr>
              <a:t>Artificial Intelligence a modern approach</a:t>
            </a:r>
          </a:p>
        </p:txBody>
      </p:sp>
      <p:sp>
        <p:nvSpPr>
          <p:cNvPr id="22533" name="Slide Number Placeholder 4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fld id="{69374390-F6B2-844F-B3BA-ED0562B66A1F}" type="slidenum">
              <a:rPr lang="en-US" sz="1600">
                <a:solidFill>
                  <a:srgbClr val="7B9899"/>
                </a:solidFill>
              </a:rPr>
              <a:pPr eaLnBrk="1" hangingPunct="1"/>
              <a:t>9</a:t>
            </a:fld>
            <a:endParaRPr lang="en-US" sz="1600">
              <a:solidFill>
                <a:srgbClr val="7B9899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xmlns:p14="http://schemas.microsoft.com/office/powerpoint/2010/main" spd="slow"/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Civic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12024</TotalTime>
  <Words>2295</Words>
  <Application>Microsoft Macintosh PowerPoint</Application>
  <PresentationFormat>On-screen Show (4:3)</PresentationFormat>
  <Paragraphs>521</Paragraphs>
  <Slides>45</Slides>
  <Notes>14</Notes>
  <HiddenSlides>4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45</vt:i4>
      </vt:variant>
    </vt:vector>
  </HeadingPairs>
  <TitlesOfParts>
    <vt:vector size="46" baseType="lpstr">
      <vt:lpstr>Civic</vt:lpstr>
      <vt:lpstr>Intelligent Agents</vt:lpstr>
      <vt:lpstr>Outline</vt:lpstr>
      <vt:lpstr>The PEAS Model</vt:lpstr>
      <vt:lpstr>Agents</vt:lpstr>
      <vt:lpstr>Agents and environments</vt:lpstr>
      <vt:lpstr>Vacuum-cleaner world</vt:lpstr>
      <vt:lpstr>Multiple Choice Question (not graded)</vt:lpstr>
      <vt:lpstr>Rational agents</vt:lpstr>
      <vt:lpstr>Examples of Rational Choice</vt:lpstr>
      <vt:lpstr>Rationality</vt:lpstr>
      <vt:lpstr>Autonomy in Agents</vt:lpstr>
      <vt:lpstr>Multiple Choice Question</vt:lpstr>
      <vt:lpstr>PEAS</vt:lpstr>
      <vt:lpstr>PEAS</vt:lpstr>
      <vt:lpstr>PEAS</vt:lpstr>
      <vt:lpstr>Environments</vt:lpstr>
      <vt:lpstr>Multiple Choice Question (not graded)</vt:lpstr>
      <vt:lpstr>Environment types</vt:lpstr>
      <vt:lpstr>Fully observable (vs. partially observable)</vt:lpstr>
      <vt:lpstr>Deterministic (vs. stochastic)</vt:lpstr>
      <vt:lpstr>Episodic (vs. sequential):</vt:lpstr>
      <vt:lpstr>Static (vs. dynamic):</vt:lpstr>
      <vt:lpstr>Discrete (vs. continuous)</vt:lpstr>
      <vt:lpstr>Single agent (vs. multiagent):</vt:lpstr>
      <vt:lpstr>Summary. </vt:lpstr>
      <vt:lpstr>Environments and Rational Choice</vt:lpstr>
      <vt:lpstr>Agents</vt:lpstr>
      <vt:lpstr>Multiple Choice Question (not graded)</vt:lpstr>
      <vt:lpstr>Agent types</vt:lpstr>
      <vt:lpstr>Simple reflex agents</vt:lpstr>
      <vt:lpstr>Simple reflex agents</vt:lpstr>
      <vt:lpstr>States: Beyond Reflexes</vt:lpstr>
      <vt:lpstr>States and Memory: Game Theory</vt:lpstr>
      <vt:lpstr>Model-based reflex agents</vt:lpstr>
      <vt:lpstr>Goal-based agents</vt:lpstr>
      <vt:lpstr>Goal-based agents</vt:lpstr>
      <vt:lpstr>Utility-based agents</vt:lpstr>
      <vt:lpstr>Utility-based agents</vt:lpstr>
      <vt:lpstr>Learning agents</vt:lpstr>
      <vt:lpstr>Learning agents</vt:lpstr>
      <vt:lpstr>Learning agents (Taxi driver)</vt:lpstr>
      <vt:lpstr>The Big Picture: AI for Model-Based Agents</vt:lpstr>
      <vt:lpstr>The Picture for Reflex-Based Agents</vt:lpstr>
      <vt:lpstr>Discussion Question</vt:lpstr>
      <vt:lpstr>Summary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Intelligent Agents</dc:title>
  <dc:creator/>
  <cp:lastModifiedBy>Oliver Schulte</cp:lastModifiedBy>
  <cp:revision>449</cp:revision>
  <dcterms:created xsi:type="dcterms:W3CDTF">2011-08-05T23:41:51Z</dcterms:created>
  <dcterms:modified xsi:type="dcterms:W3CDTF">2014-09-15T03:31:49Z</dcterms:modified>
</cp:coreProperties>
</file>